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07" r:id="rId2"/>
    <p:sldId id="3841" r:id="rId3"/>
    <p:sldId id="3838" r:id="rId4"/>
    <p:sldId id="3839" r:id="rId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p:scale>
          <a:sx n="90" d="100"/>
          <a:sy n="90" d="100"/>
        </p:scale>
        <p:origin x="-154" y="-6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2024/8/25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smtClean="0">
                <a:solidFill>
                  <a:schemeClr val="bg1"/>
                </a:solidFill>
                <a:ea typeface="微软雅黑" panose="020B0503020204020204" pitchFamily="34" charset="-122"/>
              </a:rPr>
              <a:t>第四</a:t>
            </a:r>
            <a:r>
              <a:rPr lang="zh-CN" altLang="en-US" sz="3000" b="1" u="sng" spc="100" dirty="0">
                <a:solidFill>
                  <a:schemeClr val="bg1"/>
                </a:solidFill>
                <a:ea typeface="微软雅黑" panose="020B0503020204020204" pitchFamily="34" charset="-122"/>
              </a:rPr>
              <a:t>诫</a:t>
            </a: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守安息日</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rgbClr val="FFFF00"/>
                </a:solidFill>
                <a:ea typeface="微软雅黑" panose="020B0503020204020204" pitchFamily="34" charset="-122"/>
              </a:rPr>
              <a:t>申命记 </a:t>
            </a:r>
            <a:r>
              <a:rPr lang="en-US" altLang="zh-CN" sz="3000" b="1" u="sng" spc="100" dirty="0">
                <a:solidFill>
                  <a:schemeClr val="bg1"/>
                </a:solidFill>
                <a:ea typeface="微软雅黑" panose="020B0503020204020204" pitchFamily="34" charset="-122"/>
              </a:rPr>
              <a:t>Deuteronomy </a:t>
            </a:r>
            <a:r>
              <a:rPr lang="en-US" altLang="zh-CN" sz="3000" b="1" u="sng" spc="100" dirty="0" smtClean="0">
                <a:solidFill>
                  <a:schemeClr val="bg1"/>
                </a:solidFill>
                <a:ea typeface="微软雅黑" panose="020B0503020204020204" pitchFamily="34" charset="-122"/>
              </a:rPr>
              <a:t>5:12-14】</a:t>
            </a:r>
            <a:endParaRPr lang="en-US" altLang="zh-CN" sz="3000" b="1" u="sng" spc="100" dirty="0">
              <a:solidFill>
                <a:schemeClr val="bg1"/>
              </a:solidFill>
              <a:ea typeface="微软雅黑" panose="020B0503020204020204" pitchFamily="34" charset="-122"/>
            </a:endParaRPr>
          </a:p>
          <a:p>
            <a:pPr algn="l">
              <a:lnSpc>
                <a:spcPct val="112000"/>
              </a:lnSpc>
            </a:pPr>
            <a:r>
              <a:rPr lang="en-US" altLang="zh-CN" sz="3000" b="1" spc="100" dirty="0">
                <a:solidFill>
                  <a:srgbClr val="FFFF00"/>
                </a:solidFill>
                <a:ea typeface="微软雅黑" panose="020B0503020204020204" pitchFamily="34" charset="-122"/>
              </a:rPr>
              <a:t>12 “‘</a:t>
            </a:r>
            <a:r>
              <a:rPr lang="zh-CN" altLang="en-US" sz="3000" b="1" spc="100" dirty="0">
                <a:solidFill>
                  <a:srgbClr val="FFFF00"/>
                </a:solidFill>
                <a:ea typeface="微软雅黑" panose="020B0503020204020204" pitchFamily="34" charset="-122"/>
              </a:rPr>
              <a:t>当照耶和华你　神所吩咐的，守安息日为圣日</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zh-CN" altLang="en-US" sz="3000" b="1" spc="100" dirty="0" smtClean="0">
                <a:solidFill>
                  <a:schemeClr val="bg1"/>
                </a:solidFill>
                <a:ea typeface="微软雅黑" panose="020B0503020204020204" pitchFamily="34" charset="-122"/>
              </a:rPr>
              <a:t>‘</a:t>
            </a:r>
            <a:r>
              <a:rPr lang="en-US" altLang="zh-CN" sz="3000" b="1" spc="100" dirty="0">
                <a:solidFill>
                  <a:schemeClr val="bg1"/>
                </a:solidFill>
                <a:ea typeface="微软雅黑" panose="020B0503020204020204" pitchFamily="34" charset="-122"/>
              </a:rPr>
              <a:t>Observe the Sabbath day, to keep it holy, as the Lord your God commanded you.</a:t>
            </a:r>
          </a:p>
          <a:p>
            <a:pPr algn="l">
              <a:lnSpc>
                <a:spcPct val="112000"/>
              </a:lnSpc>
            </a:pPr>
            <a:r>
              <a:rPr lang="en-US" altLang="zh-CN" sz="3000" b="1" spc="100" dirty="0">
                <a:solidFill>
                  <a:srgbClr val="FFFF00"/>
                </a:solidFill>
                <a:ea typeface="微软雅黑" panose="020B0503020204020204" pitchFamily="34" charset="-122"/>
              </a:rPr>
              <a:t>13 </a:t>
            </a:r>
            <a:r>
              <a:rPr lang="zh-CN" altLang="en-US" sz="3000" b="1" spc="100" dirty="0">
                <a:solidFill>
                  <a:srgbClr val="FFFF00"/>
                </a:solidFill>
                <a:ea typeface="微软雅黑" panose="020B0503020204020204" pitchFamily="34" charset="-122"/>
              </a:rPr>
              <a:t>六日要劳碌作你一切的工</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Six </a:t>
            </a:r>
            <a:r>
              <a:rPr lang="en-US" altLang="zh-CN" sz="3000" b="1" spc="100" dirty="0">
                <a:solidFill>
                  <a:schemeClr val="bg1"/>
                </a:solidFill>
                <a:ea typeface="微软雅黑" panose="020B0503020204020204" pitchFamily="34" charset="-122"/>
              </a:rPr>
              <a:t>days you shall labor and do all your work</a:t>
            </a:r>
            <a:r>
              <a:rPr lang="en-US" altLang="zh-CN" sz="3000" b="1" spc="100" dirty="0" smtClean="0">
                <a:solidFill>
                  <a:schemeClr val="bg1"/>
                </a:solidFill>
                <a:ea typeface="微软雅黑" panose="020B0503020204020204" pitchFamily="34" charset="-122"/>
              </a:rPr>
              <a:t>,</a:t>
            </a:r>
            <a:endParaRPr lang="zh-CN" altLang="en-US"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74251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smtClean="0">
                <a:solidFill>
                  <a:schemeClr val="bg1"/>
                </a:solidFill>
                <a:ea typeface="微软雅黑" panose="020B0503020204020204" pitchFamily="34" charset="-122"/>
              </a:rPr>
              <a:t>第四</a:t>
            </a:r>
            <a:r>
              <a:rPr lang="zh-CN" altLang="en-US" sz="3000" b="1" u="sng" spc="100" dirty="0">
                <a:solidFill>
                  <a:schemeClr val="bg1"/>
                </a:solidFill>
                <a:ea typeface="微软雅黑" panose="020B0503020204020204" pitchFamily="34" charset="-122"/>
              </a:rPr>
              <a:t>诫</a:t>
            </a: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守安息日</a:t>
            </a: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rgbClr val="FFFF00"/>
                </a:solidFill>
                <a:ea typeface="微软雅黑" panose="020B0503020204020204" pitchFamily="34" charset="-122"/>
              </a:rPr>
              <a:t>申命记 </a:t>
            </a:r>
            <a:r>
              <a:rPr lang="en-US" altLang="zh-CN" sz="3000" b="1" u="sng" spc="100" dirty="0">
                <a:solidFill>
                  <a:schemeClr val="bg1"/>
                </a:solidFill>
                <a:ea typeface="微软雅黑" panose="020B0503020204020204" pitchFamily="34" charset="-122"/>
              </a:rPr>
              <a:t>Deuteronomy 5:12-14a】</a:t>
            </a:r>
          </a:p>
          <a:p>
            <a:pPr algn="l">
              <a:lnSpc>
                <a:spcPct val="112000"/>
              </a:lnSpc>
            </a:pPr>
            <a:r>
              <a:rPr lang="en-US" altLang="zh-CN" sz="3000" b="1" spc="100" dirty="0" smtClean="0">
                <a:solidFill>
                  <a:srgbClr val="FFFF00"/>
                </a:solidFill>
                <a:ea typeface="微软雅黑" panose="020B0503020204020204" pitchFamily="34" charset="-122"/>
              </a:rPr>
              <a:t>14 </a:t>
            </a:r>
            <a:r>
              <a:rPr lang="zh-CN" altLang="en-US" sz="3000" b="1" spc="100" dirty="0">
                <a:solidFill>
                  <a:srgbClr val="FFFF00"/>
                </a:solidFill>
                <a:ea typeface="微软雅黑" panose="020B0503020204020204" pitchFamily="34" charset="-122"/>
              </a:rPr>
              <a:t>但第七日是向耶和华你　神当守的安息日。这一日你和你的儿女、仆婢、牛、驴、牲畜，并在你城里寄居的客旅，无论何工都不可作，使你的仆婢可以和你一样安息</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00000"/>
              </a:lnSpc>
            </a:pPr>
            <a:r>
              <a:rPr lang="en-US" altLang="zh-CN" sz="3000" b="1" spc="100" dirty="0" smtClean="0">
                <a:solidFill>
                  <a:schemeClr val="bg1"/>
                </a:solidFill>
                <a:ea typeface="微软雅黑" panose="020B0503020204020204" pitchFamily="34" charset="-122"/>
              </a:rPr>
              <a:t>but </a:t>
            </a:r>
            <a:r>
              <a:rPr lang="en-US" altLang="zh-CN" sz="3000" b="1" spc="100" dirty="0">
                <a:solidFill>
                  <a:schemeClr val="bg1"/>
                </a:solidFill>
                <a:ea typeface="微软雅黑" panose="020B0503020204020204" pitchFamily="34" charset="-122"/>
              </a:rPr>
              <a:t>the seventh day is the Sabbath of the Lord your God. In it you shall do no work: you, nor your son, nor your daughter, nor your male servant, nor your female servant, nor your ox, nor your donkey, nor any of your cattle, nor your stranger who is within your gates, that your male servant and your female servant may rest as well as you.</a:t>
            </a:r>
          </a:p>
          <a:p>
            <a:pPr algn="l">
              <a:lnSpc>
                <a:spcPct val="112000"/>
              </a:lnSpc>
            </a:pPr>
            <a:endParaRPr lang="zh-CN" altLang="en-US"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3841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400" b="1" u="sng" spc="100" dirty="0" smtClean="0">
                <a:solidFill>
                  <a:schemeClr val="bg1"/>
                </a:solidFill>
                <a:ea typeface="微软雅黑" panose="020B0503020204020204" pitchFamily="34" charset="-122"/>
              </a:rPr>
              <a:t>第四诫</a:t>
            </a:r>
            <a:r>
              <a:rPr lang="en-US" altLang="zh-CN" sz="3400" b="1" u="sng" spc="100" dirty="0" smtClean="0">
                <a:solidFill>
                  <a:schemeClr val="bg1"/>
                </a:solidFill>
                <a:ea typeface="微软雅黑" panose="020B0503020204020204" pitchFamily="34" charset="-122"/>
              </a:rPr>
              <a:t>—</a:t>
            </a:r>
            <a:r>
              <a:rPr lang="zh-CN" altLang="en-US" sz="3400" b="1" u="sng" spc="100" dirty="0" smtClean="0">
                <a:solidFill>
                  <a:schemeClr val="bg1"/>
                </a:solidFill>
                <a:ea typeface="微软雅黑" panose="020B0503020204020204" pitchFamily="34" charset="-122"/>
              </a:rPr>
              <a:t>守安息日</a:t>
            </a:r>
            <a:endParaRPr lang="zh-CN" altLang="en-US" sz="3400" b="1" u="sng" spc="100" dirty="0">
              <a:solidFill>
                <a:schemeClr val="bg1"/>
              </a:solidFill>
              <a:ea typeface="微软雅黑" panose="020B0503020204020204" pitchFamily="34" charset="-122"/>
            </a:endParaRPr>
          </a:p>
          <a:p>
            <a:pPr marL="457200" indent="-457200" algn="l">
              <a:lnSpc>
                <a:spcPct val="150000"/>
              </a:lnSpc>
              <a:buFont typeface="Arial" panose="020B0604020202020204" pitchFamily="34" charset="0"/>
              <a:buChar char="•"/>
            </a:pPr>
            <a:r>
              <a:rPr lang="zh-CN" altLang="en-US" sz="3400" b="1" spc="100" dirty="0" smtClean="0">
                <a:solidFill>
                  <a:schemeClr val="bg1"/>
                </a:solidFill>
                <a:ea typeface="微软雅黑" panose="020B0503020204020204" pitchFamily="34" charset="-122"/>
              </a:rPr>
              <a:t>安息</a:t>
            </a:r>
            <a:r>
              <a:rPr lang="en-US" altLang="zh-CN" sz="3400" b="1" spc="100" dirty="0">
                <a:solidFill>
                  <a:schemeClr val="bg1"/>
                </a:solidFill>
                <a:ea typeface="微软雅黑" panose="020B0503020204020204" pitchFamily="34" charset="-122"/>
              </a:rPr>
              <a:t>(</a:t>
            </a:r>
            <a:r>
              <a:rPr lang="zh-CN" altLang="en-US" sz="3400" b="1" spc="100" dirty="0">
                <a:solidFill>
                  <a:schemeClr val="bg1"/>
                </a:solidFill>
                <a:ea typeface="微软雅黑" panose="020B0503020204020204" pitchFamily="34" charset="-122"/>
              </a:rPr>
              <a:t>休息</a:t>
            </a:r>
            <a:r>
              <a:rPr lang="en-US" altLang="zh-CN" sz="3400" b="1" spc="100" dirty="0">
                <a:solidFill>
                  <a:schemeClr val="bg1"/>
                </a:solidFill>
                <a:ea typeface="微软雅黑" panose="020B0503020204020204" pitchFamily="34" charset="-122"/>
              </a:rPr>
              <a:t>)</a:t>
            </a:r>
            <a:r>
              <a:rPr lang="zh-CN" altLang="en-US" sz="3400" b="1" spc="100" dirty="0">
                <a:solidFill>
                  <a:schemeClr val="bg1"/>
                </a:solidFill>
                <a:ea typeface="微软雅黑" panose="020B0503020204020204" pitchFamily="34" charset="-122"/>
              </a:rPr>
              <a:t>是神赐给人的</a:t>
            </a:r>
            <a:r>
              <a:rPr lang="zh-CN" altLang="en-US" sz="3400" b="1" spc="100" dirty="0" smtClean="0">
                <a:solidFill>
                  <a:schemeClr val="bg1"/>
                </a:solidFill>
                <a:ea typeface="微软雅黑" panose="020B0503020204020204" pitchFamily="34" charset="-122"/>
              </a:rPr>
              <a:t>福分</a:t>
            </a:r>
            <a:endParaRPr lang="zh-CN" altLang="en-US" sz="3400" b="1" spc="100" dirty="0">
              <a:solidFill>
                <a:schemeClr val="bg1"/>
              </a:solidFill>
              <a:ea typeface="微软雅黑" panose="020B0503020204020204" pitchFamily="34" charset="-122"/>
            </a:endParaRPr>
          </a:p>
          <a:p>
            <a:pPr marL="457200" indent="-457200" algn="l">
              <a:lnSpc>
                <a:spcPct val="150000"/>
              </a:lnSpc>
              <a:buFont typeface="Arial" panose="020B0604020202020204" pitchFamily="34" charset="0"/>
              <a:buChar char="•"/>
            </a:pPr>
            <a:r>
              <a:rPr lang="zh-CN" altLang="en-US" sz="3400" b="1" spc="100" dirty="0" smtClean="0">
                <a:solidFill>
                  <a:schemeClr val="bg1"/>
                </a:solidFill>
                <a:ea typeface="微软雅黑" panose="020B0503020204020204" pitchFamily="34" charset="-122"/>
              </a:rPr>
              <a:t>神</a:t>
            </a:r>
            <a:r>
              <a:rPr lang="zh-CN" altLang="en-US" sz="3400" b="1" spc="100" dirty="0">
                <a:solidFill>
                  <a:schemeClr val="bg1"/>
                </a:solidFill>
                <a:ea typeface="微软雅黑" panose="020B0503020204020204" pitchFamily="34" charset="-122"/>
              </a:rPr>
              <a:t>是时间的主人，人要按神的心意使用</a:t>
            </a:r>
            <a:r>
              <a:rPr lang="zh-CN" altLang="en-US" sz="3400" b="1" spc="100" dirty="0" smtClean="0">
                <a:solidFill>
                  <a:schemeClr val="bg1"/>
                </a:solidFill>
                <a:ea typeface="微软雅黑" panose="020B0503020204020204" pitchFamily="34" charset="-122"/>
              </a:rPr>
              <a:t>时间</a:t>
            </a:r>
            <a:endParaRPr lang="zh-CN" altLang="en-US" sz="3400" b="1" spc="100" dirty="0">
              <a:solidFill>
                <a:schemeClr val="bg1"/>
              </a:solidFill>
              <a:ea typeface="微软雅黑" panose="020B0503020204020204" pitchFamily="34" charset="-122"/>
            </a:endParaRPr>
          </a:p>
          <a:p>
            <a:pPr marL="457200" indent="-457200" algn="l">
              <a:lnSpc>
                <a:spcPct val="150000"/>
              </a:lnSpc>
              <a:buFont typeface="Arial" panose="020B0604020202020204" pitchFamily="34" charset="0"/>
              <a:buChar char="•"/>
            </a:pPr>
            <a:r>
              <a:rPr lang="zh-CN" altLang="en-US" sz="3400" b="1" spc="100" dirty="0" smtClean="0">
                <a:solidFill>
                  <a:schemeClr val="bg1"/>
                </a:solidFill>
                <a:ea typeface="微软雅黑" panose="020B0503020204020204" pitchFamily="34" charset="-122"/>
              </a:rPr>
              <a:t>“</a:t>
            </a:r>
            <a:r>
              <a:rPr lang="zh-CN" altLang="en-US" sz="3400" b="1" spc="100" dirty="0">
                <a:solidFill>
                  <a:srgbClr val="FFFF00"/>
                </a:solidFill>
                <a:ea typeface="微软雅黑" panose="020B0503020204020204" pitchFamily="34" charset="-122"/>
              </a:rPr>
              <a:t>六日要劳碌作你一切的工</a:t>
            </a:r>
            <a:r>
              <a:rPr lang="zh-CN" altLang="en-US" sz="3400" b="1" spc="100" dirty="0">
                <a:solidFill>
                  <a:schemeClr val="bg1"/>
                </a:solidFill>
                <a:ea typeface="微软雅黑" panose="020B0503020204020204" pitchFamily="34" charset="-122"/>
              </a:rPr>
              <a:t>”是神对人工作的呼召</a:t>
            </a:r>
            <a:r>
              <a:rPr lang="en-US" altLang="zh-CN" sz="3400" b="1" spc="100" dirty="0">
                <a:solidFill>
                  <a:schemeClr val="bg1"/>
                </a:solidFill>
                <a:ea typeface="微软雅黑" panose="020B0503020204020204" pitchFamily="34" charset="-122"/>
              </a:rPr>
              <a:t>(calling</a:t>
            </a:r>
            <a:r>
              <a:rPr lang="en-US" altLang="zh-CN" sz="3400" b="1" spc="100" dirty="0" smtClean="0">
                <a:solidFill>
                  <a:schemeClr val="bg1"/>
                </a:solidFill>
                <a:ea typeface="微软雅黑" panose="020B0503020204020204" pitchFamily="34" charset="-122"/>
              </a:rPr>
              <a:t>)</a:t>
            </a:r>
            <a:endParaRPr lang="zh-CN" altLang="en-US" sz="34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56090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400" b="1" u="sng" spc="100" dirty="0" smtClean="0">
                <a:solidFill>
                  <a:schemeClr val="bg1"/>
                </a:solidFill>
                <a:ea typeface="微软雅黑" panose="020B0503020204020204" pitchFamily="34" charset="-122"/>
              </a:rPr>
              <a:t>守</a:t>
            </a:r>
            <a:r>
              <a:rPr lang="zh-CN" altLang="en-US" sz="3400" b="1" u="sng" spc="100" dirty="0">
                <a:solidFill>
                  <a:schemeClr val="bg1"/>
                </a:solidFill>
                <a:ea typeface="微软雅黑" panose="020B0503020204020204" pitchFamily="34" charset="-122"/>
              </a:rPr>
              <a:t>安息日的意义</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选民的记号</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信心的表达</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感恩的表达</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从世界（世俗）中分别出来的表达</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让别人也得安息</a:t>
            </a:r>
          </a:p>
          <a:p>
            <a:pPr marL="457200" indent="-457200" algn="l">
              <a:lnSpc>
                <a:spcPct val="150000"/>
              </a:lnSpc>
              <a:buFont typeface="Arial" panose="020B0604020202020204" pitchFamily="34" charset="0"/>
              <a:buChar char="•"/>
            </a:pPr>
            <a:r>
              <a:rPr lang="zh-CN" altLang="en-US" sz="3400" b="1" spc="100" dirty="0">
                <a:solidFill>
                  <a:schemeClr val="bg1"/>
                </a:solidFill>
                <a:ea typeface="微软雅黑" panose="020B0503020204020204" pitchFamily="34" charset="-122"/>
              </a:rPr>
              <a:t>	以神为乐</a:t>
            </a:r>
          </a:p>
        </p:txBody>
      </p:sp>
    </p:spTree>
    <p:extLst>
      <p:ext uri="{BB962C8B-B14F-4D97-AF65-F5344CB8AC3E}">
        <p14:creationId xmlns:p14="http://schemas.microsoft.com/office/powerpoint/2010/main" val="1709792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12568</TotalTime>
  <Words>92</Words>
  <Application>Microsoft Office PowerPoint</Application>
  <PresentationFormat>全屏显示(4:3)</PresentationFormat>
  <Paragraphs>21</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Office 主题</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1199</cp:revision>
  <dcterms:created xsi:type="dcterms:W3CDTF">2018-02-16T18:09:56Z</dcterms:created>
  <dcterms:modified xsi:type="dcterms:W3CDTF">2024-08-25T08:05:00Z</dcterms:modified>
</cp:coreProperties>
</file>