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807" r:id="rId2"/>
    <p:sldId id="3827" r:id="rId3"/>
    <p:sldId id="3825" r:id="rId4"/>
    <p:sldId id="3826" r:id="rId5"/>
    <p:sldId id="3820" r:id="rId6"/>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054" autoAdjust="0"/>
    <p:restoredTop sz="94660"/>
  </p:normalViewPr>
  <p:slideViewPr>
    <p:cSldViewPr snapToGrid="0">
      <p:cViewPr>
        <p:scale>
          <a:sx n="90" d="100"/>
          <a:sy n="90" d="100"/>
        </p:scale>
        <p:origin x="-917" y="-24"/>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2024/5/4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2024/5/4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2024/5/4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2024/5/4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2024/5/4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2024/5/4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2024/5/4</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2024/5/4</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2024/5/4</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2024/5/4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2024/5/4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2024/5/4</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20000"/>
              </a:lnSpc>
            </a:pPr>
            <a:r>
              <a:rPr lang="zh-CN" altLang="en-US" sz="3000" b="1" u="sng" spc="100" dirty="0">
                <a:solidFill>
                  <a:schemeClr val="bg1"/>
                </a:solidFill>
                <a:ea typeface="微软雅黑" panose="020B0503020204020204" pitchFamily="34" charset="-122"/>
              </a:rPr>
              <a:t>末世论</a:t>
            </a:r>
            <a:r>
              <a:rPr lang="en-US" altLang="zh-CN" sz="3000" b="1" u="sng" spc="100" dirty="0" smtClean="0">
                <a:solidFill>
                  <a:schemeClr val="bg1"/>
                </a:solidFill>
                <a:ea typeface="微软雅黑" panose="020B0503020204020204" pitchFamily="34" charset="-122"/>
              </a:rPr>
              <a:t>—</a:t>
            </a:r>
            <a:r>
              <a:rPr lang="zh-CN" altLang="en-US" sz="3000" b="1" u="sng" spc="100" dirty="0" smtClean="0">
                <a:solidFill>
                  <a:schemeClr val="bg1"/>
                </a:solidFill>
                <a:ea typeface="微软雅黑" panose="020B0503020204020204" pitchFamily="34" charset="-122"/>
              </a:rPr>
              <a:t>最后</a:t>
            </a:r>
            <a:r>
              <a:rPr lang="zh-CN" altLang="en-US" sz="3000" b="1" u="sng" spc="100" dirty="0">
                <a:solidFill>
                  <a:schemeClr val="bg1"/>
                </a:solidFill>
                <a:ea typeface="微软雅黑" panose="020B0503020204020204" pitchFamily="34" charset="-122"/>
              </a:rPr>
              <a:t>的审判与永远的刑罚</a:t>
            </a:r>
            <a:endParaRPr lang="en-US" altLang="zh-CN" sz="3000" b="1" u="sng" spc="100" dirty="0" smtClean="0">
              <a:solidFill>
                <a:schemeClr val="bg1"/>
              </a:solidFill>
              <a:ea typeface="微软雅黑" panose="020B0503020204020204" pitchFamily="34" charset="-122"/>
            </a:endParaRPr>
          </a:p>
          <a:p>
            <a:pPr algn="l">
              <a:lnSpc>
                <a:spcPct val="120000"/>
              </a:lnSpc>
            </a:pPr>
            <a:r>
              <a:rPr lang="en-US" altLang="zh-CN" sz="3000" b="1" u="sng" spc="100" dirty="0">
                <a:solidFill>
                  <a:schemeClr val="bg1"/>
                </a:solidFill>
                <a:ea typeface="微软雅黑" panose="020B0503020204020204" pitchFamily="34" charset="-122"/>
              </a:rPr>
              <a:t>【</a:t>
            </a:r>
            <a:r>
              <a:rPr lang="zh-CN" altLang="en-US" sz="3000" b="1" u="sng" spc="100" dirty="0">
                <a:solidFill>
                  <a:srgbClr val="FFFF00"/>
                </a:solidFill>
                <a:ea typeface="微软雅黑" panose="020B0503020204020204" pitchFamily="34" charset="-122"/>
              </a:rPr>
              <a:t>启</a:t>
            </a:r>
            <a:r>
              <a:rPr lang="en-US" altLang="zh-CN" sz="3000" b="1" u="sng" spc="100" dirty="0">
                <a:solidFill>
                  <a:schemeClr val="bg1"/>
                </a:solidFill>
                <a:ea typeface="微软雅黑" panose="020B0503020204020204" pitchFamily="34" charset="-122"/>
              </a:rPr>
              <a:t>Rev 20:11-15】</a:t>
            </a:r>
          </a:p>
          <a:p>
            <a:pPr algn="l">
              <a:lnSpc>
                <a:spcPct val="120000"/>
              </a:lnSpc>
            </a:pPr>
            <a:r>
              <a:rPr lang="en-US" altLang="zh-CN" sz="3000" b="1" spc="100" dirty="0">
                <a:solidFill>
                  <a:srgbClr val="FFFF00"/>
                </a:solidFill>
                <a:ea typeface="微软雅黑" panose="020B0503020204020204" pitchFamily="34" charset="-122"/>
              </a:rPr>
              <a:t>11 </a:t>
            </a:r>
            <a:r>
              <a:rPr lang="zh-CN" altLang="en-US" sz="3000" b="1" spc="100" dirty="0">
                <a:solidFill>
                  <a:srgbClr val="FFFF00"/>
                </a:solidFill>
                <a:ea typeface="微软雅黑" panose="020B0503020204020204" pitchFamily="34" charset="-122"/>
              </a:rPr>
              <a:t>我又看见一个白色的大宝座与坐在上面的，从他面前天地都逃避，再无可见之处了</a:t>
            </a:r>
            <a:r>
              <a:rPr lang="zh-CN" altLang="en-US" sz="3000" b="1" spc="100" dirty="0" smtClean="0">
                <a:solidFill>
                  <a:srgbClr val="FFFF00"/>
                </a:solidFill>
                <a:ea typeface="微软雅黑" panose="020B0503020204020204" pitchFamily="34" charset="-122"/>
              </a:rPr>
              <a:t>。</a:t>
            </a:r>
            <a:endParaRPr lang="en-US" altLang="zh-CN" sz="3000" b="1" spc="100" dirty="0" smtClean="0">
              <a:solidFill>
                <a:srgbClr val="FFFF00"/>
              </a:solidFill>
              <a:ea typeface="微软雅黑" panose="020B0503020204020204" pitchFamily="34" charset="-122"/>
            </a:endParaRPr>
          </a:p>
          <a:p>
            <a:pPr algn="l">
              <a:lnSpc>
                <a:spcPct val="120000"/>
              </a:lnSpc>
            </a:pPr>
            <a:r>
              <a:rPr lang="en-US" altLang="zh-CN" sz="3000" b="1" spc="100" dirty="0" smtClean="0">
                <a:solidFill>
                  <a:schemeClr val="bg1"/>
                </a:solidFill>
                <a:ea typeface="微软雅黑" panose="020B0503020204020204" pitchFamily="34" charset="-122"/>
              </a:rPr>
              <a:t>Then </a:t>
            </a:r>
            <a:r>
              <a:rPr lang="en-US" altLang="zh-CN" sz="3000" b="1" spc="100" dirty="0">
                <a:solidFill>
                  <a:schemeClr val="bg1"/>
                </a:solidFill>
                <a:ea typeface="微软雅黑" panose="020B0503020204020204" pitchFamily="34" charset="-122"/>
              </a:rPr>
              <a:t>I saw a great white throne and Him who sat on it, from whose face the earth and the heaven fled away. And there was found no place for them</a:t>
            </a:r>
            <a:r>
              <a:rPr lang="en-US" altLang="zh-CN" sz="3000" b="1" spc="100" dirty="0" smtClean="0">
                <a:solidFill>
                  <a:schemeClr val="bg1"/>
                </a:solidFill>
                <a:ea typeface="微软雅黑" panose="020B0503020204020204" pitchFamily="34" charset="-122"/>
              </a:rPr>
              <a:t>.</a:t>
            </a:r>
            <a:endParaRPr lang="zh-CN" altLang="en-US" sz="3200" b="1" spc="1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6742511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20000"/>
              </a:lnSpc>
            </a:pPr>
            <a:r>
              <a:rPr lang="zh-CN" altLang="en-US" sz="3000" b="1" u="sng" spc="100" dirty="0">
                <a:solidFill>
                  <a:schemeClr val="bg1"/>
                </a:solidFill>
                <a:ea typeface="微软雅黑" panose="020B0503020204020204" pitchFamily="34" charset="-122"/>
              </a:rPr>
              <a:t>末世论</a:t>
            </a:r>
            <a:r>
              <a:rPr lang="en-US" altLang="zh-CN" sz="3000" b="1" u="sng" spc="100" dirty="0" smtClean="0">
                <a:solidFill>
                  <a:schemeClr val="bg1"/>
                </a:solidFill>
                <a:ea typeface="微软雅黑" panose="020B0503020204020204" pitchFamily="34" charset="-122"/>
              </a:rPr>
              <a:t>—</a:t>
            </a:r>
            <a:r>
              <a:rPr lang="zh-CN" altLang="en-US" sz="3000" b="1" u="sng" spc="100" dirty="0" smtClean="0">
                <a:solidFill>
                  <a:schemeClr val="bg1"/>
                </a:solidFill>
                <a:ea typeface="微软雅黑" panose="020B0503020204020204" pitchFamily="34" charset="-122"/>
              </a:rPr>
              <a:t>最后</a:t>
            </a:r>
            <a:r>
              <a:rPr lang="zh-CN" altLang="en-US" sz="3000" b="1" u="sng" spc="100" dirty="0">
                <a:solidFill>
                  <a:schemeClr val="bg1"/>
                </a:solidFill>
                <a:ea typeface="微软雅黑" panose="020B0503020204020204" pitchFamily="34" charset="-122"/>
              </a:rPr>
              <a:t>的审判与永远的刑罚</a:t>
            </a:r>
            <a:endParaRPr lang="en-US" altLang="zh-CN" sz="3000" b="1" u="sng" spc="100" dirty="0" smtClean="0">
              <a:solidFill>
                <a:schemeClr val="bg1"/>
              </a:solidFill>
              <a:ea typeface="微软雅黑" panose="020B0503020204020204" pitchFamily="34" charset="-122"/>
            </a:endParaRPr>
          </a:p>
          <a:p>
            <a:pPr algn="l">
              <a:lnSpc>
                <a:spcPct val="120000"/>
              </a:lnSpc>
            </a:pPr>
            <a:r>
              <a:rPr lang="en-US" altLang="zh-CN" sz="3000" b="1" u="sng" spc="100" dirty="0">
                <a:solidFill>
                  <a:schemeClr val="bg1"/>
                </a:solidFill>
                <a:ea typeface="微软雅黑" panose="020B0503020204020204" pitchFamily="34" charset="-122"/>
              </a:rPr>
              <a:t>【</a:t>
            </a:r>
            <a:r>
              <a:rPr lang="zh-CN" altLang="en-US" sz="3000" b="1" u="sng" spc="100" dirty="0">
                <a:solidFill>
                  <a:srgbClr val="FFFF00"/>
                </a:solidFill>
                <a:ea typeface="微软雅黑" panose="020B0503020204020204" pitchFamily="34" charset="-122"/>
              </a:rPr>
              <a:t>启</a:t>
            </a:r>
            <a:r>
              <a:rPr lang="en-US" altLang="zh-CN" sz="3000" b="1" u="sng" spc="100" dirty="0">
                <a:solidFill>
                  <a:schemeClr val="bg1"/>
                </a:solidFill>
                <a:ea typeface="微软雅黑" panose="020B0503020204020204" pitchFamily="34" charset="-122"/>
              </a:rPr>
              <a:t>Rev 20:11-15】</a:t>
            </a:r>
          </a:p>
          <a:p>
            <a:pPr algn="l">
              <a:lnSpc>
                <a:spcPct val="120000"/>
              </a:lnSpc>
            </a:pPr>
            <a:r>
              <a:rPr lang="en-US" altLang="zh-CN" sz="3000" b="1" spc="100" dirty="0" smtClean="0">
                <a:solidFill>
                  <a:srgbClr val="FFFF00"/>
                </a:solidFill>
                <a:ea typeface="微软雅黑" panose="020B0503020204020204" pitchFamily="34" charset="-122"/>
              </a:rPr>
              <a:t>12 </a:t>
            </a:r>
            <a:r>
              <a:rPr lang="zh-CN" altLang="en-US" sz="3000" b="1" spc="100" dirty="0">
                <a:solidFill>
                  <a:srgbClr val="FFFF00"/>
                </a:solidFill>
                <a:ea typeface="微软雅黑" panose="020B0503020204020204" pitchFamily="34" charset="-122"/>
              </a:rPr>
              <a:t>我又看见死了的人，无论大小，都站在宝座前。案卷展开了，并且另有一卷展开，就是生命册。死了的人都凭着这些案卷所记载的，照他们所行的受审判</a:t>
            </a:r>
            <a:r>
              <a:rPr lang="zh-CN" altLang="en-US" sz="3000" b="1" spc="100" dirty="0" smtClean="0">
                <a:solidFill>
                  <a:srgbClr val="FFFF00"/>
                </a:solidFill>
                <a:ea typeface="微软雅黑" panose="020B0503020204020204" pitchFamily="34" charset="-122"/>
              </a:rPr>
              <a:t>。</a:t>
            </a:r>
            <a:endParaRPr lang="en-US" altLang="zh-CN" sz="3000" b="1" spc="100" dirty="0" smtClean="0">
              <a:solidFill>
                <a:srgbClr val="FFFF00"/>
              </a:solidFill>
              <a:ea typeface="微软雅黑" panose="020B0503020204020204" pitchFamily="34" charset="-122"/>
            </a:endParaRPr>
          </a:p>
          <a:p>
            <a:pPr algn="l">
              <a:lnSpc>
                <a:spcPct val="120000"/>
              </a:lnSpc>
            </a:pPr>
            <a:r>
              <a:rPr lang="en-US" altLang="zh-CN" sz="3000" b="1" spc="100" dirty="0" smtClean="0">
                <a:solidFill>
                  <a:schemeClr val="bg1"/>
                </a:solidFill>
                <a:ea typeface="微软雅黑" panose="020B0503020204020204" pitchFamily="34" charset="-122"/>
              </a:rPr>
              <a:t>And </a:t>
            </a:r>
            <a:r>
              <a:rPr lang="en-US" altLang="zh-CN" sz="3000" b="1" spc="100" dirty="0">
                <a:solidFill>
                  <a:schemeClr val="bg1"/>
                </a:solidFill>
                <a:ea typeface="微软雅黑" panose="020B0503020204020204" pitchFamily="34" charset="-122"/>
              </a:rPr>
              <a:t>I saw the dead, small and great, standing before God, and books were opened. And another book was opened, which is the Book of Life. And the dead were judged according to their works, by the things which were written in the books</a:t>
            </a:r>
            <a:r>
              <a:rPr lang="en-US" altLang="zh-CN" sz="3000" b="1" spc="100" dirty="0" smtClean="0">
                <a:solidFill>
                  <a:schemeClr val="bg1"/>
                </a:solidFill>
                <a:ea typeface="微软雅黑" panose="020B0503020204020204" pitchFamily="34" charset="-122"/>
              </a:rPr>
              <a:t>.</a:t>
            </a:r>
            <a:endParaRPr lang="zh-CN" altLang="en-US" sz="3200" b="1" spc="1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1598258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20000"/>
              </a:lnSpc>
            </a:pPr>
            <a:r>
              <a:rPr lang="zh-CN" altLang="en-US" sz="3000" b="1" u="sng" spc="100" dirty="0">
                <a:solidFill>
                  <a:schemeClr val="bg1"/>
                </a:solidFill>
                <a:ea typeface="微软雅黑" panose="020B0503020204020204" pitchFamily="34" charset="-122"/>
              </a:rPr>
              <a:t>末世论</a:t>
            </a:r>
            <a:r>
              <a:rPr lang="en-US" altLang="zh-CN" sz="3000" b="1" u="sng" spc="100" dirty="0" smtClean="0">
                <a:solidFill>
                  <a:schemeClr val="bg1"/>
                </a:solidFill>
                <a:ea typeface="微软雅黑" panose="020B0503020204020204" pitchFamily="34" charset="-122"/>
              </a:rPr>
              <a:t>—</a:t>
            </a:r>
            <a:r>
              <a:rPr lang="zh-CN" altLang="en-US" sz="3000" b="1" u="sng" spc="100" dirty="0" smtClean="0">
                <a:solidFill>
                  <a:schemeClr val="bg1"/>
                </a:solidFill>
                <a:ea typeface="微软雅黑" panose="020B0503020204020204" pitchFamily="34" charset="-122"/>
              </a:rPr>
              <a:t>最后</a:t>
            </a:r>
            <a:r>
              <a:rPr lang="zh-CN" altLang="en-US" sz="3000" b="1" u="sng" spc="100" dirty="0">
                <a:solidFill>
                  <a:schemeClr val="bg1"/>
                </a:solidFill>
                <a:ea typeface="微软雅黑" panose="020B0503020204020204" pitchFamily="34" charset="-122"/>
              </a:rPr>
              <a:t>的审判与永远的刑罚</a:t>
            </a:r>
            <a:endParaRPr lang="en-US" altLang="zh-CN" sz="3000" b="1" u="sng" spc="100" dirty="0" smtClean="0">
              <a:solidFill>
                <a:schemeClr val="bg1"/>
              </a:solidFill>
              <a:ea typeface="微软雅黑" panose="020B0503020204020204" pitchFamily="34" charset="-122"/>
            </a:endParaRPr>
          </a:p>
          <a:p>
            <a:pPr algn="l">
              <a:lnSpc>
                <a:spcPct val="120000"/>
              </a:lnSpc>
            </a:pPr>
            <a:r>
              <a:rPr lang="en-US" altLang="zh-CN" sz="3000" b="1" u="sng" spc="100" dirty="0">
                <a:solidFill>
                  <a:schemeClr val="bg1"/>
                </a:solidFill>
                <a:ea typeface="微软雅黑" panose="020B0503020204020204" pitchFamily="34" charset="-122"/>
              </a:rPr>
              <a:t>【</a:t>
            </a:r>
            <a:r>
              <a:rPr lang="zh-CN" altLang="en-US" sz="3000" b="1" u="sng" spc="100" dirty="0">
                <a:solidFill>
                  <a:srgbClr val="FFFF00"/>
                </a:solidFill>
                <a:ea typeface="微软雅黑" panose="020B0503020204020204" pitchFamily="34" charset="-122"/>
              </a:rPr>
              <a:t>启</a:t>
            </a:r>
            <a:r>
              <a:rPr lang="en-US" altLang="zh-CN" sz="3000" b="1" u="sng" spc="100" dirty="0">
                <a:solidFill>
                  <a:schemeClr val="bg1"/>
                </a:solidFill>
                <a:ea typeface="微软雅黑" panose="020B0503020204020204" pitchFamily="34" charset="-122"/>
              </a:rPr>
              <a:t>Rev 20:11-15】</a:t>
            </a:r>
          </a:p>
          <a:p>
            <a:pPr algn="l">
              <a:lnSpc>
                <a:spcPct val="120000"/>
              </a:lnSpc>
            </a:pPr>
            <a:r>
              <a:rPr lang="en-US" altLang="zh-CN" sz="3000" b="1" spc="100" dirty="0" smtClean="0">
                <a:solidFill>
                  <a:srgbClr val="FFFF00"/>
                </a:solidFill>
                <a:ea typeface="微软雅黑" panose="020B0503020204020204" pitchFamily="34" charset="-122"/>
              </a:rPr>
              <a:t>13 </a:t>
            </a:r>
            <a:r>
              <a:rPr lang="zh-CN" altLang="en-US" sz="3000" b="1" spc="100" dirty="0">
                <a:solidFill>
                  <a:srgbClr val="FFFF00"/>
                </a:solidFill>
                <a:ea typeface="微软雅黑" panose="020B0503020204020204" pitchFamily="34" charset="-122"/>
              </a:rPr>
              <a:t>于是海交出其中的死人，死亡和阴间也交出其中的死人。他们都照各人所行的受审判</a:t>
            </a:r>
            <a:r>
              <a:rPr lang="zh-CN" altLang="en-US" sz="3000" b="1" spc="100" dirty="0" smtClean="0">
                <a:solidFill>
                  <a:srgbClr val="FFFF00"/>
                </a:solidFill>
                <a:ea typeface="微软雅黑" panose="020B0503020204020204" pitchFamily="34" charset="-122"/>
              </a:rPr>
              <a:t>。</a:t>
            </a:r>
            <a:endParaRPr lang="en-US" altLang="zh-CN" sz="3000" b="1" spc="100" dirty="0" smtClean="0">
              <a:solidFill>
                <a:srgbClr val="FFFF00"/>
              </a:solidFill>
              <a:ea typeface="微软雅黑" panose="020B0503020204020204" pitchFamily="34" charset="-122"/>
            </a:endParaRPr>
          </a:p>
          <a:p>
            <a:pPr algn="l">
              <a:lnSpc>
                <a:spcPct val="120000"/>
              </a:lnSpc>
            </a:pPr>
            <a:r>
              <a:rPr lang="en-US" altLang="zh-CN" sz="3000" b="1" spc="100" dirty="0" smtClean="0">
                <a:solidFill>
                  <a:schemeClr val="bg1"/>
                </a:solidFill>
                <a:ea typeface="微软雅黑" panose="020B0503020204020204" pitchFamily="34" charset="-122"/>
              </a:rPr>
              <a:t>The </a:t>
            </a:r>
            <a:r>
              <a:rPr lang="en-US" altLang="zh-CN" sz="3000" b="1" spc="100" dirty="0">
                <a:solidFill>
                  <a:schemeClr val="bg1"/>
                </a:solidFill>
                <a:ea typeface="微软雅黑" panose="020B0503020204020204" pitchFamily="34" charset="-122"/>
              </a:rPr>
              <a:t>sea gave up the dead who were in it, and Death and Hades delivered up the dead who were in them. And they were judged, each one according to his works.</a:t>
            </a:r>
          </a:p>
          <a:p>
            <a:pPr algn="l">
              <a:lnSpc>
                <a:spcPct val="120000"/>
              </a:lnSpc>
            </a:pPr>
            <a:r>
              <a:rPr lang="en-US" altLang="zh-CN" sz="3000" b="1" spc="100" dirty="0">
                <a:solidFill>
                  <a:srgbClr val="FFFF00"/>
                </a:solidFill>
                <a:ea typeface="微软雅黑" panose="020B0503020204020204" pitchFamily="34" charset="-122"/>
              </a:rPr>
              <a:t>14 </a:t>
            </a:r>
            <a:r>
              <a:rPr lang="zh-CN" altLang="en-US" sz="3000" b="1" spc="100" dirty="0">
                <a:solidFill>
                  <a:srgbClr val="FFFF00"/>
                </a:solidFill>
                <a:ea typeface="微软雅黑" panose="020B0503020204020204" pitchFamily="34" charset="-122"/>
              </a:rPr>
              <a:t>死亡和阴间也被扔在火湖里，这火湖就是第二次的死。</a:t>
            </a:r>
            <a:r>
              <a:rPr lang="en-US" altLang="zh-CN" sz="3000" b="1" spc="100" dirty="0">
                <a:solidFill>
                  <a:schemeClr val="bg1"/>
                </a:solidFill>
                <a:ea typeface="微软雅黑" panose="020B0503020204020204" pitchFamily="34" charset="-122"/>
              </a:rPr>
              <a:t>Then Death and Hades were cast into the lake of fire. This is the second death</a:t>
            </a:r>
            <a:r>
              <a:rPr lang="en-US" altLang="zh-CN" sz="3000" b="1" spc="100" dirty="0" smtClean="0">
                <a:solidFill>
                  <a:schemeClr val="bg1"/>
                </a:solidFill>
                <a:ea typeface="微软雅黑" panose="020B0503020204020204" pitchFamily="34" charset="-122"/>
              </a:rPr>
              <a:t>.</a:t>
            </a:r>
            <a:endParaRPr lang="zh-CN" altLang="en-US" sz="3200" b="1" spc="1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5391316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20000"/>
              </a:lnSpc>
            </a:pPr>
            <a:r>
              <a:rPr lang="zh-CN" altLang="en-US" sz="3000" b="1" u="sng" spc="100" dirty="0">
                <a:solidFill>
                  <a:schemeClr val="bg1"/>
                </a:solidFill>
                <a:ea typeface="微软雅黑" panose="020B0503020204020204" pitchFamily="34" charset="-122"/>
              </a:rPr>
              <a:t>末世论</a:t>
            </a:r>
            <a:r>
              <a:rPr lang="en-US" altLang="zh-CN" sz="3000" b="1" u="sng" spc="100" dirty="0" smtClean="0">
                <a:solidFill>
                  <a:schemeClr val="bg1"/>
                </a:solidFill>
                <a:ea typeface="微软雅黑" panose="020B0503020204020204" pitchFamily="34" charset="-122"/>
              </a:rPr>
              <a:t>—</a:t>
            </a:r>
            <a:r>
              <a:rPr lang="zh-CN" altLang="en-US" sz="3000" b="1" u="sng" spc="100" dirty="0" smtClean="0">
                <a:solidFill>
                  <a:schemeClr val="bg1"/>
                </a:solidFill>
                <a:ea typeface="微软雅黑" panose="020B0503020204020204" pitchFamily="34" charset="-122"/>
              </a:rPr>
              <a:t>最后</a:t>
            </a:r>
            <a:r>
              <a:rPr lang="zh-CN" altLang="en-US" sz="3000" b="1" u="sng" spc="100" dirty="0">
                <a:solidFill>
                  <a:schemeClr val="bg1"/>
                </a:solidFill>
                <a:ea typeface="微软雅黑" panose="020B0503020204020204" pitchFamily="34" charset="-122"/>
              </a:rPr>
              <a:t>的审判与永远的刑罚</a:t>
            </a:r>
            <a:endParaRPr lang="en-US" altLang="zh-CN" sz="3000" b="1" u="sng" spc="100" dirty="0" smtClean="0">
              <a:solidFill>
                <a:schemeClr val="bg1"/>
              </a:solidFill>
              <a:ea typeface="微软雅黑" panose="020B0503020204020204" pitchFamily="34" charset="-122"/>
            </a:endParaRPr>
          </a:p>
          <a:p>
            <a:pPr algn="l">
              <a:lnSpc>
                <a:spcPct val="120000"/>
              </a:lnSpc>
            </a:pPr>
            <a:r>
              <a:rPr lang="en-US" altLang="zh-CN" sz="3000" b="1" u="sng" spc="100" dirty="0">
                <a:solidFill>
                  <a:schemeClr val="bg1"/>
                </a:solidFill>
                <a:ea typeface="微软雅黑" panose="020B0503020204020204" pitchFamily="34" charset="-122"/>
              </a:rPr>
              <a:t>【</a:t>
            </a:r>
            <a:r>
              <a:rPr lang="zh-CN" altLang="en-US" sz="3000" b="1" u="sng" spc="100" dirty="0">
                <a:solidFill>
                  <a:srgbClr val="FFFF00"/>
                </a:solidFill>
                <a:ea typeface="微软雅黑" panose="020B0503020204020204" pitchFamily="34" charset="-122"/>
              </a:rPr>
              <a:t>启</a:t>
            </a:r>
            <a:r>
              <a:rPr lang="en-US" altLang="zh-CN" sz="3000" b="1" u="sng" spc="100" dirty="0">
                <a:solidFill>
                  <a:schemeClr val="bg1"/>
                </a:solidFill>
                <a:ea typeface="微软雅黑" panose="020B0503020204020204" pitchFamily="34" charset="-122"/>
              </a:rPr>
              <a:t>Rev 20:11-15】</a:t>
            </a:r>
          </a:p>
          <a:p>
            <a:pPr algn="l">
              <a:lnSpc>
                <a:spcPct val="120000"/>
              </a:lnSpc>
            </a:pPr>
            <a:r>
              <a:rPr lang="en-US" altLang="zh-CN" sz="3000" b="1" spc="100" dirty="0" smtClean="0">
                <a:solidFill>
                  <a:srgbClr val="FFFF00"/>
                </a:solidFill>
                <a:ea typeface="微软雅黑" panose="020B0503020204020204" pitchFamily="34" charset="-122"/>
              </a:rPr>
              <a:t>15 </a:t>
            </a:r>
            <a:r>
              <a:rPr lang="zh-CN" altLang="en-US" sz="3000" b="1" spc="100" dirty="0">
                <a:solidFill>
                  <a:srgbClr val="FFFF00"/>
                </a:solidFill>
                <a:ea typeface="微软雅黑" panose="020B0503020204020204" pitchFamily="34" charset="-122"/>
              </a:rPr>
              <a:t>若有人名字没记在生命册上，他就被扔在火湖里。</a:t>
            </a:r>
          </a:p>
          <a:p>
            <a:pPr algn="l">
              <a:lnSpc>
                <a:spcPct val="120000"/>
              </a:lnSpc>
            </a:pPr>
            <a:r>
              <a:rPr lang="en-US" altLang="zh-CN" sz="3000" b="1" spc="100" dirty="0">
                <a:solidFill>
                  <a:schemeClr val="bg1"/>
                </a:solidFill>
                <a:ea typeface="微软雅黑" panose="020B0503020204020204" pitchFamily="34" charset="-122"/>
              </a:rPr>
              <a:t>And anyone not found written in the Book of Life was cast into the lake of fire</a:t>
            </a:r>
            <a:r>
              <a:rPr lang="en-US" altLang="zh-CN" sz="3000" b="1" spc="100" dirty="0" smtClean="0">
                <a:solidFill>
                  <a:schemeClr val="bg1"/>
                </a:solidFill>
                <a:ea typeface="微软雅黑" panose="020B0503020204020204" pitchFamily="34" charset="-122"/>
              </a:rPr>
              <a:t>.</a:t>
            </a:r>
            <a:endParaRPr lang="en-US" altLang="zh-CN" sz="3000" b="1" spc="1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5391316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50000"/>
              </a:lnSpc>
            </a:pPr>
            <a:r>
              <a:rPr lang="zh-CN" altLang="en-US" sz="3200" b="1" u="sng" spc="100" dirty="0" smtClean="0">
                <a:solidFill>
                  <a:schemeClr val="bg1"/>
                </a:solidFill>
                <a:ea typeface="微软雅黑" panose="020B0503020204020204" pitchFamily="34" charset="-122"/>
              </a:rPr>
              <a:t>复活</a:t>
            </a:r>
            <a:r>
              <a:rPr lang="zh-CN" altLang="en-US" sz="3200" b="1" u="sng" spc="100" dirty="0">
                <a:solidFill>
                  <a:schemeClr val="bg1"/>
                </a:solidFill>
                <a:ea typeface="微软雅黑" panose="020B0503020204020204" pitchFamily="34" charset="-122"/>
              </a:rPr>
              <a:t>受审</a:t>
            </a:r>
          </a:p>
          <a:p>
            <a:pPr marL="457200" indent="-457200" algn="l">
              <a:lnSpc>
                <a:spcPct val="150000"/>
              </a:lnSpc>
              <a:buFont typeface="Arial" panose="020B0604020202020204" pitchFamily="34" charset="0"/>
              <a:buChar char="•"/>
            </a:pPr>
            <a:r>
              <a:rPr lang="zh-CN" altLang="en-US" sz="3200" b="1" spc="100" dirty="0">
                <a:solidFill>
                  <a:schemeClr val="bg1"/>
                </a:solidFill>
                <a:ea typeface="微软雅黑" panose="020B0503020204020204" pitchFamily="34" charset="-122"/>
              </a:rPr>
              <a:t>	审判的主与祂的助手 </a:t>
            </a:r>
          </a:p>
          <a:p>
            <a:pPr marL="457200" indent="-457200" algn="l">
              <a:lnSpc>
                <a:spcPct val="150000"/>
              </a:lnSpc>
              <a:buFont typeface="Arial" panose="020B0604020202020204" pitchFamily="34" charset="0"/>
              <a:buChar char="•"/>
            </a:pPr>
            <a:r>
              <a:rPr lang="zh-CN" altLang="en-US" sz="3200" b="1" spc="100" dirty="0">
                <a:solidFill>
                  <a:schemeClr val="bg1"/>
                </a:solidFill>
                <a:ea typeface="微软雅黑" panose="020B0503020204020204" pitchFamily="34" charset="-122"/>
              </a:rPr>
              <a:t>	受审判的人 </a:t>
            </a:r>
          </a:p>
          <a:p>
            <a:pPr marL="457200" indent="-457200" algn="l">
              <a:lnSpc>
                <a:spcPct val="150000"/>
              </a:lnSpc>
              <a:buFont typeface="Arial" panose="020B0604020202020204" pitchFamily="34" charset="0"/>
              <a:buChar char="•"/>
            </a:pPr>
            <a:r>
              <a:rPr lang="zh-CN" altLang="en-US" sz="3200" b="1" spc="100" dirty="0">
                <a:solidFill>
                  <a:schemeClr val="bg1"/>
                </a:solidFill>
                <a:ea typeface="微软雅黑" panose="020B0503020204020204" pitchFamily="34" charset="-122"/>
              </a:rPr>
              <a:t>	审判的时期 </a:t>
            </a:r>
          </a:p>
          <a:p>
            <a:pPr marL="457200" indent="-457200" algn="l">
              <a:lnSpc>
                <a:spcPct val="150000"/>
              </a:lnSpc>
              <a:buFont typeface="Arial" panose="020B0604020202020204" pitchFamily="34" charset="0"/>
              <a:buChar char="•"/>
            </a:pPr>
            <a:r>
              <a:rPr lang="zh-CN" altLang="en-US" sz="3200" b="1" spc="100" dirty="0">
                <a:solidFill>
                  <a:schemeClr val="bg1"/>
                </a:solidFill>
                <a:ea typeface="微软雅黑" panose="020B0503020204020204" pitchFamily="34" charset="-122"/>
              </a:rPr>
              <a:t>	审判的标准 </a:t>
            </a:r>
          </a:p>
          <a:p>
            <a:pPr marL="914400" lvl="1" indent="-457200" algn="l">
              <a:lnSpc>
                <a:spcPct val="120000"/>
              </a:lnSpc>
              <a:buFont typeface="Arial" panose="020B0604020202020204" pitchFamily="34" charset="0"/>
              <a:buChar char="•"/>
            </a:pPr>
            <a:r>
              <a:rPr lang="zh-CN" altLang="en-US" sz="2800" b="1" spc="100" dirty="0">
                <a:solidFill>
                  <a:schemeClr val="bg1"/>
                </a:solidFill>
                <a:ea typeface="微软雅黑" panose="020B0503020204020204" pitchFamily="34" charset="-122"/>
              </a:rPr>
              <a:t>	不信的人将受审判（受刑罚）</a:t>
            </a:r>
          </a:p>
          <a:p>
            <a:pPr marL="914400" lvl="1" indent="-457200" algn="l">
              <a:lnSpc>
                <a:spcPct val="120000"/>
              </a:lnSpc>
              <a:buFont typeface="Arial" panose="020B0604020202020204" pitchFamily="34" charset="0"/>
              <a:buChar char="•"/>
            </a:pPr>
            <a:r>
              <a:rPr lang="zh-CN" altLang="en-US" sz="2800" b="1" spc="100" dirty="0">
                <a:solidFill>
                  <a:schemeClr val="bg1"/>
                </a:solidFill>
                <a:ea typeface="微软雅黑" panose="020B0503020204020204" pitchFamily="34" charset="-122"/>
              </a:rPr>
              <a:t>	信徒将受审判（得赏赐</a:t>
            </a:r>
            <a:r>
              <a:rPr lang="zh-CN" altLang="en-US" sz="2800" b="1" spc="100" dirty="0" smtClean="0">
                <a:solidFill>
                  <a:schemeClr val="bg1"/>
                </a:solidFill>
                <a:ea typeface="微软雅黑" panose="020B0503020204020204" pitchFamily="34" charset="-122"/>
              </a:rPr>
              <a:t>）</a:t>
            </a:r>
            <a:endParaRPr lang="en-US" altLang="zh-CN" sz="2800" b="1" spc="100" dirty="0" smtClean="0">
              <a:solidFill>
                <a:schemeClr val="bg1"/>
              </a:solidFill>
              <a:ea typeface="微软雅黑" panose="020B0503020204020204" pitchFamily="34" charset="-122"/>
            </a:endParaRPr>
          </a:p>
          <a:p>
            <a:pPr marL="914400" lvl="1" indent="-457200" algn="l">
              <a:lnSpc>
                <a:spcPct val="120000"/>
              </a:lnSpc>
              <a:buFont typeface="Arial" panose="020B0604020202020204" pitchFamily="34" charset="0"/>
              <a:buChar char="•"/>
            </a:pPr>
            <a:r>
              <a:rPr lang="zh-CN" altLang="en-US" sz="2800" b="1" spc="100" dirty="0" smtClean="0">
                <a:solidFill>
                  <a:schemeClr val="bg1"/>
                </a:solidFill>
                <a:ea typeface="微软雅黑" panose="020B0503020204020204" pitchFamily="34" charset="-122"/>
              </a:rPr>
              <a:t>天上各人的赏赐不同，但喜乐</a:t>
            </a:r>
            <a:r>
              <a:rPr lang="zh-CN" altLang="en-US" sz="2800" b="1" spc="100" dirty="0">
                <a:solidFill>
                  <a:schemeClr val="bg1"/>
                </a:solidFill>
                <a:ea typeface="微软雅黑" panose="020B0503020204020204" pitchFamily="34" charset="-122"/>
              </a:rPr>
              <a:t>都是满足的！</a:t>
            </a:r>
          </a:p>
          <a:p>
            <a:pPr marL="457200" indent="-457200" algn="l">
              <a:lnSpc>
                <a:spcPct val="150000"/>
              </a:lnSpc>
              <a:buFont typeface="Arial" panose="020B0604020202020204" pitchFamily="34" charset="0"/>
              <a:buChar char="•"/>
            </a:pPr>
            <a:r>
              <a:rPr lang="zh-CN" altLang="en-US" sz="3200" b="1" spc="100" dirty="0">
                <a:solidFill>
                  <a:schemeClr val="bg1"/>
                </a:solidFill>
                <a:ea typeface="微软雅黑" panose="020B0503020204020204" pitchFamily="34" charset="-122"/>
              </a:rPr>
              <a:t>	地狱：恶人永远有知觉地受刑罚的地方。</a:t>
            </a:r>
          </a:p>
        </p:txBody>
      </p:sp>
    </p:spTree>
    <p:extLst>
      <p:ext uri="{BB962C8B-B14F-4D97-AF65-F5344CB8AC3E}">
        <p14:creationId xmlns:p14="http://schemas.microsoft.com/office/powerpoint/2010/main" val="1535419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12474</TotalTime>
  <Words>372</Words>
  <Application>Microsoft Office PowerPoint</Application>
  <PresentationFormat>全屏显示(4:3)</PresentationFormat>
  <Paragraphs>26</Paragraphs>
  <Slides>5</Slides>
  <Notes>0</Notes>
  <HiddenSlides>0</HiddenSlides>
  <MMClips>0</MMClips>
  <ScaleCrop>false</ScaleCrop>
  <HeadingPairs>
    <vt:vector size="4" baseType="variant">
      <vt:variant>
        <vt:lpstr>主题</vt:lpstr>
      </vt:variant>
      <vt:variant>
        <vt:i4>1</vt:i4>
      </vt:variant>
      <vt:variant>
        <vt:lpstr>幻灯片标题</vt:lpstr>
      </vt:variant>
      <vt:variant>
        <vt:i4>5</vt:i4>
      </vt:variant>
    </vt:vector>
  </HeadingPairs>
  <TitlesOfParts>
    <vt:vector size="6" baseType="lpstr">
      <vt:lpstr>Office 主题</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Barnabas Feng</cp:lastModifiedBy>
  <cp:revision>1172</cp:revision>
  <dcterms:created xsi:type="dcterms:W3CDTF">2018-02-16T18:09:56Z</dcterms:created>
  <dcterms:modified xsi:type="dcterms:W3CDTF">2024-05-05T04:03:42Z</dcterms:modified>
</cp:coreProperties>
</file>