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37" r:id="rId2"/>
    <p:sldId id="3831" r:id="rId3"/>
    <p:sldId id="3832" r:id="rId4"/>
    <p:sldId id="3838" r:id="rId5"/>
    <p:sldId id="3839" r:id="rId6"/>
    <p:sldId id="3840" r:id="rId7"/>
    <p:sldId id="3841" r:id="rId8"/>
    <p:sldId id="3842" r:id="rId9"/>
    <p:sldId id="3843" r:id="rId10"/>
    <p:sldId id="3844" r:id="rId1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054" autoAdjust="0"/>
    <p:restoredTop sz="94660"/>
  </p:normalViewPr>
  <p:slideViewPr>
    <p:cSldViewPr snapToGrid="0">
      <p:cViewPr>
        <p:scale>
          <a:sx n="80" d="100"/>
          <a:sy n="80" d="100"/>
        </p:scale>
        <p:origin x="-394" y="-86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2024/1/14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2024/1/14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2024/1/14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2024/1/14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2024/1/14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2024/1/14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2024/1/14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2024/1/14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2024/1/14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2024/1/14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2024/1/14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2024/1/14</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zh-CN" altLang="en-US" sz="3200" b="1" u="sng" spc="100" dirty="0">
                <a:solidFill>
                  <a:schemeClr val="bg1"/>
                </a:solidFill>
                <a:ea typeface="微软雅黑" panose="020B0503020204020204" pitchFamily="34" charset="-122"/>
              </a:rPr>
              <a:t>信徒得着复活的身体</a:t>
            </a:r>
          </a:p>
          <a:p>
            <a:pPr algn="l">
              <a:lnSpc>
                <a:spcPct val="112000"/>
              </a:lnSpc>
            </a:pPr>
            <a:r>
              <a:rPr lang="en-US" altLang="zh-CN" sz="3200" b="1" u="sng" spc="100" dirty="0">
                <a:solidFill>
                  <a:schemeClr val="bg1"/>
                </a:solidFill>
                <a:ea typeface="微软雅黑" panose="020B0503020204020204" pitchFamily="34" charset="-122"/>
              </a:rPr>
              <a:t>【</a:t>
            </a:r>
            <a:r>
              <a:rPr lang="zh-CN" altLang="en-US" sz="3200" b="1" u="sng" spc="100" dirty="0">
                <a:solidFill>
                  <a:schemeClr val="bg1"/>
                </a:solidFill>
                <a:ea typeface="微软雅黑" panose="020B0503020204020204" pitchFamily="34" charset="-122"/>
              </a:rPr>
              <a:t>林前</a:t>
            </a:r>
            <a:r>
              <a:rPr lang="en-US" altLang="zh-CN" sz="3200" b="1" u="sng" spc="100" dirty="0">
                <a:solidFill>
                  <a:schemeClr val="bg1"/>
                </a:solidFill>
                <a:ea typeface="微软雅黑" panose="020B0503020204020204" pitchFamily="34" charset="-122"/>
              </a:rPr>
              <a:t>1Cor 15:42-44】</a:t>
            </a:r>
          </a:p>
          <a:p>
            <a:pPr algn="l">
              <a:lnSpc>
                <a:spcPct val="112000"/>
              </a:lnSpc>
            </a:pPr>
            <a:r>
              <a:rPr lang="en-US" altLang="zh-CN" sz="3200" b="1" spc="100" dirty="0">
                <a:solidFill>
                  <a:srgbClr val="FFFF00"/>
                </a:solidFill>
                <a:ea typeface="微软雅黑" panose="020B0503020204020204" pitchFamily="34" charset="-122"/>
              </a:rPr>
              <a:t>42 </a:t>
            </a:r>
            <a:r>
              <a:rPr lang="zh-CN" altLang="en-US" sz="3200" b="1" spc="100" dirty="0">
                <a:solidFill>
                  <a:srgbClr val="FFFF00"/>
                </a:solidFill>
                <a:ea typeface="微软雅黑" panose="020B0503020204020204" pitchFamily="34" charset="-122"/>
              </a:rPr>
              <a:t>死人复活也是这样：所种的是必朽坏的，复活的是不朽坏的</a:t>
            </a:r>
            <a:r>
              <a:rPr lang="zh-CN" altLang="en-US" sz="3200" b="1" spc="100" dirty="0" smtClean="0">
                <a:solidFill>
                  <a:srgbClr val="FFFF00"/>
                </a:solidFill>
                <a:ea typeface="微软雅黑" panose="020B0503020204020204" pitchFamily="34" charset="-122"/>
              </a:rPr>
              <a:t>；</a:t>
            </a:r>
            <a:endParaRPr lang="en-US" altLang="zh-CN" sz="3200" b="1" spc="100" dirty="0" smtClean="0">
              <a:solidFill>
                <a:srgbClr val="FFFF00"/>
              </a:solidFill>
              <a:ea typeface="微软雅黑" panose="020B0503020204020204" pitchFamily="34" charset="-122"/>
            </a:endParaRPr>
          </a:p>
          <a:p>
            <a:pPr algn="l">
              <a:lnSpc>
                <a:spcPct val="112000"/>
              </a:lnSpc>
            </a:pPr>
            <a:r>
              <a:rPr lang="en-US" altLang="zh-CN" sz="3200" b="1" spc="100" dirty="0" smtClean="0">
                <a:solidFill>
                  <a:schemeClr val="bg1"/>
                </a:solidFill>
                <a:ea typeface="微软雅黑" panose="020B0503020204020204" pitchFamily="34" charset="-122"/>
              </a:rPr>
              <a:t>So </a:t>
            </a:r>
            <a:r>
              <a:rPr lang="en-US" altLang="zh-CN" sz="3200" b="1" spc="100" dirty="0">
                <a:solidFill>
                  <a:schemeClr val="bg1"/>
                </a:solidFill>
                <a:ea typeface="微软雅黑" panose="020B0503020204020204" pitchFamily="34" charset="-122"/>
              </a:rPr>
              <a:t>also is the resurrection of the dead. The body is sown in corruption, it is raised in incorruption.</a:t>
            </a:r>
          </a:p>
          <a:p>
            <a:pPr algn="l">
              <a:lnSpc>
                <a:spcPct val="112000"/>
              </a:lnSpc>
            </a:pPr>
            <a:r>
              <a:rPr lang="en-US" altLang="zh-CN" sz="3200" b="1" spc="100" dirty="0">
                <a:solidFill>
                  <a:srgbClr val="FFFF00"/>
                </a:solidFill>
                <a:ea typeface="微软雅黑" panose="020B0503020204020204" pitchFamily="34" charset="-122"/>
              </a:rPr>
              <a:t>43 </a:t>
            </a:r>
            <a:r>
              <a:rPr lang="zh-CN" altLang="en-US" sz="3200" b="1" spc="100" dirty="0">
                <a:solidFill>
                  <a:srgbClr val="FFFF00"/>
                </a:solidFill>
                <a:ea typeface="微软雅黑" panose="020B0503020204020204" pitchFamily="34" charset="-122"/>
              </a:rPr>
              <a:t>所种的是羞辱的，复活的是荣耀的；所种的是软弱的，复活的是强壮的</a:t>
            </a:r>
            <a:r>
              <a:rPr lang="zh-CN" altLang="en-US" sz="3200" b="1" spc="100" dirty="0" smtClean="0">
                <a:solidFill>
                  <a:srgbClr val="FFFF00"/>
                </a:solidFill>
                <a:ea typeface="微软雅黑" panose="020B0503020204020204" pitchFamily="34" charset="-122"/>
              </a:rPr>
              <a:t>；</a:t>
            </a:r>
            <a:endParaRPr lang="en-US" altLang="zh-CN" sz="3200" b="1" spc="100" dirty="0" smtClean="0">
              <a:solidFill>
                <a:srgbClr val="FFFF00"/>
              </a:solidFill>
              <a:ea typeface="微软雅黑" panose="020B0503020204020204" pitchFamily="34" charset="-122"/>
            </a:endParaRPr>
          </a:p>
          <a:p>
            <a:pPr algn="l">
              <a:lnSpc>
                <a:spcPct val="112000"/>
              </a:lnSpc>
            </a:pPr>
            <a:r>
              <a:rPr lang="en-US" altLang="zh-CN" sz="3200" b="1" spc="100" dirty="0" smtClean="0">
                <a:solidFill>
                  <a:schemeClr val="bg1"/>
                </a:solidFill>
                <a:ea typeface="微软雅黑" panose="020B0503020204020204" pitchFamily="34" charset="-122"/>
              </a:rPr>
              <a:t>It </a:t>
            </a:r>
            <a:r>
              <a:rPr lang="en-US" altLang="zh-CN" sz="3200" b="1" spc="100" dirty="0">
                <a:solidFill>
                  <a:schemeClr val="bg1"/>
                </a:solidFill>
                <a:ea typeface="微软雅黑" panose="020B0503020204020204" pitchFamily="34" charset="-122"/>
              </a:rPr>
              <a:t>is sown in dishonor, it is raised in glory. It is sown in weakness, it is raised in power</a:t>
            </a:r>
            <a:r>
              <a:rPr lang="en-US" altLang="zh-CN" sz="3200" b="1" spc="100" dirty="0" smtClean="0">
                <a:solidFill>
                  <a:schemeClr val="bg1"/>
                </a:solidFill>
                <a:ea typeface="微软雅黑" panose="020B0503020204020204" pitchFamily="34" charset="-122"/>
              </a:rPr>
              <a:t>.</a:t>
            </a:r>
            <a:endParaRPr lang="en-US" altLang="zh-CN" sz="3200" b="1"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78313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zh-CN" altLang="en-US" sz="3200" b="1" u="sng" spc="100" dirty="0" smtClean="0">
                <a:solidFill>
                  <a:schemeClr val="bg1"/>
                </a:solidFill>
                <a:ea typeface="微软雅黑" panose="020B0503020204020204" pitchFamily="34" charset="-122"/>
              </a:rPr>
              <a:t>不</a:t>
            </a:r>
            <a:r>
              <a:rPr lang="zh-CN" altLang="en-US" sz="3200" b="1" u="sng" spc="100" dirty="0">
                <a:solidFill>
                  <a:schemeClr val="bg1"/>
                </a:solidFill>
                <a:ea typeface="微软雅黑" panose="020B0503020204020204" pitchFamily="34" charset="-122"/>
              </a:rPr>
              <a:t>信的人的</a:t>
            </a:r>
            <a:r>
              <a:rPr lang="zh-CN" altLang="en-US" sz="3200" b="1" u="sng" spc="100" dirty="0" smtClean="0">
                <a:solidFill>
                  <a:schemeClr val="bg1"/>
                </a:solidFill>
                <a:ea typeface="微软雅黑" panose="020B0503020204020204" pitchFamily="34" charset="-122"/>
              </a:rPr>
              <a:t>复活受审</a:t>
            </a:r>
            <a:r>
              <a:rPr lang="zh-CN" altLang="en-US" sz="3200" b="1" u="sng" spc="100" dirty="0">
                <a:solidFill>
                  <a:schemeClr val="bg1"/>
                </a:solidFill>
                <a:ea typeface="微软雅黑" panose="020B0503020204020204" pitchFamily="34" charset="-122"/>
              </a:rPr>
              <a:t>定罪</a:t>
            </a:r>
          </a:p>
          <a:p>
            <a:pPr algn="l">
              <a:lnSpc>
                <a:spcPct val="112000"/>
              </a:lnSpc>
            </a:pPr>
            <a:r>
              <a:rPr lang="en-US" altLang="zh-CN" sz="3200" b="1" u="sng" spc="100" dirty="0">
                <a:solidFill>
                  <a:schemeClr val="bg1"/>
                </a:solidFill>
                <a:ea typeface="微软雅黑" panose="020B0503020204020204" pitchFamily="34" charset="-122"/>
              </a:rPr>
              <a:t>【</a:t>
            </a:r>
            <a:r>
              <a:rPr lang="zh-CN" altLang="en-US" sz="3200" b="1" u="sng" spc="100" dirty="0">
                <a:solidFill>
                  <a:schemeClr val="bg1"/>
                </a:solidFill>
                <a:ea typeface="微软雅黑" panose="020B0503020204020204" pitchFamily="34" charset="-122"/>
              </a:rPr>
              <a:t>约</a:t>
            </a:r>
            <a:r>
              <a:rPr lang="en-US" altLang="zh-CN" sz="3200" b="1" u="sng" spc="100" dirty="0">
                <a:solidFill>
                  <a:schemeClr val="bg1"/>
                </a:solidFill>
                <a:ea typeface="微软雅黑" panose="020B0503020204020204" pitchFamily="34" charset="-122"/>
              </a:rPr>
              <a:t>John 5:28-29】</a:t>
            </a:r>
          </a:p>
          <a:p>
            <a:pPr algn="l">
              <a:lnSpc>
                <a:spcPct val="112000"/>
              </a:lnSpc>
            </a:pPr>
            <a:r>
              <a:rPr lang="en-US" altLang="zh-CN" sz="3200" b="1" spc="100" dirty="0">
                <a:solidFill>
                  <a:srgbClr val="FFFF00"/>
                </a:solidFill>
                <a:ea typeface="微软雅黑" panose="020B0503020204020204" pitchFamily="34" charset="-122"/>
              </a:rPr>
              <a:t>28 </a:t>
            </a:r>
            <a:r>
              <a:rPr lang="zh-CN" altLang="en-US" sz="3200" b="1" spc="100" dirty="0">
                <a:solidFill>
                  <a:srgbClr val="FFFF00"/>
                </a:solidFill>
                <a:ea typeface="微软雅黑" panose="020B0503020204020204" pitchFamily="34" charset="-122"/>
              </a:rPr>
              <a:t>你们不要把这事看作希奇，时候要到，凡在坟墓里的，都要</a:t>
            </a:r>
            <a:r>
              <a:rPr lang="zh-CN" altLang="en-US" sz="3200" b="1" spc="100" dirty="0" smtClean="0">
                <a:solidFill>
                  <a:srgbClr val="FFFF00"/>
                </a:solidFill>
                <a:ea typeface="微软雅黑" panose="020B0503020204020204" pitchFamily="34" charset="-122"/>
              </a:rPr>
              <a:t>听见祂的</a:t>
            </a:r>
            <a:r>
              <a:rPr lang="zh-CN" altLang="en-US" sz="3200" b="1" spc="100" dirty="0">
                <a:solidFill>
                  <a:srgbClr val="FFFF00"/>
                </a:solidFill>
                <a:ea typeface="微软雅黑" panose="020B0503020204020204" pitchFamily="34" charset="-122"/>
              </a:rPr>
              <a:t>声音，就出来</a:t>
            </a:r>
            <a:r>
              <a:rPr lang="zh-CN" altLang="en-US" sz="3200" b="1" spc="100" dirty="0" smtClean="0">
                <a:solidFill>
                  <a:srgbClr val="FFFF00"/>
                </a:solidFill>
                <a:ea typeface="微软雅黑" panose="020B0503020204020204" pitchFamily="34" charset="-122"/>
              </a:rPr>
              <a:t>。</a:t>
            </a:r>
            <a:endParaRPr lang="en-US" altLang="zh-CN" sz="3200" b="1" spc="100" dirty="0" smtClean="0">
              <a:solidFill>
                <a:srgbClr val="FFFF00"/>
              </a:solidFill>
              <a:ea typeface="微软雅黑" panose="020B0503020204020204" pitchFamily="34" charset="-122"/>
            </a:endParaRPr>
          </a:p>
          <a:p>
            <a:pPr algn="l">
              <a:lnSpc>
                <a:spcPct val="112000"/>
              </a:lnSpc>
            </a:pPr>
            <a:r>
              <a:rPr lang="en-US" altLang="zh-CN" sz="3200" b="1" spc="100" dirty="0" smtClean="0">
                <a:solidFill>
                  <a:schemeClr val="bg1"/>
                </a:solidFill>
                <a:ea typeface="微软雅黑" panose="020B0503020204020204" pitchFamily="34" charset="-122"/>
              </a:rPr>
              <a:t>Do </a:t>
            </a:r>
            <a:r>
              <a:rPr lang="en-US" altLang="zh-CN" sz="3200" b="1" spc="100" dirty="0">
                <a:solidFill>
                  <a:schemeClr val="bg1"/>
                </a:solidFill>
                <a:ea typeface="微软雅黑" panose="020B0503020204020204" pitchFamily="34" charset="-122"/>
              </a:rPr>
              <a:t>not marvel at this; for the hour is coming in which all who are in the graves will hear His voice</a:t>
            </a:r>
          </a:p>
          <a:p>
            <a:pPr algn="l">
              <a:lnSpc>
                <a:spcPct val="112000"/>
              </a:lnSpc>
            </a:pPr>
            <a:r>
              <a:rPr lang="en-US" altLang="zh-CN" sz="3200" b="1" spc="100" dirty="0">
                <a:solidFill>
                  <a:srgbClr val="FFFF00"/>
                </a:solidFill>
                <a:ea typeface="微软雅黑" panose="020B0503020204020204" pitchFamily="34" charset="-122"/>
              </a:rPr>
              <a:t>29 </a:t>
            </a:r>
            <a:r>
              <a:rPr lang="zh-CN" altLang="en-US" sz="3200" b="1" spc="100" dirty="0">
                <a:solidFill>
                  <a:srgbClr val="FFFF00"/>
                </a:solidFill>
                <a:ea typeface="微软雅黑" panose="020B0503020204020204" pitchFamily="34" charset="-122"/>
              </a:rPr>
              <a:t>行善的复活得生，作恶的复活定罪。</a:t>
            </a:r>
          </a:p>
          <a:p>
            <a:pPr algn="l">
              <a:lnSpc>
                <a:spcPct val="112000"/>
              </a:lnSpc>
            </a:pPr>
            <a:r>
              <a:rPr lang="en-US" altLang="zh-CN" sz="3200" b="1" spc="100" dirty="0">
                <a:solidFill>
                  <a:schemeClr val="bg1"/>
                </a:solidFill>
                <a:ea typeface="微软雅黑" panose="020B0503020204020204" pitchFamily="34" charset="-122"/>
              </a:rPr>
              <a:t>and come forth—those who have done good, to the resurrection of life, and those who have done evil, to the resurrection of condemnation.</a:t>
            </a:r>
          </a:p>
        </p:txBody>
      </p:sp>
    </p:spTree>
    <p:extLst>
      <p:ext uri="{BB962C8B-B14F-4D97-AF65-F5344CB8AC3E}">
        <p14:creationId xmlns:p14="http://schemas.microsoft.com/office/powerpoint/2010/main" val="2824778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zh-CN" altLang="en-US" sz="3200" b="1" u="sng" spc="100" dirty="0">
                <a:solidFill>
                  <a:schemeClr val="bg1"/>
                </a:solidFill>
                <a:ea typeface="微软雅黑" panose="020B0503020204020204" pitchFamily="34" charset="-122"/>
              </a:rPr>
              <a:t>信徒得着复活的身体</a:t>
            </a:r>
          </a:p>
          <a:p>
            <a:pPr algn="l">
              <a:lnSpc>
                <a:spcPct val="112000"/>
              </a:lnSpc>
            </a:pPr>
            <a:r>
              <a:rPr lang="en-US" altLang="zh-CN" sz="3200" b="1" u="sng" spc="100" dirty="0">
                <a:solidFill>
                  <a:schemeClr val="bg1"/>
                </a:solidFill>
                <a:ea typeface="微软雅黑" panose="020B0503020204020204" pitchFamily="34" charset="-122"/>
              </a:rPr>
              <a:t>【</a:t>
            </a:r>
            <a:r>
              <a:rPr lang="zh-CN" altLang="en-US" sz="3200" b="1" u="sng" spc="100" dirty="0">
                <a:solidFill>
                  <a:schemeClr val="bg1"/>
                </a:solidFill>
                <a:ea typeface="微软雅黑" panose="020B0503020204020204" pitchFamily="34" charset="-122"/>
              </a:rPr>
              <a:t>林前</a:t>
            </a:r>
            <a:r>
              <a:rPr lang="en-US" altLang="zh-CN" sz="3200" b="1" u="sng" spc="100" dirty="0">
                <a:solidFill>
                  <a:schemeClr val="bg1"/>
                </a:solidFill>
                <a:ea typeface="微软雅黑" panose="020B0503020204020204" pitchFamily="34" charset="-122"/>
              </a:rPr>
              <a:t>1Cor 15:42-44】</a:t>
            </a:r>
          </a:p>
          <a:p>
            <a:pPr algn="l">
              <a:lnSpc>
                <a:spcPct val="112000"/>
              </a:lnSpc>
            </a:pPr>
            <a:r>
              <a:rPr lang="en-US" altLang="zh-CN" sz="3200" b="1" spc="100" dirty="0" smtClean="0">
                <a:solidFill>
                  <a:srgbClr val="FFFF00"/>
                </a:solidFill>
                <a:ea typeface="微软雅黑" panose="020B0503020204020204" pitchFamily="34" charset="-122"/>
              </a:rPr>
              <a:t>44 </a:t>
            </a:r>
            <a:r>
              <a:rPr lang="zh-CN" altLang="en-US" sz="3200" b="1" spc="100" dirty="0">
                <a:solidFill>
                  <a:srgbClr val="FFFF00"/>
                </a:solidFill>
                <a:ea typeface="微软雅黑" panose="020B0503020204020204" pitchFamily="34" charset="-122"/>
              </a:rPr>
              <a:t>所种的是血气的身体，复活的是灵性的身体。若有血气的身体，也必有灵性的身体。</a:t>
            </a:r>
          </a:p>
          <a:p>
            <a:pPr algn="l">
              <a:lnSpc>
                <a:spcPct val="112000"/>
              </a:lnSpc>
            </a:pPr>
            <a:r>
              <a:rPr lang="en-US" altLang="zh-CN" sz="3200" b="1" spc="100" dirty="0">
                <a:solidFill>
                  <a:schemeClr val="bg1"/>
                </a:solidFill>
                <a:ea typeface="微软雅黑" panose="020B0503020204020204" pitchFamily="34" charset="-122"/>
              </a:rPr>
              <a:t>It is sown a natural body, it is raised a spiritual body. There is a natural body, and there is a spiritual body.</a:t>
            </a:r>
          </a:p>
        </p:txBody>
      </p:sp>
    </p:spTree>
    <p:extLst>
      <p:ext uri="{BB962C8B-B14F-4D97-AF65-F5344CB8AC3E}">
        <p14:creationId xmlns:p14="http://schemas.microsoft.com/office/powerpoint/2010/main" val="391666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zh-CN" altLang="en-US" sz="3200" b="1" u="sng" spc="100" dirty="0" smtClean="0">
                <a:solidFill>
                  <a:schemeClr val="bg1"/>
                </a:solidFill>
                <a:ea typeface="微软雅黑" panose="020B0503020204020204" pitchFamily="34" charset="-122"/>
              </a:rPr>
              <a:t>信徒</a:t>
            </a:r>
            <a:r>
              <a:rPr lang="zh-CN" altLang="en-US" sz="3200" b="1" u="sng" spc="100" dirty="0">
                <a:solidFill>
                  <a:schemeClr val="bg1"/>
                </a:solidFill>
                <a:ea typeface="微软雅黑" panose="020B0503020204020204" pitchFamily="34" charset="-122"/>
              </a:rPr>
              <a:t>何时得到复活的身体？</a:t>
            </a:r>
          </a:p>
          <a:p>
            <a:pPr algn="l">
              <a:lnSpc>
                <a:spcPct val="112000"/>
              </a:lnSpc>
            </a:pPr>
            <a:r>
              <a:rPr lang="zh-CN" altLang="en-US" sz="3200" b="1" spc="100" dirty="0" smtClean="0">
                <a:solidFill>
                  <a:schemeClr val="bg1"/>
                </a:solidFill>
                <a:ea typeface="微软雅黑" panose="020B0503020204020204" pitchFamily="34" charset="-122"/>
              </a:rPr>
              <a:t>        主</a:t>
            </a:r>
            <a:r>
              <a:rPr lang="zh-CN" altLang="en-US" sz="3200" b="1" spc="100" dirty="0">
                <a:solidFill>
                  <a:schemeClr val="bg1"/>
                </a:solidFill>
                <a:ea typeface="微软雅黑" panose="020B0503020204020204" pitchFamily="34" charset="-122"/>
              </a:rPr>
              <a:t>耶稣再来时，已死信徒得到复活的身体与灵魂结合；未死的信徒身体改变；同一时间，信徒得到完全的身体。</a:t>
            </a:r>
          </a:p>
        </p:txBody>
      </p:sp>
    </p:spTree>
    <p:extLst>
      <p:ext uri="{BB962C8B-B14F-4D97-AF65-F5344CB8AC3E}">
        <p14:creationId xmlns:p14="http://schemas.microsoft.com/office/powerpoint/2010/main" val="21149389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zh-CN" altLang="en-US" sz="3000" b="1" u="sng" spc="100" dirty="0" smtClean="0">
                <a:solidFill>
                  <a:schemeClr val="bg1"/>
                </a:solidFill>
                <a:ea typeface="微软雅黑" panose="020B0503020204020204" pitchFamily="34" charset="-122"/>
              </a:rPr>
              <a:t>信徒</a:t>
            </a:r>
            <a:r>
              <a:rPr lang="zh-CN" altLang="en-US" sz="3000" b="1" u="sng" spc="100" dirty="0">
                <a:solidFill>
                  <a:schemeClr val="bg1"/>
                </a:solidFill>
                <a:ea typeface="微软雅黑" panose="020B0503020204020204" pitchFamily="34" charset="-122"/>
              </a:rPr>
              <a:t>何时得到复活的身体？</a:t>
            </a:r>
          </a:p>
          <a:p>
            <a:pPr algn="l">
              <a:lnSpc>
                <a:spcPct val="112000"/>
              </a:lnSpc>
            </a:pPr>
            <a:r>
              <a:rPr lang="en-US" altLang="zh-CN" sz="3000" b="1" u="sng" spc="100" dirty="0">
                <a:solidFill>
                  <a:schemeClr val="bg1"/>
                </a:solidFill>
                <a:ea typeface="微软雅黑" panose="020B0503020204020204" pitchFamily="34" charset="-122"/>
              </a:rPr>
              <a:t>【</a:t>
            </a:r>
            <a:r>
              <a:rPr lang="zh-CN" altLang="en-US" sz="3000" b="1" u="sng" spc="100" dirty="0">
                <a:solidFill>
                  <a:schemeClr val="bg1"/>
                </a:solidFill>
                <a:ea typeface="微软雅黑" panose="020B0503020204020204" pitchFamily="34" charset="-122"/>
              </a:rPr>
              <a:t>帖前</a:t>
            </a:r>
            <a:r>
              <a:rPr lang="en-US" altLang="zh-CN" sz="3000" b="1" u="sng" spc="100" dirty="0">
                <a:solidFill>
                  <a:schemeClr val="bg1"/>
                </a:solidFill>
                <a:ea typeface="微软雅黑" panose="020B0503020204020204" pitchFamily="34" charset="-122"/>
              </a:rPr>
              <a:t>1Ths 4:14-18】</a:t>
            </a:r>
          </a:p>
          <a:p>
            <a:pPr algn="l">
              <a:lnSpc>
                <a:spcPct val="112000"/>
              </a:lnSpc>
            </a:pPr>
            <a:r>
              <a:rPr lang="en-US" altLang="zh-CN" sz="3000" b="1" spc="100" dirty="0">
                <a:solidFill>
                  <a:srgbClr val="FFFF00"/>
                </a:solidFill>
                <a:ea typeface="微软雅黑" panose="020B0503020204020204" pitchFamily="34" charset="-122"/>
              </a:rPr>
              <a:t>14 </a:t>
            </a:r>
            <a:r>
              <a:rPr lang="zh-CN" altLang="en-US" sz="3000" b="1" spc="100" dirty="0">
                <a:solidFill>
                  <a:srgbClr val="FFFF00"/>
                </a:solidFill>
                <a:ea typeface="微软雅黑" panose="020B0503020204020204" pitchFamily="34" charset="-122"/>
              </a:rPr>
              <a:t>我们若信耶稣死而复活了，那已经在耶稣里睡了的人，　神也必将他们与耶稣一同带来</a:t>
            </a:r>
            <a:r>
              <a:rPr lang="zh-CN" altLang="en-US" sz="3000" b="1" spc="100" dirty="0" smtClean="0">
                <a:solidFill>
                  <a:srgbClr val="FFFF00"/>
                </a:solidFill>
                <a:ea typeface="微软雅黑" panose="020B0503020204020204" pitchFamily="34" charset="-122"/>
              </a:rPr>
              <a:t>。</a:t>
            </a:r>
            <a:endParaRPr lang="en-US" altLang="zh-CN" sz="3000" b="1" spc="100" dirty="0" smtClean="0">
              <a:solidFill>
                <a:srgbClr val="FFFF00"/>
              </a:solidFill>
              <a:ea typeface="微软雅黑" panose="020B0503020204020204" pitchFamily="34" charset="-122"/>
            </a:endParaRPr>
          </a:p>
          <a:p>
            <a:pPr algn="l">
              <a:lnSpc>
                <a:spcPct val="112000"/>
              </a:lnSpc>
            </a:pPr>
            <a:r>
              <a:rPr lang="en-US" altLang="zh-CN" sz="2800" b="1" spc="100" dirty="0" smtClean="0">
                <a:solidFill>
                  <a:schemeClr val="bg1"/>
                </a:solidFill>
                <a:ea typeface="微软雅黑" panose="020B0503020204020204" pitchFamily="34" charset="-122"/>
              </a:rPr>
              <a:t>For </a:t>
            </a:r>
            <a:r>
              <a:rPr lang="en-US" altLang="zh-CN" sz="2800" b="1" spc="100" dirty="0">
                <a:solidFill>
                  <a:schemeClr val="bg1"/>
                </a:solidFill>
                <a:ea typeface="微软雅黑" panose="020B0503020204020204" pitchFamily="34" charset="-122"/>
              </a:rPr>
              <a:t>if we believe that Jesus died and rose again, even so God will bring with Him those who sleep in Jesus.</a:t>
            </a:r>
          </a:p>
          <a:p>
            <a:pPr algn="l">
              <a:lnSpc>
                <a:spcPct val="112000"/>
              </a:lnSpc>
            </a:pPr>
            <a:r>
              <a:rPr lang="en-US" altLang="zh-CN" sz="3000" b="1" spc="100" dirty="0">
                <a:solidFill>
                  <a:srgbClr val="FFFF00"/>
                </a:solidFill>
                <a:ea typeface="微软雅黑" panose="020B0503020204020204" pitchFamily="34" charset="-122"/>
              </a:rPr>
              <a:t>15 </a:t>
            </a:r>
            <a:r>
              <a:rPr lang="zh-CN" altLang="en-US" sz="3000" b="1" spc="100" dirty="0">
                <a:solidFill>
                  <a:srgbClr val="FFFF00"/>
                </a:solidFill>
                <a:ea typeface="微软雅黑" panose="020B0503020204020204" pitchFamily="34" charset="-122"/>
              </a:rPr>
              <a:t>我们现在照主的话告诉你们一件事：我们这活着还存留到主降临的人，断不能在那已经睡了的人之先</a:t>
            </a:r>
            <a:r>
              <a:rPr lang="zh-CN" altLang="en-US" sz="3000" b="1" spc="100" dirty="0" smtClean="0">
                <a:solidFill>
                  <a:srgbClr val="FFFF00"/>
                </a:solidFill>
                <a:ea typeface="微软雅黑" panose="020B0503020204020204" pitchFamily="34" charset="-122"/>
              </a:rPr>
              <a:t>，</a:t>
            </a:r>
            <a:endParaRPr lang="en-US" altLang="zh-CN" sz="3000" b="1" spc="100" dirty="0" smtClean="0">
              <a:solidFill>
                <a:srgbClr val="FFFF00"/>
              </a:solidFill>
              <a:ea typeface="微软雅黑" panose="020B0503020204020204" pitchFamily="34" charset="-122"/>
            </a:endParaRPr>
          </a:p>
          <a:p>
            <a:pPr algn="l">
              <a:lnSpc>
                <a:spcPct val="112000"/>
              </a:lnSpc>
            </a:pPr>
            <a:r>
              <a:rPr lang="en-US" altLang="zh-CN" sz="3000" b="1" spc="100" dirty="0" smtClean="0">
                <a:solidFill>
                  <a:schemeClr val="bg1"/>
                </a:solidFill>
                <a:ea typeface="微软雅黑" panose="020B0503020204020204" pitchFamily="34" charset="-122"/>
              </a:rPr>
              <a:t>For </a:t>
            </a:r>
            <a:r>
              <a:rPr lang="en-US" altLang="zh-CN" sz="3000" b="1" spc="100" dirty="0">
                <a:solidFill>
                  <a:schemeClr val="bg1"/>
                </a:solidFill>
                <a:ea typeface="微软雅黑" panose="020B0503020204020204" pitchFamily="34" charset="-122"/>
              </a:rPr>
              <a:t>this we say to you by the word of the Lord, that we who are alive and remain until the coming of the Lord will by no means precede those who are asleep</a:t>
            </a:r>
            <a:r>
              <a:rPr lang="en-US" altLang="zh-CN" sz="3000" b="1" spc="100" dirty="0" smtClean="0">
                <a:solidFill>
                  <a:schemeClr val="bg1"/>
                </a:solidFill>
                <a:ea typeface="微软雅黑" panose="020B0503020204020204" pitchFamily="34" charset="-122"/>
              </a:rPr>
              <a:t>.</a:t>
            </a:r>
            <a:endParaRPr lang="en-US" altLang="zh-CN" sz="3000" b="1"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557136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zh-CN" altLang="en-US" sz="3200" b="1" u="sng" spc="100" dirty="0" smtClean="0">
                <a:solidFill>
                  <a:schemeClr val="bg1"/>
                </a:solidFill>
                <a:ea typeface="微软雅黑" panose="020B0503020204020204" pitchFamily="34" charset="-122"/>
              </a:rPr>
              <a:t>信徒</a:t>
            </a:r>
            <a:r>
              <a:rPr lang="zh-CN" altLang="en-US" sz="3200" b="1" u="sng" spc="100" dirty="0">
                <a:solidFill>
                  <a:schemeClr val="bg1"/>
                </a:solidFill>
                <a:ea typeface="微软雅黑" panose="020B0503020204020204" pitchFamily="34" charset="-122"/>
              </a:rPr>
              <a:t>何时得到复活的身体？</a:t>
            </a:r>
          </a:p>
          <a:p>
            <a:pPr algn="l">
              <a:lnSpc>
                <a:spcPct val="112000"/>
              </a:lnSpc>
            </a:pPr>
            <a:r>
              <a:rPr lang="en-US" altLang="zh-CN" sz="3200" b="1" u="sng" spc="100" dirty="0">
                <a:solidFill>
                  <a:schemeClr val="bg1"/>
                </a:solidFill>
                <a:ea typeface="微软雅黑" panose="020B0503020204020204" pitchFamily="34" charset="-122"/>
              </a:rPr>
              <a:t>【</a:t>
            </a:r>
            <a:r>
              <a:rPr lang="zh-CN" altLang="en-US" sz="3200" b="1" u="sng" spc="100" dirty="0">
                <a:solidFill>
                  <a:schemeClr val="bg1"/>
                </a:solidFill>
                <a:ea typeface="微软雅黑" panose="020B0503020204020204" pitchFamily="34" charset="-122"/>
              </a:rPr>
              <a:t>帖前</a:t>
            </a:r>
            <a:r>
              <a:rPr lang="en-US" altLang="zh-CN" sz="3200" b="1" u="sng" spc="100" dirty="0">
                <a:solidFill>
                  <a:schemeClr val="bg1"/>
                </a:solidFill>
                <a:ea typeface="微软雅黑" panose="020B0503020204020204" pitchFamily="34" charset="-122"/>
              </a:rPr>
              <a:t>1Ths 4:14-18】</a:t>
            </a:r>
          </a:p>
          <a:p>
            <a:pPr algn="l">
              <a:lnSpc>
                <a:spcPct val="112000"/>
              </a:lnSpc>
            </a:pPr>
            <a:r>
              <a:rPr lang="en-US" altLang="zh-CN" sz="3200" b="1" spc="100" dirty="0" smtClean="0">
                <a:solidFill>
                  <a:srgbClr val="FFFF00"/>
                </a:solidFill>
                <a:ea typeface="微软雅黑" panose="020B0503020204020204" pitchFamily="34" charset="-122"/>
              </a:rPr>
              <a:t>16 </a:t>
            </a:r>
            <a:r>
              <a:rPr lang="zh-CN" altLang="en-US" sz="3200" b="1" spc="100" dirty="0">
                <a:solidFill>
                  <a:srgbClr val="FFFF00"/>
                </a:solidFill>
                <a:ea typeface="微软雅黑" panose="020B0503020204020204" pitchFamily="34" charset="-122"/>
              </a:rPr>
              <a:t>因为主必亲自从天降临，有呼叫的声音和天使长的声音，又有　神的号吹响，那在基督里死了的人必先复活</a:t>
            </a:r>
            <a:r>
              <a:rPr lang="zh-CN" altLang="en-US" sz="3200" b="1" spc="100" dirty="0" smtClean="0">
                <a:solidFill>
                  <a:srgbClr val="FFFF00"/>
                </a:solidFill>
                <a:ea typeface="微软雅黑" panose="020B0503020204020204" pitchFamily="34" charset="-122"/>
              </a:rPr>
              <a:t>。</a:t>
            </a:r>
            <a:endParaRPr lang="en-US" altLang="zh-CN" sz="3200" b="1" spc="100" dirty="0" smtClean="0">
              <a:solidFill>
                <a:srgbClr val="FFFF00"/>
              </a:solidFill>
              <a:ea typeface="微软雅黑" panose="020B0503020204020204" pitchFamily="34" charset="-122"/>
            </a:endParaRPr>
          </a:p>
          <a:p>
            <a:pPr algn="l">
              <a:lnSpc>
                <a:spcPct val="112000"/>
              </a:lnSpc>
            </a:pPr>
            <a:r>
              <a:rPr lang="en-US" altLang="zh-CN" sz="3200" b="1" spc="100" dirty="0" smtClean="0">
                <a:solidFill>
                  <a:schemeClr val="bg1"/>
                </a:solidFill>
                <a:ea typeface="微软雅黑" panose="020B0503020204020204" pitchFamily="34" charset="-122"/>
              </a:rPr>
              <a:t>For </a:t>
            </a:r>
            <a:r>
              <a:rPr lang="en-US" altLang="zh-CN" sz="3200" b="1" spc="100" dirty="0">
                <a:solidFill>
                  <a:schemeClr val="bg1"/>
                </a:solidFill>
                <a:ea typeface="微软雅黑" panose="020B0503020204020204" pitchFamily="34" charset="-122"/>
              </a:rPr>
              <a:t>the Lord Himself will descend from heaven with a shout, with the voice of an archangel, and with the trumpet of God. And the dead in Christ will rise first</a:t>
            </a:r>
            <a:r>
              <a:rPr lang="en-US" altLang="zh-CN" sz="3200" b="1" spc="100" dirty="0" smtClean="0">
                <a:solidFill>
                  <a:schemeClr val="bg1"/>
                </a:solidFill>
                <a:ea typeface="微软雅黑" panose="020B0503020204020204" pitchFamily="34" charset="-122"/>
              </a:rPr>
              <a:t>.</a:t>
            </a:r>
            <a:endParaRPr lang="en-US" altLang="zh-CN" sz="3200" b="1"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537621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zh-CN" altLang="en-US" sz="3200" b="1" u="sng" spc="100" dirty="0" smtClean="0">
                <a:solidFill>
                  <a:schemeClr val="bg1"/>
                </a:solidFill>
                <a:ea typeface="微软雅黑" panose="020B0503020204020204" pitchFamily="34" charset="-122"/>
              </a:rPr>
              <a:t>信徒</a:t>
            </a:r>
            <a:r>
              <a:rPr lang="zh-CN" altLang="en-US" sz="3200" b="1" u="sng" spc="100" dirty="0">
                <a:solidFill>
                  <a:schemeClr val="bg1"/>
                </a:solidFill>
                <a:ea typeface="微软雅黑" panose="020B0503020204020204" pitchFamily="34" charset="-122"/>
              </a:rPr>
              <a:t>何时得到复活的身体？</a:t>
            </a:r>
          </a:p>
          <a:p>
            <a:pPr algn="l">
              <a:lnSpc>
                <a:spcPct val="112000"/>
              </a:lnSpc>
            </a:pPr>
            <a:r>
              <a:rPr lang="en-US" altLang="zh-CN" sz="3200" b="1" u="sng" spc="100" dirty="0">
                <a:solidFill>
                  <a:schemeClr val="bg1"/>
                </a:solidFill>
                <a:ea typeface="微软雅黑" panose="020B0503020204020204" pitchFamily="34" charset="-122"/>
              </a:rPr>
              <a:t>【</a:t>
            </a:r>
            <a:r>
              <a:rPr lang="zh-CN" altLang="en-US" sz="3200" b="1" u="sng" spc="100" dirty="0">
                <a:solidFill>
                  <a:schemeClr val="bg1"/>
                </a:solidFill>
                <a:ea typeface="微软雅黑" panose="020B0503020204020204" pitchFamily="34" charset="-122"/>
              </a:rPr>
              <a:t>帖前</a:t>
            </a:r>
            <a:r>
              <a:rPr lang="en-US" altLang="zh-CN" sz="3200" b="1" u="sng" spc="100" dirty="0">
                <a:solidFill>
                  <a:schemeClr val="bg1"/>
                </a:solidFill>
                <a:ea typeface="微软雅黑" panose="020B0503020204020204" pitchFamily="34" charset="-122"/>
              </a:rPr>
              <a:t>1Ths 4:14-18】</a:t>
            </a:r>
          </a:p>
          <a:p>
            <a:pPr algn="l">
              <a:lnSpc>
                <a:spcPct val="112000"/>
              </a:lnSpc>
            </a:pPr>
            <a:r>
              <a:rPr lang="en-US" altLang="zh-CN" sz="3200" b="1" spc="100" dirty="0" smtClean="0">
                <a:solidFill>
                  <a:srgbClr val="FFFF00"/>
                </a:solidFill>
                <a:ea typeface="微软雅黑" panose="020B0503020204020204" pitchFamily="34" charset="-122"/>
              </a:rPr>
              <a:t>17 </a:t>
            </a:r>
            <a:r>
              <a:rPr lang="zh-CN" altLang="en-US" sz="3200" b="1" spc="100" dirty="0">
                <a:solidFill>
                  <a:srgbClr val="FFFF00"/>
                </a:solidFill>
                <a:ea typeface="微软雅黑" panose="020B0503020204020204" pitchFamily="34" charset="-122"/>
              </a:rPr>
              <a:t>以后我们这活着还存留的人必和他们一同被提到云里，在空中与主相遇。这样，我们就要和主永远同在</a:t>
            </a:r>
            <a:r>
              <a:rPr lang="zh-CN" altLang="en-US" sz="3200" b="1" spc="100" dirty="0" smtClean="0">
                <a:solidFill>
                  <a:srgbClr val="FFFF00"/>
                </a:solidFill>
                <a:ea typeface="微软雅黑" panose="020B0503020204020204" pitchFamily="34" charset="-122"/>
              </a:rPr>
              <a:t>。</a:t>
            </a:r>
            <a:endParaRPr lang="en-US" altLang="zh-CN" sz="3200" b="1" spc="100" dirty="0" smtClean="0">
              <a:solidFill>
                <a:srgbClr val="FFFF00"/>
              </a:solidFill>
              <a:ea typeface="微软雅黑" panose="020B0503020204020204" pitchFamily="34" charset="-122"/>
            </a:endParaRPr>
          </a:p>
          <a:p>
            <a:pPr algn="l">
              <a:lnSpc>
                <a:spcPct val="112000"/>
              </a:lnSpc>
            </a:pPr>
            <a:r>
              <a:rPr lang="en-US" altLang="zh-CN" sz="3200" b="1" spc="100" dirty="0" smtClean="0">
                <a:solidFill>
                  <a:schemeClr val="bg1"/>
                </a:solidFill>
                <a:ea typeface="微软雅黑" panose="020B0503020204020204" pitchFamily="34" charset="-122"/>
              </a:rPr>
              <a:t>Then </a:t>
            </a:r>
            <a:r>
              <a:rPr lang="en-US" altLang="zh-CN" sz="3200" b="1" spc="100" dirty="0">
                <a:solidFill>
                  <a:schemeClr val="bg1"/>
                </a:solidFill>
                <a:ea typeface="微软雅黑" panose="020B0503020204020204" pitchFamily="34" charset="-122"/>
              </a:rPr>
              <a:t>we who are alive and remain shall be caught up together with them in the clouds to meet the Lord in the air. And thus we shall always be with the Lord.</a:t>
            </a:r>
          </a:p>
          <a:p>
            <a:pPr algn="l">
              <a:lnSpc>
                <a:spcPct val="112000"/>
              </a:lnSpc>
            </a:pPr>
            <a:r>
              <a:rPr lang="en-US" altLang="zh-CN" sz="3200" b="1" spc="100" dirty="0">
                <a:solidFill>
                  <a:srgbClr val="FFFF00"/>
                </a:solidFill>
                <a:ea typeface="微软雅黑" panose="020B0503020204020204" pitchFamily="34" charset="-122"/>
              </a:rPr>
              <a:t>18 </a:t>
            </a:r>
            <a:r>
              <a:rPr lang="zh-CN" altLang="en-US" sz="3200" b="1" spc="100" dirty="0">
                <a:solidFill>
                  <a:srgbClr val="FFFF00"/>
                </a:solidFill>
                <a:ea typeface="微软雅黑" panose="020B0503020204020204" pitchFamily="34" charset="-122"/>
              </a:rPr>
              <a:t>所以，你们当用这些话彼此劝慰。</a:t>
            </a:r>
          </a:p>
          <a:p>
            <a:pPr algn="l">
              <a:lnSpc>
                <a:spcPct val="112000"/>
              </a:lnSpc>
            </a:pPr>
            <a:r>
              <a:rPr lang="en-US" altLang="zh-CN" sz="3200" b="1" spc="100" dirty="0">
                <a:solidFill>
                  <a:schemeClr val="bg1"/>
                </a:solidFill>
                <a:ea typeface="微软雅黑" panose="020B0503020204020204" pitchFamily="34" charset="-122"/>
              </a:rPr>
              <a:t>Therefore comfort one another with these words.</a:t>
            </a:r>
          </a:p>
        </p:txBody>
      </p:sp>
    </p:spTree>
    <p:extLst>
      <p:ext uri="{BB962C8B-B14F-4D97-AF65-F5344CB8AC3E}">
        <p14:creationId xmlns:p14="http://schemas.microsoft.com/office/powerpoint/2010/main" val="25376219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zh-CN" altLang="en-US" sz="3200" b="1" u="sng" spc="100" dirty="0" smtClean="0">
                <a:solidFill>
                  <a:schemeClr val="bg1"/>
                </a:solidFill>
                <a:ea typeface="微软雅黑" panose="020B0503020204020204" pitchFamily="34" charset="-122"/>
              </a:rPr>
              <a:t>复活</a:t>
            </a:r>
            <a:r>
              <a:rPr lang="zh-CN" altLang="en-US" sz="3200" b="1" u="sng" spc="100" dirty="0">
                <a:solidFill>
                  <a:schemeClr val="bg1"/>
                </a:solidFill>
                <a:ea typeface="微软雅黑" panose="020B0503020204020204" pitchFamily="34" charset="-122"/>
              </a:rPr>
              <a:t>的身体会是怎样？</a:t>
            </a:r>
          </a:p>
          <a:p>
            <a:pPr algn="l">
              <a:lnSpc>
                <a:spcPct val="112000"/>
              </a:lnSpc>
            </a:pPr>
            <a:r>
              <a:rPr lang="en-US" altLang="zh-CN" sz="3200" b="1" u="sng" spc="100" dirty="0">
                <a:solidFill>
                  <a:schemeClr val="bg1"/>
                </a:solidFill>
                <a:ea typeface="微软雅黑" panose="020B0503020204020204" pitchFamily="34" charset="-122"/>
              </a:rPr>
              <a:t>【</a:t>
            </a:r>
            <a:r>
              <a:rPr lang="zh-CN" altLang="en-US" sz="3200" b="1" u="sng" spc="100" dirty="0">
                <a:solidFill>
                  <a:schemeClr val="bg1"/>
                </a:solidFill>
                <a:ea typeface="微软雅黑" panose="020B0503020204020204" pitchFamily="34" charset="-122"/>
              </a:rPr>
              <a:t>林前</a:t>
            </a:r>
            <a:r>
              <a:rPr lang="en-US" altLang="zh-CN" sz="3200" b="1" u="sng" spc="100" dirty="0">
                <a:solidFill>
                  <a:schemeClr val="bg1"/>
                </a:solidFill>
                <a:ea typeface="微软雅黑" panose="020B0503020204020204" pitchFamily="34" charset="-122"/>
              </a:rPr>
              <a:t>1Cor 15:42-44</a:t>
            </a:r>
            <a:r>
              <a:rPr lang="zh-CN" altLang="en-US" sz="3200" b="1" u="sng" spc="100" dirty="0">
                <a:solidFill>
                  <a:schemeClr val="bg1"/>
                </a:solidFill>
                <a:ea typeface="微软雅黑" panose="020B0503020204020204" pitchFamily="34" charset="-122"/>
              </a:rPr>
              <a:t>，</a:t>
            </a:r>
            <a:r>
              <a:rPr lang="en-US" altLang="zh-CN" sz="3200" b="1" u="sng" spc="100" dirty="0">
                <a:solidFill>
                  <a:schemeClr val="bg1"/>
                </a:solidFill>
                <a:ea typeface="微软雅黑" panose="020B0503020204020204" pitchFamily="34" charset="-122"/>
              </a:rPr>
              <a:t>49】</a:t>
            </a:r>
          </a:p>
          <a:p>
            <a:pPr algn="l">
              <a:lnSpc>
                <a:spcPct val="112000"/>
              </a:lnSpc>
            </a:pPr>
            <a:r>
              <a:rPr lang="en-US" altLang="zh-CN" sz="3200" b="1" spc="100" dirty="0">
                <a:solidFill>
                  <a:srgbClr val="FFFF00"/>
                </a:solidFill>
                <a:ea typeface="微软雅黑" panose="020B0503020204020204" pitchFamily="34" charset="-122"/>
              </a:rPr>
              <a:t>42 </a:t>
            </a:r>
            <a:r>
              <a:rPr lang="zh-CN" altLang="en-US" sz="3200" b="1" spc="100" dirty="0">
                <a:solidFill>
                  <a:srgbClr val="FFFF00"/>
                </a:solidFill>
                <a:ea typeface="微软雅黑" panose="020B0503020204020204" pitchFamily="34" charset="-122"/>
              </a:rPr>
              <a:t>死人复活也是这样：所种的是必朽坏的，复活的是不朽坏的</a:t>
            </a:r>
            <a:r>
              <a:rPr lang="zh-CN" altLang="en-US" sz="3200" b="1" spc="100" dirty="0" smtClean="0">
                <a:solidFill>
                  <a:srgbClr val="FFFF00"/>
                </a:solidFill>
                <a:ea typeface="微软雅黑" panose="020B0503020204020204" pitchFamily="34" charset="-122"/>
              </a:rPr>
              <a:t>；</a:t>
            </a:r>
            <a:endParaRPr lang="en-US" altLang="zh-CN" sz="3200" b="1" spc="100" dirty="0" smtClean="0">
              <a:solidFill>
                <a:srgbClr val="FFFF00"/>
              </a:solidFill>
              <a:ea typeface="微软雅黑" panose="020B0503020204020204" pitchFamily="34" charset="-122"/>
            </a:endParaRPr>
          </a:p>
          <a:p>
            <a:pPr algn="l">
              <a:lnSpc>
                <a:spcPct val="112000"/>
              </a:lnSpc>
            </a:pPr>
            <a:r>
              <a:rPr lang="en-US" altLang="zh-CN" sz="3200" b="1" spc="100" dirty="0" smtClean="0">
                <a:solidFill>
                  <a:schemeClr val="bg1"/>
                </a:solidFill>
                <a:ea typeface="微软雅黑" panose="020B0503020204020204" pitchFamily="34" charset="-122"/>
              </a:rPr>
              <a:t>So </a:t>
            </a:r>
            <a:r>
              <a:rPr lang="en-US" altLang="zh-CN" sz="3200" b="1" spc="100" dirty="0">
                <a:solidFill>
                  <a:schemeClr val="bg1"/>
                </a:solidFill>
                <a:ea typeface="微软雅黑" panose="020B0503020204020204" pitchFamily="34" charset="-122"/>
              </a:rPr>
              <a:t>also is the resurrection of the dead. The body is sown in corruption, it is raised in incorruption.</a:t>
            </a:r>
          </a:p>
          <a:p>
            <a:pPr algn="l">
              <a:lnSpc>
                <a:spcPct val="112000"/>
              </a:lnSpc>
            </a:pPr>
            <a:r>
              <a:rPr lang="en-US" altLang="zh-CN" sz="3200" b="1" spc="100" dirty="0">
                <a:solidFill>
                  <a:srgbClr val="FFFF00"/>
                </a:solidFill>
                <a:ea typeface="微软雅黑" panose="020B0503020204020204" pitchFamily="34" charset="-122"/>
              </a:rPr>
              <a:t>43 </a:t>
            </a:r>
            <a:r>
              <a:rPr lang="zh-CN" altLang="en-US" sz="3200" b="1" spc="100" dirty="0">
                <a:solidFill>
                  <a:srgbClr val="FFFF00"/>
                </a:solidFill>
                <a:ea typeface="微软雅黑" panose="020B0503020204020204" pitchFamily="34" charset="-122"/>
              </a:rPr>
              <a:t>所种的是羞辱的，复活的是荣耀的；所种的是软弱的，复活的是强壮的</a:t>
            </a:r>
            <a:r>
              <a:rPr lang="zh-CN" altLang="en-US" sz="3200" b="1" spc="100" dirty="0" smtClean="0">
                <a:solidFill>
                  <a:srgbClr val="FFFF00"/>
                </a:solidFill>
                <a:ea typeface="微软雅黑" panose="020B0503020204020204" pitchFamily="34" charset="-122"/>
              </a:rPr>
              <a:t>；</a:t>
            </a:r>
            <a:endParaRPr lang="en-US" altLang="zh-CN" sz="3200" b="1" spc="100" dirty="0" smtClean="0">
              <a:solidFill>
                <a:srgbClr val="FFFF00"/>
              </a:solidFill>
              <a:ea typeface="微软雅黑" panose="020B0503020204020204" pitchFamily="34" charset="-122"/>
            </a:endParaRPr>
          </a:p>
          <a:p>
            <a:pPr algn="l">
              <a:lnSpc>
                <a:spcPct val="112000"/>
              </a:lnSpc>
            </a:pPr>
            <a:r>
              <a:rPr lang="en-US" altLang="zh-CN" sz="3200" b="1" spc="100" dirty="0" smtClean="0">
                <a:solidFill>
                  <a:schemeClr val="bg1"/>
                </a:solidFill>
                <a:ea typeface="微软雅黑" panose="020B0503020204020204" pitchFamily="34" charset="-122"/>
              </a:rPr>
              <a:t>It </a:t>
            </a:r>
            <a:r>
              <a:rPr lang="en-US" altLang="zh-CN" sz="3200" b="1" spc="100" dirty="0">
                <a:solidFill>
                  <a:schemeClr val="bg1"/>
                </a:solidFill>
                <a:ea typeface="微软雅黑" panose="020B0503020204020204" pitchFamily="34" charset="-122"/>
              </a:rPr>
              <a:t>is sown in dishonor, it is raised in glory. It is sown in weakness, it is raised in power</a:t>
            </a:r>
            <a:r>
              <a:rPr lang="en-US" altLang="zh-CN" sz="3200" b="1" spc="100" dirty="0" smtClean="0">
                <a:solidFill>
                  <a:schemeClr val="bg1"/>
                </a:solidFill>
                <a:ea typeface="微软雅黑" panose="020B0503020204020204" pitchFamily="34" charset="-122"/>
              </a:rPr>
              <a:t>.</a:t>
            </a:r>
            <a:endParaRPr lang="en-US" altLang="zh-CN" sz="3200" b="1"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5376219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zh-CN" altLang="en-US" sz="3200" b="1" u="sng" spc="100" dirty="0" smtClean="0">
                <a:solidFill>
                  <a:schemeClr val="bg1"/>
                </a:solidFill>
                <a:ea typeface="微软雅黑" panose="020B0503020204020204" pitchFamily="34" charset="-122"/>
              </a:rPr>
              <a:t>复活</a:t>
            </a:r>
            <a:r>
              <a:rPr lang="zh-CN" altLang="en-US" sz="3200" b="1" u="sng" spc="100" dirty="0">
                <a:solidFill>
                  <a:schemeClr val="bg1"/>
                </a:solidFill>
                <a:ea typeface="微软雅黑" panose="020B0503020204020204" pitchFamily="34" charset="-122"/>
              </a:rPr>
              <a:t>的身体会是怎样？</a:t>
            </a:r>
          </a:p>
          <a:p>
            <a:pPr algn="l">
              <a:lnSpc>
                <a:spcPct val="112000"/>
              </a:lnSpc>
            </a:pPr>
            <a:r>
              <a:rPr lang="en-US" altLang="zh-CN" sz="3200" b="1" u="sng" spc="100" dirty="0">
                <a:solidFill>
                  <a:schemeClr val="bg1"/>
                </a:solidFill>
                <a:ea typeface="微软雅黑" panose="020B0503020204020204" pitchFamily="34" charset="-122"/>
              </a:rPr>
              <a:t>【</a:t>
            </a:r>
            <a:r>
              <a:rPr lang="zh-CN" altLang="en-US" sz="3200" b="1" u="sng" spc="100" dirty="0">
                <a:solidFill>
                  <a:schemeClr val="bg1"/>
                </a:solidFill>
                <a:ea typeface="微软雅黑" panose="020B0503020204020204" pitchFamily="34" charset="-122"/>
              </a:rPr>
              <a:t>林前</a:t>
            </a:r>
            <a:r>
              <a:rPr lang="en-US" altLang="zh-CN" sz="3200" b="1" u="sng" spc="100" dirty="0">
                <a:solidFill>
                  <a:schemeClr val="bg1"/>
                </a:solidFill>
                <a:ea typeface="微软雅黑" panose="020B0503020204020204" pitchFamily="34" charset="-122"/>
              </a:rPr>
              <a:t>1Cor 15:42-44</a:t>
            </a:r>
            <a:r>
              <a:rPr lang="zh-CN" altLang="en-US" sz="3200" b="1" u="sng" spc="100" dirty="0">
                <a:solidFill>
                  <a:schemeClr val="bg1"/>
                </a:solidFill>
                <a:ea typeface="微软雅黑" panose="020B0503020204020204" pitchFamily="34" charset="-122"/>
              </a:rPr>
              <a:t>，</a:t>
            </a:r>
            <a:r>
              <a:rPr lang="en-US" altLang="zh-CN" sz="3200" b="1" u="sng" spc="100" dirty="0">
                <a:solidFill>
                  <a:schemeClr val="bg1"/>
                </a:solidFill>
                <a:ea typeface="微软雅黑" panose="020B0503020204020204" pitchFamily="34" charset="-122"/>
              </a:rPr>
              <a:t>49】</a:t>
            </a:r>
          </a:p>
          <a:p>
            <a:pPr algn="l">
              <a:lnSpc>
                <a:spcPct val="112000"/>
              </a:lnSpc>
            </a:pPr>
            <a:r>
              <a:rPr lang="en-US" altLang="zh-CN" sz="3200" b="1" spc="100" dirty="0" smtClean="0">
                <a:solidFill>
                  <a:srgbClr val="FFFF00"/>
                </a:solidFill>
                <a:ea typeface="微软雅黑" panose="020B0503020204020204" pitchFamily="34" charset="-122"/>
              </a:rPr>
              <a:t>44 </a:t>
            </a:r>
            <a:r>
              <a:rPr lang="zh-CN" altLang="en-US" sz="3200" b="1" spc="100" dirty="0">
                <a:solidFill>
                  <a:srgbClr val="FFFF00"/>
                </a:solidFill>
                <a:ea typeface="微软雅黑" panose="020B0503020204020204" pitchFamily="34" charset="-122"/>
              </a:rPr>
              <a:t>所种的是血气的身体，复活的是灵性的身体。若有血气的身体，也必有灵性的身体</a:t>
            </a:r>
            <a:r>
              <a:rPr lang="zh-CN" altLang="en-US" sz="3200" b="1" spc="100" dirty="0" smtClean="0">
                <a:solidFill>
                  <a:srgbClr val="FFFF00"/>
                </a:solidFill>
                <a:ea typeface="微软雅黑" panose="020B0503020204020204" pitchFamily="34" charset="-122"/>
              </a:rPr>
              <a:t>。</a:t>
            </a:r>
            <a:endParaRPr lang="en-US" altLang="zh-CN" sz="3200" b="1" spc="100" dirty="0" smtClean="0">
              <a:solidFill>
                <a:srgbClr val="FFFF00"/>
              </a:solidFill>
              <a:ea typeface="微软雅黑" panose="020B0503020204020204" pitchFamily="34" charset="-122"/>
            </a:endParaRPr>
          </a:p>
          <a:p>
            <a:pPr algn="l">
              <a:lnSpc>
                <a:spcPct val="112000"/>
              </a:lnSpc>
            </a:pPr>
            <a:r>
              <a:rPr lang="en-US" altLang="zh-CN" sz="3200" b="1" spc="100" dirty="0" smtClean="0">
                <a:solidFill>
                  <a:schemeClr val="bg1"/>
                </a:solidFill>
                <a:ea typeface="微软雅黑" panose="020B0503020204020204" pitchFamily="34" charset="-122"/>
              </a:rPr>
              <a:t>It </a:t>
            </a:r>
            <a:r>
              <a:rPr lang="en-US" altLang="zh-CN" sz="3200" b="1" spc="100" dirty="0">
                <a:solidFill>
                  <a:schemeClr val="bg1"/>
                </a:solidFill>
                <a:ea typeface="微软雅黑" panose="020B0503020204020204" pitchFamily="34" charset="-122"/>
              </a:rPr>
              <a:t>is sown a natural body, it is raised a spiritual body. There is a natural body, and there is a spiritual body.</a:t>
            </a:r>
          </a:p>
          <a:p>
            <a:pPr algn="l">
              <a:lnSpc>
                <a:spcPct val="112000"/>
              </a:lnSpc>
            </a:pPr>
            <a:r>
              <a:rPr lang="en-US" altLang="zh-CN" sz="3200" b="1" spc="100" dirty="0">
                <a:solidFill>
                  <a:srgbClr val="FFFF00"/>
                </a:solidFill>
                <a:ea typeface="微软雅黑" panose="020B0503020204020204" pitchFamily="34" charset="-122"/>
              </a:rPr>
              <a:t>49 </a:t>
            </a:r>
            <a:r>
              <a:rPr lang="zh-CN" altLang="en-US" sz="3200" b="1" spc="100" dirty="0">
                <a:solidFill>
                  <a:srgbClr val="FFFF00"/>
                </a:solidFill>
                <a:ea typeface="微软雅黑" panose="020B0503020204020204" pitchFamily="34" charset="-122"/>
              </a:rPr>
              <a:t>我们既有属土的形状，将来也必有属天的形状</a:t>
            </a:r>
            <a:r>
              <a:rPr lang="zh-CN" altLang="en-US" sz="3200" b="1" spc="100" dirty="0" smtClean="0">
                <a:solidFill>
                  <a:srgbClr val="FFFF00"/>
                </a:solidFill>
                <a:ea typeface="微软雅黑" panose="020B0503020204020204" pitchFamily="34" charset="-122"/>
              </a:rPr>
              <a:t>。</a:t>
            </a:r>
            <a:endParaRPr lang="en-US" altLang="zh-CN" sz="3200" b="1" spc="100" dirty="0" smtClean="0">
              <a:solidFill>
                <a:srgbClr val="FFFF00"/>
              </a:solidFill>
              <a:ea typeface="微软雅黑" panose="020B0503020204020204" pitchFamily="34" charset="-122"/>
            </a:endParaRPr>
          </a:p>
          <a:p>
            <a:pPr algn="l">
              <a:lnSpc>
                <a:spcPct val="112000"/>
              </a:lnSpc>
            </a:pPr>
            <a:r>
              <a:rPr lang="en-US" altLang="zh-CN" sz="3200" b="1" spc="100" dirty="0" smtClean="0">
                <a:solidFill>
                  <a:schemeClr val="bg1"/>
                </a:solidFill>
                <a:ea typeface="微软雅黑" panose="020B0503020204020204" pitchFamily="34" charset="-122"/>
              </a:rPr>
              <a:t>And </a:t>
            </a:r>
            <a:r>
              <a:rPr lang="en-US" altLang="zh-CN" sz="3200" b="1" spc="100" dirty="0">
                <a:solidFill>
                  <a:schemeClr val="bg1"/>
                </a:solidFill>
                <a:ea typeface="微软雅黑" panose="020B0503020204020204" pitchFamily="34" charset="-122"/>
              </a:rPr>
              <a:t>as we have borne the image of the man of dust, we shall also bear the image of the heavenly Man.</a:t>
            </a:r>
          </a:p>
        </p:txBody>
      </p:sp>
    </p:spTree>
    <p:extLst>
      <p:ext uri="{BB962C8B-B14F-4D97-AF65-F5344CB8AC3E}">
        <p14:creationId xmlns:p14="http://schemas.microsoft.com/office/powerpoint/2010/main" val="28247789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zh-CN" altLang="en-US" sz="3200" b="1" u="sng" spc="100" dirty="0" smtClean="0">
                <a:solidFill>
                  <a:schemeClr val="bg1"/>
                </a:solidFill>
                <a:ea typeface="微软雅黑" panose="020B0503020204020204" pitchFamily="34" charset="-122"/>
              </a:rPr>
              <a:t>复活</a:t>
            </a:r>
            <a:r>
              <a:rPr lang="zh-CN" altLang="en-US" sz="3200" b="1" u="sng" spc="100" dirty="0">
                <a:solidFill>
                  <a:schemeClr val="bg1"/>
                </a:solidFill>
                <a:ea typeface="微软雅黑" panose="020B0503020204020204" pitchFamily="34" charset="-122"/>
              </a:rPr>
              <a:t>的身体会是怎样</a:t>
            </a:r>
            <a:r>
              <a:rPr lang="zh-CN" altLang="en-US" sz="3200" b="1" u="sng" spc="100" dirty="0" smtClean="0">
                <a:solidFill>
                  <a:schemeClr val="bg1"/>
                </a:solidFill>
                <a:ea typeface="微软雅黑" panose="020B0503020204020204" pitchFamily="34" charset="-122"/>
              </a:rPr>
              <a:t>？</a:t>
            </a:r>
            <a:endParaRPr lang="en-US" altLang="zh-CN" sz="3200" b="1" u="sng" spc="100" dirty="0" smtClean="0">
              <a:solidFill>
                <a:schemeClr val="bg1"/>
              </a:solidFill>
              <a:ea typeface="微软雅黑" panose="020B0503020204020204" pitchFamily="34" charset="-122"/>
            </a:endParaRPr>
          </a:p>
          <a:p>
            <a:pPr marL="457200" indent="-457200" algn="l">
              <a:lnSpc>
                <a:spcPct val="112000"/>
              </a:lnSpc>
              <a:buFont typeface="Arial" panose="020B0604020202020204" pitchFamily="34" charset="0"/>
              <a:buChar char="•"/>
            </a:pPr>
            <a:r>
              <a:rPr lang="zh-CN" altLang="en-US" sz="3200" b="1" spc="100" dirty="0">
                <a:solidFill>
                  <a:schemeClr val="bg1"/>
                </a:solidFill>
                <a:ea typeface="微软雅黑" panose="020B0503020204020204" pitchFamily="34" charset="-122"/>
              </a:rPr>
              <a:t>	不朽坏</a:t>
            </a:r>
          </a:p>
          <a:p>
            <a:pPr marL="457200" indent="-457200" algn="l">
              <a:lnSpc>
                <a:spcPct val="112000"/>
              </a:lnSpc>
              <a:buFont typeface="Arial" panose="020B0604020202020204" pitchFamily="34" charset="0"/>
              <a:buChar char="•"/>
            </a:pPr>
            <a:r>
              <a:rPr lang="zh-CN" altLang="en-US" sz="3200" b="1" spc="100" dirty="0">
                <a:solidFill>
                  <a:schemeClr val="bg1"/>
                </a:solidFill>
                <a:ea typeface="微软雅黑" panose="020B0503020204020204" pitchFamily="34" charset="-122"/>
              </a:rPr>
              <a:t>	在荣耀中</a:t>
            </a:r>
          </a:p>
          <a:p>
            <a:pPr marL="457200" indent="-457200" algn="l">
              <a:lnSpc>
                <a:spcPct val="112000"/>
              </a:lnSpc>
              <a:buFont typeface="Arial" panose="020B0604020202020204" pitchFamily="34" charset="0"/>
              <a:buChar char="•"/>
            </a:pPr>
            <a:r>
              <a:rPr lang="zh-CN" altLang="en-US" sz="3200" b="1" spc="100" dirty="0">
                <a:solidFill>
                  <a:schemeClr val="bg1"/>
                </a:solidFill>
                <a:ea typeface="微软雅黑" panose="020B0503020204020204" pitchFamily="34" charset="-122"/>
              </a:rPr>
              <a:t>	灵性的身体</a:t>
            </a:r>
          </a:p>
          <a:p>
            <a:pPr marL="457200" indent="-457200" algn="l">
              <a:lnSpc>
                <a:spcPct val="112000"/>
              </a:lnSpc>
              <a:buFont typeface="Arial" panose="020B0604020202020204" pitchFamily="34" charset="0"/>
              <a:buChar char="•"/>
            </a:pPr>
            <a:r>
              <a:rPr lang="zh-CN" altLang="en-US" sz="3200" b="1" spc="100" dirty="0">
                <a:solidFill>
                  <a:schemeClr val="bg1"/>
                </a:solidFill>
                <a:ea typeface="微软雅黑" panose="020B0503020204020204" pitchFamily="34" charset="-122"/>
              </a:rPr>
              <a:t>	复活身体和地上身体的延续性</a:t>
            </a:r>
          </a:p>
          <a:p>
            <a:pPr algn="l">
              <a:lnSpc>
                <a:spcPct val="112000"/>
              </a:lnSpc>
            </a:pPr>
            <a:endParaRPr lang="zh-CN" altLang="en-US" sz="3200" b="1" u="sng"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8247789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13345</TotalTime>
  <Words>718</Words>
  <Application>Microsoft Office PowerPoint</Application>
  <PresentationFormat>全屏显示(4:3)</PresentationFormat>
  <Paragraphs>51</Paragraphs>
  <Slides>10</Slides>
  <Notes>0</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1224</cp:revision>
  <dcterms:created xsi:type="dcterms:W3CDTF">2018-02-16T18:09:56Z</dcterms:created>
  <dcterms:modified xsi:type="dcterms:W3CDTF">2024-01-14T08:25:50Z</dcterms:modified>
</cp:coreProperties>
</file>