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10" r:id="rId2"/>
    <p:sldId id="3812" r:id="rId3"/>
    <p:sldId id="3813" r:id="rId4"/>
    <p:sldId id="3814" r:id="rId5"/>
    <p:sldId id="3815" r:id="rId6"/>
    <p:sldId id="3816" r:id="rId7"/>
    <p:sldId id="3817" r:id="rId8"/>
    <p:sldId id="3818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1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2023/10/15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有效的恩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召</a:t>
            </a:r>
          </a:p>
          <a:p>
            <a:pPr algn="l">
              <a:lnSpc>
                <a:spcPct val="150000"/>
              </a:lnSpc>
            </a:pP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罗</a:t>
            </a: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Rom 8:30】</a:t>
            </a:r>
          </a:p>
          <a:p>
            <a:pPr algn="l">
              <a:lnSpc>
                <a:spcPct val="150000"/>
              </a:lnSpc>
            </a:pP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预先所定下的人又召他们来，所召来的人又称他们为义，所称为义的人又叫他们得荣耀。</a:t>
            </a:r>
          </a:p>
          <a:p>
            <a:pPr algn="l">
              <a:lnSpc>
                <a:spcPct val="150000"/>
              </a:lnSpc>
            </a:pP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Moreover whom He predestined, these He also called; whom He called, these He also justified; and whom He justified, these He also glorified.</a:t>
            </a:r>
          </a:p>
        </p:txBody>
      </p:sp>
    </p:spTree>
    <p:extLst>
      <p:ext uri="{BB962C8B-B14F-4D97-AF65-F5344CB8AC3E}">
        <p14:creationId xmlns:p14="http://schemas.microsoft.com/office/powerpoint/2010/main" val="423789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神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的呼召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不是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福音邀请（福音呼召</a:t>
            </a:r>
            <a:r>
              <a:rPr lang="en-US" altLang="zh-CN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Gospel Call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是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有效恩召（</a:t>
            </a:r>
            <a:r>
              <a:rPr lang="en-US" altLang="zh-CN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effective calling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完全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是神的作为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有效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恩召通过人所传讲的福音邀请（福音呼召）临到众人</a:t>
            </a:r>
          </a:p>
          <a:p>
            <a:pPr algn="l">
              <a:lnSpc>
                <a:spcPct val="150000"/>
              </a:lnSpc>
            </a:pPr>
            <a:endParaRPr lang="zh-CN" altLang="en-US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06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endParaRPr lang="zh-CN" altLang="en-US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191067"/>
              </p:ext>
            </p:extLst>
          </p:nvPr>
        </p:nvGraphicFramePr>
        <p:xfrm>
          <a:off x="0" y="87088"/>
          <a:ext cx="9024260" cy="6610871"/>
        </p:xfrm>
        <a:graphic>
          <a:graphicData uri="http://schemas.openxmlformats.org/drawingml/2006/table">
            <a:tbl>
              <a:tblPr firstRow="1" firstCol="1" bandRow="1"/>
              <a:tblGrid>
                <a:gridCol w="4680861"/>
                <a:gridCol w="4343399"/>
              </a:tblGrid>
              <a:tr h="227618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福音</a:t>
                      </a:r>
                      <a:r>
                        <a:rPr lang="zh-CN" sz="2800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邀请</a:t>
                      </a:r>
                      <a:endParaRPr lang="en-US" altLang="zh-CN" sz="2800" kern="1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微软雅黑" panose="020B0503020204020204" pitchFamily="34" charset="-122"/>
                        <a:cs typeface="Calibri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altLang="zh-CN" sz="2800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（福音呼召</a:t>
                      </a:r>
                      <a:r>
                        <a:rPr lang="en-US" altLang="zh-CN" sz="2800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Gospel Call</a:t>
                      </a:r>
                      <a:r>
                        <a:rPr lang="zh-CN" altLang="en-US" sz="2800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，</a:t>
                      </a:r>
                      <a:r>
                        <a:rPr lang="zh-CN" sz="2800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外在</a:t>
                      </a:r>
                      <a:r>
                        <a:rPr lang="zh-CN" sz="2800" kern="1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的呼召</a:t>
                      </a:r>
                      <a:r>
                        <a:rPr lang="en-US" sz="2800" kern="1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External calling</a:t>
                      </a:r>
                      <a:r>
                        <a:rPr lang="zh-CN" sz="2800" kern="1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，普遍呼召 </a:t>
                      </a:r>
                      <a:r>
                        <a:rPr lang="en-US" sz="2800" kern="1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general </a:t>
                      </a:r>
                      <a:r>
                        <a:rPr lang="en-US" sz="2800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calling</a:t>
                      </a:r>
                      <a:r>
                        <a:rPr lang="zh-CN" sz="2800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）</a:t>
                      </a:r>
                      <a:endParaRPr lang="zh-CN" sz="28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微软雅黑" panose="020B0503020204020204" pitchFamily="34" charset="-122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有效恩召</a:t>
                      </a:r>
                      <a:r>
                        <a:rPr lang="en-US" sz="2800" kern="10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effective calling </a:t>
                      </a:r>
                      <a:endParaRPr lang="zh-CN" sz="2800" kern="100">
                        <a:solidFill>
                          <a:schemeClr val="bg1"/>
                        </a:solidFill>
                        <a:effectLst/>
                        <a:latin typeface="+mn-lt"/>
                        <a:ea typeface="微软雅黑" panose="020B0503020204020204" pitchFamily="34" charset="-122"/>
                        <a:cs typeface="Calibri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（内在呼召 </a:t>
                      </a:r>
                      <a:r>
                        <a:rPr lang="en-US" sz="2800" kern="10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internal calling</a:t>
                      </a:r>
                      <a:r>
                        <a:rPr lang="zh-CN" sz="2800" kern="10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954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人传讲福音信息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完全是神的作为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954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临到所有人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只对预定得救的人有效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30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被人听到，被人思想，但不会触及或改变所有人的内心（外在呼召）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触及改变人的内心（内在呼召）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628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福音邀请一定包含有效恩召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Calibri"/>
                        </a:rPr>
                        <a:t>有效恩召一定透过福音邀请发出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06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福音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邀请（福音呼召</a:t>
            </a:r>
            <a:r>
              <a:rPr lang="en-US" altLang="zh-CN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Gospel Call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）的三要素：</a:t>
            </a:r>
          </a:p>
          <a:p>
            <a:pPr marL="742950" indent="-742950" algn="l">
              <a:lnSpc>
                <a:spcPct val="120000"/>
              </a:lnSpc>
              <a:buFont typeface="+mj-lt"/>
              <a:buAutoNum type="arabicPeriod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福音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的内容（事实）</a:t>
            </a:r>
          </a:p>
          <a:p>
            <a:pPr marL="1028700" lvl="1" indent="-571500" algn="l">
              <a:lnSpc>
                <a:spcPct val="120000"/>
              </a:lnSpc>
              <a:buFont typeface="+mj-lt"/>
              <a:buAutoNum type="alphaLcPeriod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所有人都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犯罪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1028700" lvl="1" indent="-571500" algn="l">
              <a:lnSpc>
                <a:spcPct val="120000"/>
              </a:lnSpc>
              <a:buFont typeface="+mj-lt"/>
              <a:buAutoNum type="alphaLcPeriod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罪的刑罚就是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死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1028700" lvl="1" indent="-571500" algn="l">
              <a:lnSpc>
                <a:spcPct val="120000"/>
              </a:lnSpc>
              <a:buFont typeface="+mj-lt"/>
              <a:buAutoNum type="alphaLcPeriod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主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耶稣的死与复活与人的关系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lvl="1" algn="l">
              <a:lnSpc>
                <a:spcPct val="120000"/>
              </a:lnSpc>
            </a:pPr>
            <a:endParaRPr lang="zh-CN" altLang="en-US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742950" indent="-742950" algn="l">
              <a:lnSpc>
                <a:spcPct val="120000"/>
              </a:lnSpc>
              <a:buFont typeface="+mj-lt"/>
              <a:buAutoNum type="arabicPeriod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邀请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人以认罪悔改信靠的心来回应主耶稣（福音的事实</a:t>
            </a: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  <a:endParaRPr lang="en-US" altLang="zh-CN" sz="36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742950" indent="-742950" algn="l">
              <a:lnSpc>
                <a:spcPct val="120000"/>
              </a:lnSpc>
              <a:buFont typeface="+mj-lt"/>
              <a:buAutoNum type="arabicPeriod"/>
            </a:pPr>
            <a:endParaRPr lang="zh-CN" altLang="en-US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742950" indent="-742950" algn="l">
              <a:lnSpc>
                <a:spcPct val="120000"/>
              </a:lnSpc>
              <a:buFont typeface="+mj-lt"/>
              <a:buAutoNum type="arabicPeriod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宣讲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罪的赦免以及得永生的应许</a:t>
            </a:r>
          </a:p>
          <a:p>
            <a:pPr algn="l">
              <a:lnSpc>
                <a:spcPct val="150000"/>
              </a:lnSpc>
            </a:pPr>
            <a:endParaRPr lang="zh-CN" altLang="en-US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206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神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把人从什么样的光景中呼召出来呢？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从罪恶中，从黑暗里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从死亡（危险）中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从世界中</a:t>
            </a:r>
          </a:p>
          <a:p>
            <a:pPr algn="l">
              <a:lnSpc>
                <a:spcPct val="150000"/>
              </a:lnSpc>
            </a:pPr>
            <a:endParaRPr lang="zh-CN" altLang="en-US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206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神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呼召人做什么？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神呼召他们成为圣洁</a:t>
            </a:r>
          </a:p>
          <a:p>
            <a:pPr algn="l">
              <a:lnSpc>
                <a:spcPct val="120000"/>
              </a:lnSpc>
            </a:pP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（帖前四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7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"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神召我们，本不是要我们沾染污秽，乃是要我们成为圣洁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"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 </a:t>
            </a: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神呼召他们得荣耀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罗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Rom 8:30】</a:t>
            </a:r>
          </a:p>
          <a:p>
            <a:pPr algn="l">
              <a:lnSpc>
                <a:spcPct val="120000"/>
              </a:lnSpc>
            </a:pP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预先所定下的人又召他们来，所召来的人又称他们为义，所称为义的人又叫他们得荣耀。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Moreover whom He predestined, these He also called; whom He called, these He also justified; and whom He justified, these He also glorified.</a:t>
            </a:r>
          </a:p>
          <a:p>
            <a:pPr algn="l">
              <a:lnSpc>
                <a:spcPct val="150000"/>
              </a:lnSpc>
            </a:pPr>
            <a:endParaRPr lang="zh-CN" altLang="en-US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393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有效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恩召的根源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神拣选的</a:t>
            </a: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爱</a:t>
            </a:r>
            <a:endParaRPr lang="en-US" altLang="zh-CN" sz="36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3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有效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恩召的特征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大能的恩召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从上头来的恩召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不变的恩召</a:t>
            </a:r>
          </a:p>
          <a:p>
            <a:pPr algn="l">
              <a:lnSpc>
                <a:spcPct val="150000"/>
              </a:lnSpc>
            </a:pPr>
            <a:endParaRPr lang="zh-CN" altLang="en-US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393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200" b="1" u="sng" spc="100" smtClean="0">
                <a:solidFill>
                  <a:schemeClr val="bg1"/>
                </a:solidFill>
                <a:ea typeface="微软雅黑" panose="020B0503020204020204" pitchFamily="34" charset="-122"/>
              </a:rPr>
              <a:t>怎样知道我们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是否蒙了有效的恩召？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是否产生认罪的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心？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是否顺服神的呼召？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是否对于其他会引诱他离弃神的呼唤掩耳不听？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是否心中有平安的确据？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是否以感恩的心将一切荣耀归给神？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是否内心渴望自己的行事为人与蒙召的恩相称？</a:t>
            </a:r>
          </a:p>
          <a:p>
            <a:pPr algn="l">
              <a:lnSpc>
                <a:spcPct val="150000"/>
              </a:lnSpc>
            </a:pPr>
            <a:endParaRPr lang="zh-CN" altLang="en-US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393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12846</TotalTime>
  <Words>360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微软雅黑</vt:lpstr>
      <vt:lpstr>宋体</vt:lpstr>
      <vt:lpstr>Arial</vt:lpstr>
      <vt:lpstr>Calibri</vt:lpstr>
      <vt:lpstr>Calibri Light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BCCC</cp:lastModifiedBy>
  <cp:revision>1188</cp:revision>
  <dcterms:created xsi:type="dcterms:W3CDTF">2018-02-16T18:09:56Z</dcterms:created>
  <dcterms:modified xsi:type="dcterms:W3CDTF">2023-10-15T16:19:10Z</dcterms:modified>
</cp:coreProperties>
</file>