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720" r:id="rId2"/>
  </p:sldMasterIdLst>
  <p:notesMasterIdLst>
    <p:notesMasterId r:id="rId31"/>
  </p:notesMasterIdLst>
  <p:sldIdLst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32"/>
      <p:bold r:id="rId33"/>
      <p: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PMingLiu" panose="02020500000000000000" pitchFamily="18" charset="-120"/>
      <p:regular r:id="rId43"/>
    </p:embeddedFont>
    <p:embeddedFont>
      <p:font typeface="Quattrocento Sans" panose="020B0604020202020204" charset="0"/>
      <p:bold r:id="rId44"/>
      <p:italic r:id="rId45"/>
      <p:boldItalic r:id="rId46"/>
    </p:embeddedFont>
    <p:embeddedFont>
      <p:font typeface="Source Sans Pro" panose="020B0604020202020204" charset="0"/>
      <p:regular r:id="rId47"/>
      <p:bold r:id="rId48"/>
      <p:italic r:id="rId49"/>
      <p:boldItalic r:id="rId50"/>
    </p:embeddedFont>
    <p:embeddedFont>
      <p:font typeface="KaiTi" panose="02010609060101010101" pitchFamily="49" charset="-122"/>
      <p:regular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2" roundtripDataSignature="AMtx7mj7in/ngwMm7+eWlc6aG02rX0lp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191894-BF3B-4D02-BE4F-A11BDE8E2677}">
  <a:tblStyle styleId="{D9191894-BF3B-4D02-BE4F-A11BDE8E26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12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12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12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12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12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738025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82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27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22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33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1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51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185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83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528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216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03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328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17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969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59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437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442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063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29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392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22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22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57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41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54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05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30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11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0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0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0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7" name="Google Shape;517;p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8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1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8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8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8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9" name="Google Shape;529;p18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1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8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8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8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18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" name="Google Shape;536;p1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8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8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2" name="Google Shape;542;p18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18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4" name="Google Shape;544;p18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18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1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8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8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8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8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9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9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0" name="Google Shape;560;p19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1" name="Google Shape;561;p1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9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9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9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p19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8" name="Google Shape;568;p1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9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9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1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8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0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1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9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09"/>
          <p:cNvSpPr txBox="1">
            <a:spLocks noGrp="1"/>
          </p:cNvSpPr>
          <p:nvPr>
            <p:ph type="body" idx="1"/>
          </p:nvPr>
        </p:nvSpPr>
        <p:spPr>
          <a:xfrm>
            <a:off x="228600" y="609600"/>
            <a:ext cx="42291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81" name="Google Shape;181;p109"/>
          <p:cNvSpPr txBox="1">
            <a:spLocks noGrp="1"/>
          </p:cNvSpPr>
          <p:nvPr>
            <p:ph type="body" idx="2"/>
          </p:nvPr>
        </p:nvSpPr>
        <p:spPr>
          <a:xfrm>
            <a:off x="4610100" y="609600"/>
            <a:ext cx="42291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1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86" name="Google Shape;186;p11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11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2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92" name="Google Shape;192;p112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1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14"/>
          <p:cNvSpPr txBox="1">
            <a:spLocks noGrp="1"/>
          </p:cNvSpPr>
          <p:nvPr>
            <p:ph type="body" idx="1"/>
          </p:nvPr>
        </p:nvSpPr>
        <p:spPr>
          <a:xfrm rot="5400000">
            <a:off x="1485900" y="-647700"/>
            <a:ext cx="6096000" cy="86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5"/>
          <p:cNvSpPr txBox="1">
            <a:spLocks noGrp="1"/>
          </p:cNvSpPr>
          <p:nvPr>
            <p:ph type="title"/>
          </p:nvPr>
        </p:nvSpPr>
        <p:spPr>
          <a:xfrm rot="5400000">
            <a:off x="4486275" y="2352675"/>
            <a:ext cx="655320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15"/>
          <p:cNvSpPr txBox="1">
            <a:spLocks noGrp="1"/>
          </p:cNvSpPr>
          <p:nvPr>
            <p:ph type="body" idx="1"/>
          </p:nvPr>
        </p:nvSpPr>
        <p:spPr>
          <a:xfrm rot="5400000">
            <a:off x="104775" y="276225"/>
            <a:ext cx="6553200" cy="63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1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91"/>
          <p:cNvSpPr txBox="1">
            <a:spLocks noGrp="1"/>
          </p:cNvSpPr>
          <p:nvPr>
            <p:ph type="body" idx="1"/>
          </p:nvPr>
        </p:nvSpPr>
        <p:spPr>
          <a:xfrm>
            <a:off x="228600" y="609600"/>
            <a:ext cx="86106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0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0" name="Google Shape;510;p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1" name="Google Shape;511;p10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2" name="Google Shape;512;p10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3" name="Google Shape;513;p1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veloper?id=Chinese+Christian+Miss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9" descr="Here is the link for Sunday's sermon &amp;... - Van Riper Ellis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8" name="Google Shape;978;p39" descr="Here is the link for Sunday's sermon &amp;... - Van Riper Ellis ..."/>
          <p:cNvSpPr/>
          <p:nvPr/>
        </p:nvSpPr>
        <p:spPr>
          <a:xfrm>
            <a:off x="307975" y="7939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79" name="Google Shape;97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7" y="3132692"/>
            <a:ext cx="8476313" cy="2810911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39"/>
          <p:cNvSpPr txBox="1"/>
          <p:nvPr/>
        </p:nvSpPr>
        <p:spPr>
          <a:xfrm>
            <a:off x="2544738" y="1524002"/>
            <a:ext cx="430758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主日信息</a:t>
            </a:r>
            <a:endParaRPr sz="8000" b="1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8"/>
          <p:cNvSpPr txBox="1"/>
          <p:nvPr/>
        </p:nvSpPr>
        <p:spPr>
          <a:xfrm>
            <a:off x="781224" y="609600"/>
            <a:ext cx="758155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詩篇 Psalm 121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他必不叫你的腳搖動；保護你的必不打盹！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保護以色列的，也不打盹也不睡覺。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will not let your foot slip—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he who watches over you will not slumber;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 strike="noStrike" cap="none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indeed, he who watches over Israel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will neither slumber nor sleep.</a:t>
            </a:r>
            <a:endParaRPr sz="40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9"/>
          <p:cNvSpPr txBox="1"/>
          <p:nvPr/>
        </p:nvSpPr>
        <p:spPr>
          <a:xfrm>
            <a:off x="781224" y="609600"/>
            <a:ext cx="758155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詩篇 Psalm 121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保護你的是耶和華；耶和華在你右邊蔭庇你。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白日，太陽必不傷你；夜間，月亮必不害你。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 </a:t>
            </a:r>
            <a:r>
              <a:rPr lang="en-US" sz="2800" b="0" i="0" u="none" strike="noStrike" cap="small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watches over you—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the </a:t>
            </a:r>
            <a:r>
              <a:rPr lang="en-US" sz="2800" b="0" i="0" u="none" strike="noStrike" cap="small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is your shade at your right hand;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 strike="noStrike" cap="none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sun will not harm you by day,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nor the moon by night.</a:t>
            </a:r>
            <a:endParaRPr sz="28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50"/>
          <p:cNvSpPr txBox="1"/>
          <p:nvPr/>
        </p:nvSpPr>
        <p:spPr>
          <a:xfrm>
            <a:off x="781224" y="609600"/>
            <a:ext cx="758155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詩篇 Psalm 121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耶和華要保護你，免受一切的災害；他要保護你的性命。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你出你入，耶和華要保護你，從今時直到永遠。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 </a:t>
            </a:r>
            <a:r>
              <a:rPr lang="en-US" sz="2800" b="0" i="0" u="none" strike="noStrike" cap="small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will keep you from all harm—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he will watch over your life;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 strike="noStrike" cap="none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 </a:t>
            </a:r>
            <a:r>
              <a:rPr lang="en-US" sz="2800" b="0" i="0" u="none" strike="noStrike" cap="small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will watch over your coming and going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both now and forevermore.</a:t>
            </a:r>
            <a:endParaRPr sz="28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51" descr="A picture containing sky, outdoor, clouds, cloud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2"/>
          <p:cNvSpPr txBox="1"/>
          <p:nvPr/>
        </p:nvSpPr>
        <p:spPr>
          <a:xfrm>
            <a:off x="781224" y="609600"/>
            <a:ext cx="758155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歷代志上 1 Chronicles 16:34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34 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應當稱謝耶和華；因他本為善，他的慈愛永遠長存！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34 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Give thanks to the </a:t>
            </a:r>
            <a:r>
              <a:rPr lang="en-US" sz="2800" b="0" i="0" u="none" strike="noStrike" cap="small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Lord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for he is good;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his love endures forever.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3"/>
          <p:cNvSpPr txBox="1"/>
          <p:nvPr/>
        </p:nvSpPr>
        <p:spPr>
          <a:xfrm>
            <a:off x="781224" y="609600"/>
            <a:ext cx="758155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羅馬書Romans 8:28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28 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我們曉得萬事都互相效力，叫愛神的人得益處，就是按他旨意被召的人。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28 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we know that in all things God works for the good of those who love him, who have been called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according to his purpose.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4"/>
          <p:cNvSpPr txBox="1"/>
          <p:nvPr/>
        </p:nvSpPr>
        <p:spPr>
          <a:xfrm>
            <a:off x="781224" y="609600"/>
            <a:ext cx="758155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以西結Ezekiel 30:26 (22 times)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 我必將埃及人分散在列國，四散在列邦；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他們就知道我是耶和華。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26 I will disperse the Egyptians among the nations and scatter them through the countries.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Then they will know that I am the Lord.”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55"/>
          <p:cNvSpPr txBox="1"/>
          <p:nvPr/>
        </p:nvSpPr>
        <p:spPr>
          <a:xfrm>
            <a:off x="781224" y="609600"/>
            <a:ext cx="758155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林慈信牧師（Samuel Ling）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2800"/>
              <a:buFont typeface="Roboto"/>
              <a:buNone/>
            </a:pPr>
            <a:r>
              <a:rPr lang="en-US" sz="2800" b="0" i="0" u="none" strike="noStrike" cap="none">
                <a:solidFill>
                  <a:srgbClr val="EA4335"/>
                </a:solidFill>
                <a:latin typeface="Roboto"/>
                <a:ea typeface="Roboto"/>
                <a:cs typeface="Roboto"/>
                <a:sym typeface="Roboto"/>
              </a:rPr>
              <a:t>耶穌愛我</a:t>
            </a:r>
            <a:r>
              <a:rPr lang="en-US" sz="2800" b="0" i="0" u="none" strike="noStrike" cap="none">
                <a:solidFill>
                  <a:srgbClr val="4D5156"/>
                </a:solidFill>
                <a:latin typeface="Roboto"/>
                <a:ea typeface="Roboto"/>
                <a:cs typeface="Roboto"/>
                <a:sym typeface="Roboto"/>
              </a:rPr>
              <a:t>！</a:t>
            </a:r>
            <a:r>
              <a:rPr lang="en-US" sz="2800" b="0" i="0" u="none" strike="noStrike" cap="none">
                <a:solidFill>
                  <a:srgbClr val="EA4335"/>
                </a:solidFill>
                <a:latin typeface="Roboto"/>
                <a:ea typeface="Roboto"/>
                <a:cs typeface="Roboto"/>
                <a:sym typeface="Roboto"/>
              </a:rPr>
              <a:t>我知道</a:t>
            </a:r>
            <a:r>
              <a:rPr lang="en-US" sz="2800" b="0" i="0" u="none" strike="noStrike" cap="none">
                <a:solidFill>
                  <a:srgbClr val="4D5156"/>
                </a:solidFill>
                <a:latin typeface="Roboto"/>
                <a:ea typeface="Roboto"/>
                <a:cs typeface="Roboto"/>
                <a:sym typeface="Roboto"/>
              </a:rPr>
              <a:t>，因有聖經告訴我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Jesus loves me this I know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the Bible tells me so.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56"/>
          <p:cNvSpPr txBox="1"/>
          <p:nvPr/>
        </p:nvSpPr>
        <p:spPr>
          <a:xfrm>
            <a:off x="781224" y="609600"/>
            <a:ext cx="7905576" cy="391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加爾文</a:t>
            </a:r>
            <a:endParaRPr sz="28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《基督教要義 Institutes of the Christian Religion》</a:t>
            </a:r>
            <a:endParaRPr sz="3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Sans Pro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人愈認識自己，也會愈認識神。同樣，人愈認識神，就愈認識自己。</a:t>
            </a:r>
            <a:endParaRPr sz="28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不認識自己，就不認識神</a:t>
            </a:r>
            <a:endParaRPr/>
          </a:p>
          <a:p>
            <a:pPr marL="3429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不認識神，就不認識自己</a:t>
            </a:r>
            <a:endParaRPr/>
          </a:p>
          <a:p>
            <a:pPr marL="3429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在神的榮光在中看見自己的黑暗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7"/>
          <p:cNvSpPr txBox="1"/>
          <p:nvPr/>
        </p:nvSpPr>
        <p:spPr>
          <a:xfrm>
            <a:off x="781224" y="609600"/>
            <a:ext cx="7581551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詩篇 Psalm 107:1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r>
              <a:rPr lang="en-US" sz="2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你們要稱謝耶和華， 因他本為善；他的慈愛永遠長存！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Give thanks to the </a:t>
            </a:r>
            <a:r>
              <a:rPr lang="en-US" sz="2800" b="0" i="0" u="none" strike="noStrike" cap="small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Lord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 for he is good;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his love endures forever.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0070C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於是，他們在苦難中哀求耶和華；他從他們的禍患中搭救他們，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they cried out to the </a:t>
            </a:r>
            <a:r>
              <a:rPr lang="en-US" sz="1800" b="0" i="0" u="none" strike="noStrike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in their trouble,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he delivered them from their distress.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0"/>
          <p:cNvSpPr txBox="1"/>
          <p:nvPr/>
        </p:nvSpPr>
        <p:spPr>
          <a:xfrm>
            <a:off x="781226" y="1146672"/>
            <a:ext cx="758155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有福的人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(Blessed People)  3/12/2023 message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清心謙卑以神為中心的人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屬於主的人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跟隨主的人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8"/>
          <p:cNvSpPr txBox="1"/>
          <p:nvPr/>
        </p:nvSpPr>
        <p:spPr>
          <a:xfrm>
            <a:off x="781224" y="609600"/>
            <a:ext cx="7581551" cy="49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詩篇 Psalm 107:1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於是，他們在苦難中哀求耶和華；他從他們的禍患中搭救他們，</a:t>
            </a:r>
            <a:endParaRPr sz="2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Then they cried out to the </a:t>
            </a:r>
            <a:r>
              <a:rPr lang="en-US" sz="2800" b="0" i="0" u="none" strike="noStrike" cap="small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Lord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in their trouble,</a:t>
            </a:r>
            <a:r>
              <a:rPr lang="en-US" sz="28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28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he delivered them from their distress.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13 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於是，他們在苦難中哀求耶和華；他從他們的禍患中拯救他們。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13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they cried to the </a:t>
            </a:r>
            <a:r>
              <a:rPr lang="en-US" sz="1800" b="0" i="0" u="none" strike="noStrike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in their trouble,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he saved them from their distress.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於是，他們在苦難中哀求耶和華；他從他們的禍患中拯救他們。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they cried to the </a:t>
            </a:r>
            <a:r>
              <a:rPr lang="en-US" sz="1800" b="0" i="0" u="none" strike="noStrike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in their trouble,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he saved them from their distress.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28 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於是，他們在苦難中哀求耶和華，他從他們的禍患中領出他們來。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they cried out to the </a:t>
            </a:r>
            <a:r>
              <a:rPr lang="en-US" sz="1800" b="0" i="0" u="none" strike="noStrike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in their trouble,</a:t>
            </a:r>
            <a: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he brought them out of their distress.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59"/>
          <p:cNvSpPr txBox="1"/>
          <p:nvPr/>
        </p:nvSpPr>
        <p:spPr>
          <a:xfrm>
            <a:off x="781224" y="609600"/>
            <a:ext cx="758155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詩篇 Psalm 107:1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又領他們行走直路，使他們往可居住的城邑。</a:t>
            </a:r>
            <a:endParaRPr sz="2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7 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 led them by a straight way</a:t>
            </a:r>
            <a:r>
              <a:rPr lang="en-US" sz="28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28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a city where they could settle.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0"/>
          <p:cNvSpPr txBox="1"/>
          <p:nvPr/>
        </p:nvSpPr>
        <p:spPr>
          <a:xfrm>
            <a:off x="781224" y="609600"/>
            <a:ext cx="758155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詩篇 Psalm 107:1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他從黑暗中和死蔭裡領他們出來，折斷他們的綁索 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14 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 brought them out of darkness, the utter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darkness, and broke away their chains.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1"/>
          <p:cNvSpPr txBox="1"/>
          <p:nvPr/>
        </p:nvSpPr>
        <p:spPr>
          <a:xfrm>
            <a:off x="781224" y="609600"/>
            <a:ext cx="7581551" cy="189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詩篇 Psalm 107:1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他發命醫治他們，救他們脫離死亡。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 sent out his word and healed them;</a:t>
            </a:r>
            <a:r>
              <a:rPr lang="en-US" sz="28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28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 rescued them from the grave.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2"/>
          <p:cNvSpPr txBox="1"/>
          <p:nvPr/>
        </p:nvSpPr>
        <p:spPr>
          <a:xfrm>
            <a:off x="781224" y="609600"/>
            <a:ext cx="7581551" cy="209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詩篇 Psalm 107:1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29 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他使狂風止息，波浪就平靜。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1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29 </a:t>
            </a:r>
            <a:r>
              <a:rPr lang="en-US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 stilled the storm to a whisper;</a:t>
            </a:r>
            <a:r>
              <a:rPr lang="en-US" sz="32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2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200" b="0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waves of the sea were hushed.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63"/>
          <p:cNvSpPr txBox="1"/>
          <p:nvPr/>
        </p:nvSpPr>
        <p:spPr>
          <a:xfrm>
            <a:off x="781224" y="457200"/>
            <a:ext cx="758155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帖撒羅尼迦前書 1 Thessalonians 5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要常常喜樂，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不住的禱告，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凡事謝恩；因為這是神在基督耶穌裡向你們所定的旨意。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16 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Rejoice always,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17 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pray continually,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18 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give thanks in all circumstances; for this is God’s will for you in Christ Jesus.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64"/>
          <p:cNvSpPr txBox="1"/>
          <p:nvPr/>
        </p:nvSpPr>
        <p:spPr>
          <a:xfrm>
            <a:off x="781226" y="1146671"/>
            <a:ext cx="758155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腓立比書Philippians 3:12-14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這不是說我已經得著了，已經完全了；我乃是竭力追求，或者可以得著基督耶穌所以得著我的（或作：所要我得的）。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 that I have already obtained all this, or have already arrived at my goal, but I press on to take hold of that for which Christ Jesus took hold of me. 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65"/>
          <p:cNvSpPr txBox="1"/>
          <p:nvPr/>
        </p:nvSpPr>
        <p:spPr>
          <a:xfrm>
            <a:off x="781226" y="1146672"/>
            <a:ext cx="758155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腓立比書Philippians 3:12-14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13 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弟兄們，我不是以為自己已經得著了；我只有一件事，就是忘記背後，努力面前的，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13 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Brothers and sisters, I do not consider myself yet to have taken hold of it. But one thing I do: Forgetting what is behind and straining toward what is ahead, 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66"/>
          <p:cNvSpPr txBox="1"/>
          <p:nvPr/>
        </p:nvSpPr>
        <p:spPr>
          <a:xfrm>
            <a:off x="781226" y="1146672"/>
            <a:ext cx="758155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腓立比書Philippians 3:12-14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14 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向著標竿直跑，要得神在基督耶穌裡從上面召我來得的獎賞。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14 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press on toward the goal to win the prize for which God has called me heavenward in Christ Jesus.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1"/>
          <p:cNvSpPr txBox="1"/>
          <p:nvPr/>
        </p:nvSpPr>
        <p:spPr>
          <a:xfrm>
            <a:off x="838200" y="609600"/>
            <a:ext cx="7924800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中國信徒佈道會 (</a:t>
            </a:r>
            <a:r>
              <a:rPr lang="en-US" sz="2800" b="0" i="0" u="sng" strike="noStrike" cap="none">
                <a:solidFill>
                  <a:srgbClr val="01875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Chinese Christian Mission</a:t>
            </a:r>
            <a:r>
              <a:rPr lang="en-US" sz="28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傳（</a:t>
            </a: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Proclaim</a:t>
            </a:r>
            <a:r>
              <a:rPr lang="en-US" sz="28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）雙月刊</a:t>
            </a:r>
            <a:endParaRPr sz="2800" b="0" i="0" u="none" strike="noStrike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2023年3月17日 </a:t>
            </a:r>
            <a:endParaRPr sz="28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呂沛淵 牧師 (Pastor Lu)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教會團契</a:t>
            </a:r>
            <a:endParaRPr sz="2800" b="1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1" i="0" u="none" strike="noStrike" cap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這樣，我在你們中間，因你與我彼此的信心，就可以同得安慰。（羅1:12）</a:t>
            </a:r>
            <a:endParaRPr sz="28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41" descr="Icon image"/>
          <p:cNvSpPr/>
          <p:nvPr/>
        </p:nvSpPr>
        <p:spPr>
          <a:xfrm>
            <a:off x="45720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2" name="Google Shape;992;p41" descr="Icon image"/>
          <p:cNvSpPr/>
          <p:nvPr/>
        </p:nvSpPr>
        <p:spPr>
          <a:xfrm>
            <a:off x="4419600" y="1524000"/>
            <a:ext cx="205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42"/>
          <p:cNvSpPr txBox="1"/>
          <p:nvPr/>
        </p:nvSpPr>
        <p:spPr>
          <a:xfrm>
            <a:off x="838200" y="609600"/>
            <a:ext cx="79248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800"/>
              <a:buFont typeface="PMingLiu"/>
              <a:buNone/>
            </a:pPr>
            <a:r>
              <a:rPr lang="en-US" sz="2800" b="0" i="0" u="none" strike="noStrike" cap="none">
                <a:solidFill>
                  <a:srgbClr val="555555"/>
                </a:solidFill>
                <a:latin typeface="PMingLiu"/>
                <a:ea typeface="PMingLiu"/>
                <a:cs typeface="PMingLiu"/>
                <a:sym typeface="PMingLiu"/>
              </a:rPr>
              <a:t>基督徒為甚麼要參加教會團契？有些人說：我個人跟主耶穌建立關係，在家裡上網聽聽信息，自己看看聖經，為甚麼要去教會呢？教會這麼多人，有時候彼此看不順眼甚至受傷，何必呢？所以有一些人不來教會聚會，痛苦、冷淡、退後的時候得不到別人的幫助，最後就靈命萎縮。</a:t>
            </a:r>
            <a:endParaRPr/>
          </a:p>
        </p:txBody>
      </p:sp>
      <p:sp>
        <p:nvSpPr>
          <p:cNvPr id="998" name="Google Shape;998;p42" descr="Icon image"/>
          <p:cNvSpPr/>
          <p:nvPr/>
        </p:nvSpPr>
        <p:spPr>
          <a:xfrm>
            <a:off x="45720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9" name="Google Shape;999;p42" descr="Icon image"/>
          <p:cNvSpPr/>
          <p:nvPr/>
        </p:nvSpPr>
        <p:spPr>
          <a:xfrm>
            <a:off x="4419600" y="1524000"/>
            <a:ext cx="205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3"/>
          <p:cNvSpPr txBox="1"/>
          <p:nvPr/>
        </p:nvSpPr>
        <p:spPr>
          <a:xfrm>
            <a:off x="838200" y="609600"/>
            <a:ext cx="792480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800"/>
              <a:buFont typeface="PMingLiu"/>
              <a:buNone/>
            </a:pPr>
            <a:r>
              <a:rPr lang="en-US" sz="2800" b="0" i="0" u="none" strike="noStrike" cap="none">
                <a:solidFill>
                  <a:srgbClr val="555555"/>
                </a:solidFill>
                <a:latin typeface="PMingLiu"/>
                <a:ea typeface="PMingLiu"/>
                <a:cs typeface="PMingLiu"/>
                <a:sym typeface="PMingLiu"/>
              </a:rPr>
              <a:t>基督徒如果不參加教會聚會，作一個「獨行俠」，到時候他信或不信，連他自己都不知道，也沒有人能幫助他；「獨行俠」的危險在於，「靈命昏迷」發作的時候，沒有人能救他。另外，弟兄姊妹要彼此安慰、彼此堅固，別人可能需要你的幫助，你不來教會怎麼幫助別人呢？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～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5" name="Google Shape;1005;p43" descr="Icon image"/>
          <p:cNvSpPr/>
          <p:nvPr/>
        </p:nvSpPr>
        <p:spPr>
          <a:xfrm>
            <a:off x="45720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6" name="Google Shape;1006;p43" descr="Icon image"/>
          <p:cNvSpPr/>
          <p:nvPr/>
        </p:nvSpPr>
        <p:spPr>
          <a:xfrm>
            <a:off x="4419600" y="1524000"/>
            <a:ext cx="205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4"/>
          <p:cNvSpPr txBox="1"/>
          <p:nvPr/>
        </p:nvSpPr>
        <p:spPr>
          <a:xfrm>
            <a:off x="838200" y="609600"/>
            <a:ext cx="792480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800"/>
              <a:buFont typeface="PMingLiu"/>
              <a:buNone/>
            </a:pPr>
            <a:r>
              <a:rPr lang="en-US" sz="2800" b="0" i="0" u="none" strike="noStrike" cap="none">
                <a:solidFill>
                  <a:srgbClr val="555555"/>
                </a:solidFill>
                <a:latin typeface="PMingLiu"/>
                <a:ea typeface="PMingLiu"/>
                <a:cs typeface="PMingLiu"/>
                <a:sym typeface="PMingLiu"/>
              </a:rPr>
              <a:t>神創造我們，把我們放在家庭裡面，神拯救我們，把我們放在教會團契裡面，是要我們彼此相顧。主耶穌是教會的頭，我們是祂身上的肢體，肢體要彼此相顧。所以使徒保羅說，我要在你們當中得些果子，和你們同得安慰（參羅1:12-13）。連使徒都需要教會團契，何況我們呢？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～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2" name="Google Shape;1012;p44" descr="Icon image"/>
          <p:cNvSpPr/>
          <p:nvPr/>
        </p:nvSpPr>
        <p:spPr>
          <a:xfrm>
            <a:off x="45720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3" name="Google Shape;1013;p44" descr="Icon image"/>
          <p:cNvSpPr/>
          <p:nvPr/>
        </p:nvSpPr>
        <p:spPr>
          <a:xfrm>
            <a:off x="4419600" y="1524000"/>
            <a:ext cx="205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5"/>
          <p:cNvSpPr txBox="1"/>
          <p:nvPr/>
        </p:nvSpPr>
        <p:spPr>
          <a:xfrm>
            <a:off x="762000" y="685800"/>
            <a:ext cx="7924800" cy="458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555555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800"/>
              <a:buFont typeface="PMingLiu"/>
              <a:buNone/>
            </a:pPr>
            <a:r>
              <a:rPr lang="en-US" sz="2800" b="0" i="0" u="none" strike="noStrike" cap="none">
                <a:solidFill>
                  <a:srgbClr val="555555"/>
                </a:solidFill>
                <a:latin typeface="PMingLiu"/>
                <a:ea typeface="PMingLiu"/>
                <a:cs typeface="PMingLiu"/>
                <a:sym typeface="PMingLiu"/>
              </a:rPr>
              <a:t>新冠疫情使人進到屬靈的</a:t>
            </a:r>
            <a:r>
              <a:rPr lang="en-US" sz="2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沙漠</a:t>
            </a:r>
            <a:endParaRPr sz="2800" b="0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Quattrocento Sans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阿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摩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司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書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Amos 8:11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lang="en-US" sz="24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11 </a:t>
            </a: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主耶和華說：日子將到，我必命饑荒降在地上。人飢餓非因無餅，乾渴非因無水，乃因不聽耶和華的話。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Quattrocento Sans"/>
              <a:buNone/>
            </a:pPr>
            <a:r>
              <a:rPr lang="en-US" sz="2400" b="1" i="0" u="none" strike="noStrike" cap="none" baseline="3000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11 </a:t>
            </a:r>
            <a: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“The days are coming,” declares the Sovereign </a:t>
            </a:r>
            <a:r>
              <a:rPr lang="en-US" sz="2400" b="0" i="0" u="none" strike="noStrike" cap="small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Lord</a:t>
            </a:r>
            <a: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</a:t>
            </a:r>
            <a:b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 b="0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“when I will send a famine through the land—</a:t>
            </a:r>
            <a:b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not a famine of food or a thirst for water,</a:t>
            </a:r>
            <a:b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 b="0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but a famine of hearing the words of the </a:t>
            </a:r>
            <a:r>
              <a:rPr lang="en-US" sz="2400" b="0" i="0" u="none" strike="noStrike" cap="small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Lord</a:t>
            </a:r>
            <a:r>
              <a:rPr lang="en-US" sz="2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 sz="2800" b="0" i="0" u="none" strike="noStrike" cap="none">
              <a:solidFill>
                <a:srgbClr val="555555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19" name="Google Shape;1019;p45" descr="Icon image"/>
          <p:cNvSpPr/>
          <p:nvPr/>
        </p:nvSpPr>
        <p:spPr>
          <a:xfrm>
            <a:off x="45720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0" name="Google Shape;1020;p45" descr="Icon image"/>
          <p:cNvSpPr/>
          <p:nvPr/>
        </p:nvSpPr>
        <p:spPr>
          <a:xfrm>
            <a:off x="4419600" y="1524000"/>
            <a:ext cx="205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6"/>
          <p:cNvSpPr txBox="1"/>
          <p:nvPr/>
        </p:nvSpPr>
        <p:spPr>
          <a:xfrm>
            <a:off x="2443296" y="1524175"/>
            <a:ext cx="453634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950"/>
              <a:buFont typeface="Calibri"/>
              <a:buNone/>
            </a:pPr>
            <a:r>
              <a:rPr lang="en-US" sz="495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神的良善 </a:t>
            </a:r>
            <a:endParaRPr sz="495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950"/>
              <a:buFont typeface="Calibri"/>
              <a:buNone/>
            </a:pPr>
            <a:r>
              <a:rPr lang="en-US" sz="495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God’s Goodness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aramond"/>
              <a:buNone/>
            </a:pPr>
            <a:endParaRPr sz="27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Calibri"/>
              <a:buNone/>
            </a:pPr>
            <a:r>
              <a:rPr lang="en-US"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03/26/2023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</a:pPr>
            <a:endParaRPr sz="45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7"/>
          <p:cNvSpPr txBox="1"/>
          <p:nvPr/>
        </p:nvSpPr>
        <p:spPr>
          <a:xfrm>
            <a:off x="781224" y="609600"/>
            <a:ext cx="758155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詩篇 Psalm 121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r>
              <a:rPr lang="en-US" sz="2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我要向山舉目；我的幫助從何而來？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</a:pPr>
            <a:r>
              <a:rPr lang="en-US" sz="2800" b="1" i="0" u="none" strike="noStrike" cap="none" baseline="30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我的幫助從造天地的耶和華而來。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lift up my eyes to the mountains—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where does my help come from?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0" u="none" strike="noStrike" cap="none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2 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help comes from the </a:t>
            </a:r>
            <a:r>
              <a:rPr lang="en-US" sz="2800" b="0" i="0" u="none" strike="noStrike" cap="small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</a:t>
            </a: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b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the Maker of heaven and earth.</a:t>
            </a:r>
            <a:endParaRPr sz="40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3">
      <a:dk1>
        <a:srgbClr val="336699"/>
      </a:dk1>
      <a:lt1>
        <a:srgbClr val="FFFFFF"/>
      </a:lt1>
      <a:dk2>
        <a:srgbClr val="000000"/>
      </a:dk2>
      <a:lt2>
        <a:srgbClr val="66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277</Words>
  <Application>Microsoft Office PowerPoint</Application>
  <PresentationFormat>On-screen Show (4:3)</PresentationFormat>
  <Paragraphs>110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Times New Roman</vt:lpstr>
      <vt:lpstr>Arial</vt:lpstr>
      <vt:lpstr>Garamond</vt:lpstr>
      <vt:lpstr>Courier New</vt:lpstr>
      <vt:lpstr>Roboto</vt:lpstr>
      <vt:lpstr>Verdana</vt:lpstr>
      <vt:lpstr>PMingLiu</vt:lpstr>
      <vt:lpstr>Quattrocento Sans</vt:lpstr>
      <vt:lpstr>Source Sans Pro</vt:lpstr>
      <vt:lpstr>KaiTi</vt:lpstr>
      <vt:lpstr>Georgia</vt:lpstr>
      <vt:lpstr>Calibri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Fwu-Shan Shieh</dc:creator>
  <cp:lastModifiedBy>BCCC</cp:lastModifiedBy>
  <cp:revision>3</cp:revision>
  <dcterms:created xsi:type="dcterms:W3CDTF">2005-10-06T16:33:29Z</dcterms:created>
  <dcterms:modified xsi:type="dcterms:W3CDTF">2023-03-26T18:01:37Z</dcterms:modified>
</cp:coreProperties>
</file>