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 id="2147483839" r:id="rId2"/>
    <p:sldMasterId id="2147486439" r:id="rId3"/>
  </p:sldMasterIdLst>
  <p:notesMasterIdLst>
    <p:notesMasterId r:id="rId35"/>
  </p:notesMasterIdLst>
  <p:sldIdLst>
    <p:sldId id="2455" r:id="rId4"/>
    <p:sldId id="256" r:id="rId5"/>
    <p:sldId id="265" r:id="rId6"/>
    <p:sldId id="260" r:id="rId7"/>
    <p:sldId id="261" r:id="rId8"/>
    <p:sldId id="262" r:id="rId9"/>
    <p:sldId id="271" r:id="rId10"/>
    <p:sldId id="263" r:id="rId11"/>
    <p:sldId id="264" r:id="rId12"/>
    <p:sldId id="257" r:id="rId13"/>
    <p:sldId id="267" r:id="rId14"/>
    <p:sldId id="268" r:id="rId15"/>
    <p:sldId id="289" r:id="rId16"/>
    <p:sldId id="269" r:id="rId17"/>
    <p:sldId id="270" r:id="rId18"/>
    <p:sldId id="290" r:id="rId19"/>
    <p:sldId id="273" r:id="rId20"/>
    <p:sldId id="276" r:id="rId21"/>
    <p:sldId id="278" r:id="rId22"/>
    <p:sldId id="279" r:id="rId23"/>
    <p:sldId id="287" r:id="rId24"/>
    <p:sldId id="275" r:id="rId25"/>
    <p:sldId id="280" r:id="rId26"/>
    <p:sldId id="284" r:id="rId27"/>
    <p:sldId id="285" r:id="rId28"/>
    <p:sldId id="286" r:id="rId29"/>
    <p:sldId id="283" r:id="rId30"/>
    <p:sldId id="281" r:id="rId31"/>
    <p:sldId id="282" r:id="rId32"/>
    <p:sldId id="288" r:id="rId33"/>
    <p:sldId id="291"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508"/>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2" autoAdjust="0"/>
    <p:restoredTop sz="94679" autoAdjust="0"/>
  </p:normalViewPr>
  <p:slideViewPr>
    <p:cSldViewPr>
      <p:cViewPr varScale="1">
        <p:scale>
          <a:sx n="74" d="100"/>
          <a:sy n="74" d="100"/>
        </p:scale>
        <p:origin x="2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3/12/2023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22278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017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7865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3/12/2023</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3/12/2023</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3/12/2023</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3/12/2023</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3/12/2023</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3/12/2023</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3/12/2023</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3/12/2023</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646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3/12/2023</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3/12/2023</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3/12/2023</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830CE3-0C9E-4336-ACA2-B129CFCE9F8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52456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30CE3-0C9E-4336-ACA2-B129CFCE9F8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32499341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830CE3-0C9E-4336-ACA2-B129CFCE9F8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11454621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830CE3-0C9E-4336-ACA2-B129CFCE9F85}"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39748885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830CE3-0C9E-4336-ACA2-B129CFCE9F85}" type="datetimeFigureOut">
              <a:rPr lang="en-US" smtClean="0"/>
              <a:t>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81422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830CE3-0C9E-4336-ACA2-B129CFCE9F85}" type="datetimeFigureOut">
              <a:rPr lang="en-US" smtClean="0"/>
              <a:t>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25046182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30CE3-0C9E-4336-ACA2-B129CFCE9F85}" type="datetimeFigureOut">
              <a:rPr lang="en-US" smtClean="0"/>
              <a:t>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19197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21833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830CE3-0C9E-4336-ACA2-B129CFCE9F85}"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2841615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830CE3-0C9E-4336-ACA2-B129CFCE9F85}"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6894464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30CE3-0C9E-4336-ACA2-B129CFCE9F8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10659222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30CE3-0C9E-4336-ACA2-B129CFCE9F8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2BA43-EEF4-432B-9076-BD2EEE6F730A}" type="slidenum">
              <a:rPr lang="en-US" smtClean="0"/>
              <a:t>‹#›</a:t>
            </a:fld>
            <a:endParaRPr lang="en-US"/>
          </a:p>
        </p:txBody>
      </p:sp>
    </p:spTree>
    <p:extLst>
      <p:ext uri="{BB962C8B-B14F-4D97-AF65-F5344CB8AC3E}">
        <p14:creationId xmlns:p14="http://schemas.microsoft.com/office/powerpoint/2010/main" val="41835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01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225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705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20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053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9374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2049038945"/>
      </p:ext>
    </p:extLst>
  </p:cSld>
  <p:clrMap bg1="dk2" tx1="lt1" bg2="dk1"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3/12/2023</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30CE3-0C9E-4336-ACA2-B129CFCE9F85}" type="datetimeFigureOut">
              <a:rPr lang="en-US" smtClean="0"/>
              <a:t>3/12/2023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2BA43-EEF4-432B-9076-BD2EEE6F730A}" type="slidenum">
              <a:rPr lang="en-US" smtClean="0"/>
              <a:t>‹#›</a:t>
            </a:fld>
            <a:endParaRPr lang="en-US"/>
          </a:p>
        </p:txBody>
      </p:sp>
    </p:spTree>
    <p:extLst>
      <p:ext uri="{BB962C8B-B14F-4D97-AF65-F5344CB8AC3E}">
        <p14:creationId xmlns:p14="http://schemas.microsoft.com/office/powerpoint/2010/main" val="278497631"/>
      </p:ext>
    </p:extLst>
  </p:cSld>
  <p:clrMap bg1="lt1" tx1="dk1" bg2="lt2" tx2="dk2" accent1="accent1" accent2="accent2" accent3="accent3" accent4="accent4" accent5="accent5" accent6="accent6" hlink="hlink" folHlink="folHlink"/>
  <p:sldLayoutIdLst>
    <p:sldLayoutId id="2147486440" r:id="rId1"/>
    <p:sldLayoutId id="2147486441" r:id="rId2"/>
    <p:sldLayoutId id="2147486442" r:id="rId3"/>
    <p:sldLayoutId id="2147486443" r:id="rId4"/>
    <p:sldLayoutId id="2147486444" r:id="rId5"/>
    <p:sldLayoutId id="2147486445" r:id="rId6"/>
    <p:sldLayoutId id="2147486446" r:id="rId7"/>
    <p:sldLayoutId id="2147486447" r:id="rId8"/>
    <p:sldLayoutId id="2147486448" r:id="rId9"/>
    <p:sldLayoutId id="2147486449" r:id="rId10"/>
    <p:sldLayoutId id="21474864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r>
              <a:rPr lang="zh-TW" altLang="en-US" sz="8000" b="1" dirty="0">
                <a:solidFill>
                  <a:srgbClr val="FFFF00"/>
                </a:solidFill>
                <a:latin typeface="KaiTi" panose="02010609060101010101" pitchFamily="49" charset="-122"/>
                <a:ea typeface="KaiTi" panose="02010609060101010101" pitchFamily="49" charset="-122"/>
              </a:rPr>
              <a:t>主日信息</a:t>
            </a:r>
            <a:endParaRPr lang="en-US" sz="8000" b="1" dirty="0">
              <a:solidFill>
                <a:srgbClr val="FFFF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67409229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4" y="1012954"/>
            <a:ext cx="7581551" cy="48320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馬丁路德（</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Martin Luther</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endPar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0" i="0" u="none" strike="noStrike" kern="1200" cap="none" spc="0" normalizeH="0" baseline="0" noProof="0" dirty="0">
                <a:ln>
                  <a:noFill/>
                </a:ln>
                <a:solidFill>
                  <a:srgbClr val="C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九十五條論綱</a:t>
            </a:r>
            <a:r>
              <a:rPr kumimoji="0" lang="en-US" altLang="zh-TW" sz="2800" b="0" i="0" u="none" strike="noStrike" kern="1200" cap="none" spc="0" normalizeH="0" baseline="0" noProof="0" dirty="0">
                <a:ln>
                  <a:noFill/>
                </a:ln>
                <a:solidFill>
                  <a:srgbClr val="C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r>
              <a:rPr kumimoji="0" lang="en-US" sz="2800" b="0" i="0" u="none" strike="noStrike" kern="1200" cap="none" spc="0" normalizeH="0" baseline="0" noProof="0" dirty="0">
                <a:ln>
                  <a:noFill/>
                </a:ln>
                <a:solidFill>
                  <a:srgbClr val="C00000"/>
                </a:solidFill>
                <a:effectLst/>
                <a:uLnTx/>
                <a:uFillTx/>
                <a:latin typeface="Microsoft JhengHei" panose="020B0604030504040204" pitchFamily="34" charset="-120"/>
                <a:ea typeface="PMingLiU" panose="02020500000000000000" pitchFamily="18" charset="-120"/>
                <a:cs typeface="Microsoft JhengHei" panose="020B0604030504040204" pitchFamily="34" charset="-120"/>
              </a:rPr>
              <a:t>(</a:t>
            </a:r>
            <a:r>
              <a:rPr kumimoji="0" lang="en-US" sz="2800" b="0" i="1"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Ninety-five Theses</a:t>
            </a:r>
            <a:r>
              <a:rPr kumimoji="0" lang="en-US" sz="2800" b="0" i="0" u="none" strike="noStrike" kern="1200" cap="none" spc="0" normalizeH="0" baseline="0" noProof="0" dirty="0">
                <a:ln>
                  <a:noFill/>
                </a:ln>
                <a:solidFill>
                  <a:srgbClr val="C00000"/>
                </a:solidFill>
                <a:effectLst/>
                <a:uLnTx/>
                <a:uFillTx/>
                <a:latin typeface="Microsoft JhengHei" panose="020B0604030504040204" pitchFamily="34" charset="-120"/>
                <a:ea typeface="PMingLiU" panose="02020500000000000000" pitchFamily="18" charset="-120"/>
                <a:cs typeface="Microsoft JhengHei" panose="020B0604030504040204" pitchFamily="34" charset="-120"/>
              </a:rPr>
              <a:t>)</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第一條是這樣說的：</a:t>
            </a:r>
            <a:endPar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「當我主耶穌基督說</a:t>
            </a:r>
            <a:r>
              <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你們應當</a:t>
            </a:r>
            <a:r>
              <a:rPr kumimoji="0" lang="zh-TW" altLang="en-US" sz="2800" b="0" i="0" u="none" strike="noStrike" kern="1200" cap="none" spc="0" normalizeH="0" baseline="0" noProof="0" dirty="0">
                <a:ln>
                  <a:noFill/>
                </a:ln>
                <a:solidFill>
                  <a:srgbClr val="0070C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悔改</a:t>
            </a:r>
            <a:r>
              <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時，衪的意願是希望信徒們畢生致力於悔改。」</a:t>
            </a:r>
            <a:endPar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Source Sans Pro" panose="020B0503030403020204" pitchFamily="34" charset="0"/>
                <a:ea typeface="PMingLiU" panose="02020500000000000000" pitchFamily="18" charset="-120"/>
                <a:cs typeface="Times New Roman" panose="02020603050405020304" pitchFamily="18" charset="0"/>
              </a:rPr>
              <a:t>Our Lord and Master Jesus Christ, when He said </a:t>
            </a:r>
            <a:r>
              <a:rPr kumimoji="0" lang="en-US" sz="2800" b="0" i="0" u="none" strike="noStrike" kern="1200" cap="none" spc="0" normalizeH="0" baseline="0" noProof="0" dirty="0" err="1">
                <a:ln>
                  <a:noFill/>
                </a:ln>
                <a:solidFill>
                  <a:srgbClr val="0070C0"/>
                </a:solidFill>
                <a:effectLst/>
                <a:uLnTx/>
                <a:uFillTx/>
                <a:latin typeface="Source Sans Pro" panose="020B0503030403020204" pitchFamily="34" charset="0"/>
                <a:ea typeface="PMingLiU" panose="02020500000000000000" pitchFamily="18" charset="-120"/>
                <a:cs typeface="Times New Roman" panose="02020603050405020304" pitchFamily="18" charset="0"/>
              </a:rPr>
              <a:t>Poenitentiam</a:t>
            </a:r>
            <a:r>
              <a:rPr kumimoji="0" lang="en-US" sz="2800" b="0" i="0" u="none" strike="noStrike" kern="1200" cap="none" spc="0" normalizeH="0" baseline="0" noProof="0" dirty="0">
                <a:ln>
                  <a:noFill/>
                </a:ln>
                <a:solidFill>
                  <a:srgbClr val="0070C0"/>
                </a:solidFill>
                <a:effectLst/>
                <a:uLnTx/>
                <a:uFillTx/>
                <a:latin typeface="Source Sans Pro" panose="020B0503030403020204" pitchFamily="34"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err="1">
                <a:ln>
                  <a:noFill/>
                </a:ln>
                <a:solidFill>
                  <a:srgbClr val="0070C0"/>
                </a:solidFill>
                <a:effectLst/>
                <a:uLnTx/>
                <a:uFillTx/>
                <a:latin typeface="Source Sans Pro" panose="020B0503030403020204" pitchFamily="34" charset="0"/>
                <a:ea typeface="PMingLiU" panose="02020500000000000000" pitchFamily="18" charset="-120"/>
                <a:cs typeface="Times New Roman" panose="02020603050405020304" pitchFamily="18" charset="0"/>
              </a:rPr>
              <a:t>agite</a:t>
            </a:r>
            <a:r>
              <a:rPr kumimoji="0" lang="en-US" sz="2800" b="0" i="0" u="none" strike="noStrike" kern="1200" cap="none" spc="0" normalizeH="0" baseline="0" noProof="0" dirty="0">
                <a:ln>
                  <a:noFill/>
                </a:ln>
                <a:solidFill>
                  <a:prstClr val="black"/>
                </a:solidFill>
                <a:effectLst/>
                <a:uLnTx/>
                <a:uFillTx/>
                <a:latin typeface="Source Sans Pro" panose="020B0503030403020204" pitchFamily="34" charset="0"/>
                <a:ea typeface="PMingLiU" panose="02020500000000000000" pitchFamily="18" charset="-120"/>
                <a:cs typeface="Times New Roman" panose="02020603050405020304" pitchFamily="18" charset="0"/>
              </a:rPr>
              <a:t>, willed that the whole life of believers should be </a:t>
            </a:r>
            <a:r>
              <a:rPr kumimoji="0" lang="en-US" sz="2800" b="0" i="0" u="none" strike="noStrike" kern="1200" cap="none" spc="0" normalizeH="0" baseline="0" noProof="0" dirty="0">
                <a:ln>
                  <a:noFill/>
                </a:ln>
                <a:solidFill>
                  <a:srgbClr val="0070C0"/>
                </a:solidFill>
                <a:effectLst/>
                <a:uLnTx/>
                <a:uFillTx/>
                <a:latin typeface="Source Sans Pro" panose="020B0503030403020204" pitchFamily="34" charset="0"/>
                <a:ea typeface="PMingLiU" panose="02020500000000000000" pitchFamily="18" charset="-120"/>
                <a:cs typeface="Times New Roman" panose="02020603050405020304" pitchFamily="18" charset="0"/>
              </a:rPr>
              <a:t>repentance</a:t>
            </a:r>
            <a:r>
              <a:rPr kumimoji="0" lang="en-US" sz="2800" b="0" i="0" u="none" strike="noStrike" kern="1200" cap="none" spc="0" normalizeH="0" baseline="0" noProof="0" dirty="0">
                <a:ln>
                  <a:noFill/>
                </a:ln>
                <a:solidFill>
                  <a:prstClr val="black"/>
                </a:solidFill>
                <a:effectLst/>
                <a:uLnTx/>
                <a:uFillTx/>
                <a:latin typeface="Source Sans Pro" panose="020B0503030403020204" pitchFamily="34" charset="0"/>
                <a:ea typeface="PMingLiU" panose="02020500000000000000" pitchFamily="18" charset="-120"/>
                <a:cs typeface="Times New Roman" panose="02020603050405020304" pitchFamily="18" charset="0"/>
              </a:rPr>
              <a:t>.</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Source Sans Pro" panose="020B0503030403020204" pitchFamily="34" charset="0"/>
                <a:ea typeface="PMingLiU" panose="02020500000000000000" pitchFamily="18" charset="-120"/>
                <a:cs typeface="Times New Roman" panose="02020603050405020304" pitchFamily="18" charset="0"/>
              </a:rPr>
              <a:t>*</a:t>
            </a:r>
            <a:r>
              <a:rPr kumimoji="0" lang="en-US" sz="2800" b="0" i="0" u="none" strike="noStrike" kern="1200" cap="none" spc="0" normalizeH="0" baseline="0" noProof="0" dirty="0" err="1">
                <a:ln>
                  <a:noFill/>
                </a:ln>
                <a:solidFill>
                  <a:prstClr val="black"/>
                </a:solidFill>
                <a:effectLst/>
                <a:uLnTx/>
                <a:uFillTx/>
                <a:latin typeface="Source Sans Pro" panose="020B0503030403020204" pitchFamily="34" charset="0"/>
                <a:ea typeface="PMingLiU" panose="02020500000000000000" pitchFamily="18" charset="-120"/>
                <a:cs typeface="Times New Roman" panose="02020603050405020304" pitchFamily="18" charset="0"/>
              </a:rPr>
              <a:t>Poenitentiam</a:t>
            </a:r>
            <a:r>
              <a:rPr kumimoji="0" lang="en-US" sz="2800" b="0" i="0" u="none" strike="noStrike" kern="1200" cap="none" spc="0" normalizeH="0" baseline="0" noProof="0" dirty="0">
                <a:ln>
                  <a:noFill/>
                </a:ln>
                <a:solidFill>
                  <a:prstClr val="black"/>
                </a:solidFill>
                <a:effectLst/>
                <a:uLnTx/>
                <a:uFillTx/>
                <a:latin typeface="Source Sans Pro" panose="020B0503030403020204" pitchFamily="34"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Source Sans Pro" panose="020B0503030403020204" pitchFamily="34" charset="0"/>
                <a:ea typeface="PMingLiU" panose="02020500000000000000" pitchFamily="18" charset="-120"/>
                <a:cs typeface="Times New Roman" panose="02020603050405020304" pitchFamily="18" charset="0"/>
              </a:rPr>
              <a:t>agite</a:t>
            </a:r>
            <a:r>
              <a:rPr kumimoji="0" lang="en-US" sz="2800" b="0" i="0" u="none" strike="noStrike" kern="1200" cap="none" spc="0" normalizeH="0" baseline="0" noProof="0" dirty="0">
                <a:ln>
                  <a:noFill/>
                </a:ln>
                <a:solidFill>
                  <a:prstClr val="black"/>
                </a:solidFill>
                <a:effectLst/>
                <a:uLnTx/>
                <a:uFillTx/>
                <a:latin typeface="Source Sans Pro" panose="020B0503030403020204" pitchFamily="34" charset="0"/>
                <a:ea typeface="PMingLiU" panose="02020500000000000000" pitchFamily="18" charset="-120"/>
                <a:cs typeface="Times New Roman" panose="02020603050405020304" pitchFamily="18" charset="0"/>
              </a:rPr>
              <a:t>: Latin term means “Repent”</a:t>
            </a:r>
            <a:endPar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355873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4" y="634709"/>
            <a:ext cx="7581551" cy="558858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路加福音</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Luke 23:34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34 </a:t>
            </a:r>
            <a:r>
              <a:rPr kumimoji="0" lang="zh-TW" altLang="en-US" sz="2800" b="0"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當下耶穌說：父阿！</a:t>
            </a:r>
            <a:r>
              <a:rPr kumimoji="0" lang="zh-TW" altLang="en-US" sz="2800" b="1"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赦免他們；因為他們所做的，他們不曉得</a:t>
            </a:r>
            <a:r>
              <a:rPr kumimoji="0" lang="zh-TW" altLang="en-US" sz="2800" b="0"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。兵丁就拈鬮分他的衣服</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34 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Jesus said, “Father, </a:t>
            </a:r>
            <a:r>
              <a:rPr kumimoji="0" lang="en-US" sz="2800" b="1"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forgive them, for they do not know what they are doing.</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And they divided up his clothes by casting lots.</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箴言 </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Proverbs 19:11</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11 </a:t>
            </a:r>
            <a:r>
              <a:rPr kumimoji="0" lang="zh-TW" altLang="en-US" sz="2800" b="0"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人有見識就不輕易發怒；寬恕人的過失便是自己的榮耀</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11</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A person’s wisdom yields patience;</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it is to one’s glory to overlook an offense.</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786312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675315" y="576220"/>
            <a:ext cx="7581551" cy="281109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箴言 </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Proverbs 21:2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2 </a:t>
            </a:r>
            <a:r>
              <a:rPr kumimoji="0" lang="zh-TW" altLang="en-US" sz="2800" b="0"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人所行的，在自己眼中都看為正；惟有耶和華衡量人心</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2 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A person may think their own ways are right,</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but the </a:t>
            </a:r>
            <a:r>
              <a:rPr kumimoji="0" lang="en-US" sz="2800" b="0" i="0" u="none" strike="noStrike" kern="1200" cap="small"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Lord</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weighs the heart.</a:t>
            </a:r>
          </a:p>
          <a:p>
            <a:pPr marL="0" marR="0" lvl="0" indent="0" algn="l" defTabSz="457200" rtl="0" eaLnBrk="1" fontAlgn="auto" latinLnBrk="0" hangingPunct="1">
              <a:lnSpc>
                <a:spcPct val="107000"/>
              </a:lnSpc>
              <a:spcBef>
                <a:spcPts val="0"/>
              </a:spcBef>
              <a:spcAft>
                <a:spcPts val="60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605481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675315" y="576220"/>
            <a:ext cx="7581551" cy="394941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以賽亞書 </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Isaiah 64:6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6 </a:t>
            </a:r>
            <a:r>
              <a:rPr kumimoji="0" lang="zh-TW" altLang="en-US" sz="2800" b="0"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我們都像不潔淨的人；所有的義都像污穢的衣服。我們都像葉子漸漸枯乾；我們的罪孽好像風把我們吹去</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6</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All of us have become like one who is unclean,</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and all our righteous acts are like filthy 		rags; we all shrivel up like a leaf,</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and like the wind our sins sweep us away.</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759249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4" y="945336"/>
            <a:ext cx="7581551" cy="321998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以賽亞書 </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Isaiah 53:6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6 </a:t>
            </a:r>
            <a:r>
              <a:rPr kumimoji="0" lang="zh-TW" altLang="en-US" sz="2800" b="0"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我們都如羊走迷；</a:t>
            </a:r>
            <a:r>
              <a:rPr kumimoji="0" lang="zh-TW" altLang="en-US" sz="2800" b="1"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各人</a:t>
            </a:r>
            <a:r>
              <a:rPr kumimoji="0" lang="zh-TW" altLang="en-US" sz="2800" b="0"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偏行己路；耶和華使我們眾人的罪孽都歸在他身上</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6</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All we like sheep have gone astray;</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we have turned—</a:t>
            </a:r>
            <a:r>
              <a:rPr kumimoji="0" lang="en-US" sz="2800" b="1" i="0" u="sng"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every one</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—to his own 	way;</a:t>
            </a:r>
            <a:r>
              <a:rPr kumimoji="0" lang="zh-TW" alt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and the </a:t>
            </a:r>
            <a:r>
              <a:rPr kumimoji="0" lang="en-US" sz="2800" b="0" i="0" u="none" strike="noStrike" kern="1200" cap="small"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Lord</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has laid on him</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the iniquity of us all. [ESV]</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607392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4" y="559440"/>
            <a:ext cx="7581551" cy="50445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路加福音 </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Luke 18:12-14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12 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我一個禮拜禁食兩次，凡我所得的都捐上十分之一。</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13 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那稅吏遠遠的站著，連舉目望天也不敢，只捶著胸說：神阿，開恩可憐我這個罪人！</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12 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I fast twice a week and give a tenth of all I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get.’</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13 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“But the tax collector stood at a distance. He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would not even look up to heaven, but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beat his breast and said, ‘God, have mercy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on me, a sinner.’</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p>
        </p:txBody>
      </p:sp>
    </p:spTree>
    <p:extLst>
      <p:ext uri="{BB962C8B-B14F-4D97-AF65-F5344CB8AC3E}">
        <p14:creationId xmlns:p14="http://schemas.microsoft.com/office/powerpoint/2010/main" val="2926073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4" y="559440"/>
            <a:ext cx="7581551" cy="375192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路加福音 </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Luke 18:12-14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14 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我告訴你們，這人回家去比那人倒算為義了；因為，凡自高的，必降為卑；自卑的，必升</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14 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“I tell you that this man, rather than the other, went home justified before God. For all those who exalt themselves will be humbled, and those who humble themselves will be exalted.”</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p>
        </p:txBody>
      </p:sp>
    </p:spTree>
    <p:extLst>
      <p:ext uri="{BB962C8B-B14F-4D97-AF65-F5344CB8AC3E}">
        <p14:creationId xmlns:p14="http://schemas.microsoft.com/office/powerpoint/2010/main" val="3121320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3"/>
            <a:ext cx="7581551"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有福的人</a:t>
            </a:r>
            <a:endParaRPr kumimoji="0" lang="en-US" altLang="zh-TW"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white">
                    <a:lumMod val="75000"/>
                  </a:prstClr>
                </a:solidFill>
                <a:effectLst/>
                <a:uLnTx/>
                <a:uFillTx/>
                <a:latin typeface="Calibri" panose="020F0502020204030204" pitchFamily="34" charset="0"/>
                <a:ea typeface="PMingLiU" panose="02020500000000000000" pitchFamily="18" charset="-120"/>
                <a:cs typeface="Times New Roman" panose="02020603050405020304" pitchFamily="18" charset="0"/>
              </a:rPr>
              <a:t>清心謙卑以神為中心的人</a:t>
            </a:r>
            <a:endParaRPr kumimoji="0" lang="en-US" altLang="zh-TW" sz="2800" b="1" i="0" u="none" strike="noStrike" kern="1200" cap="none" spc="0" normalizeH="0" baseline="0" noProof="0" dirty="0">
              <a:ln>
                <a:noFill/>
              </a:ln>
              <a:solidFill>
                <a:prstClr val="white">
                  <a:lumMod val="75000"/>
                </a:prstClr>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屬於主的人</a:t>
            </a:r>
            <a:endParaRPr kumimoji="0" lang="en-US" altLang="zh-TW"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923997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0"/>
            <a:ext cx="7581551" cy="23167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我們要必須先成為基督徒，然後才能活出基督徒的行為表現。</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A Christian is something before he does anything; and we have to be Christian before we can act as Christians. </a:t>
            </a:r>
          </a:p>
        </p:txBody>
      </p:sp>
    </p:spTree>
    <p:extLst>
      <p:ext uri="{BB962C8B-B14F-4D97-AF65-F5344CB8AC3E}">
        <p14:creationId xmlns:p14="http://schemas.microsoft.com/office/powerpoint/2010/main" val="909044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4" y="710444"/>
            <a:ext cx="7581551" cy="526297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約翰福音 </a:t>
            </a:r>
            <a:r>
              <a:rPr kumimoji="0" lang="en-US" altLang="zh-TW"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John 10:9-10</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1" i="0" u="none" strike="noStrike" kern="1200" cap="none" spc="0" normalizeH="0" baseline="30000" noProof="0" dirty="0">
                <a:ln>
                  <a:noFill/>
                </a:ln>
                <a:solidFill>
                  <a:srgbClr val="000000"/>
                </a:solidFill>
                <a:effectLst/>
                <a:uLnTx/>
                <a:uFillTx/>
                <a:latin typeface="system-ui"/>
                <a:ea typeface="新細明體" panose="02020500000000000000" pitchFamily="18" charset="-120"/>
                <a:cs typeface="+mn-cs"/>
              </a:rPr>
              <a:t>9 </a:t>
            </a:r>
            <a:r>
              <a:rPr kumimoji="0" lang="zh-TW" altLang="en-US" sz="2800" b="0" i="0" u="none" strike="noStrike" kern="1200" cap="none" spc="0" normalizeH="0" baseline="0" noProof="0" dirty="0">
                <a:ln>
                  <a:noFill/>
                </a:ln>
                <a:solidFill>
                  <a:srgbClr val="000000"/>
                </a:solidFill>
                <a:effectLst/>
                <a:uLnTx/>
                <a:uFillTx/>
                <a:latin typeface="system-ui"/>
                <a:ea typeface="新細明體" panose="02020500000000000000" pitchFamily="18" charset="-120"/>
                <a:cs typeface="+mn-cs"/>
              </a:rPr>
              <a:t>我就是門；凡從我進來的，必然得救，並且出入得草吃。</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1" i="0" u="none" strike="noStrike" kern="1200" cap="none" spc="0" normalizeH="0" baseline="30000" noProof="0" dirty="0">
                <a:ln>
                  <a:noFill/>
                </a:ln>
                <a:solidFill>
                  <a:srgbClr val="000000"/>
                </a:solidFill>
                <a:effectLst/>
                <a:uLnTx/>
                <a:uFillTx/>
                <a:latin typeface="system-ui"/>
                <a:ea typeface="新細明體" panose="02020500000000000000" pitchFamily="18" charset="-120"/>
                <a:cs typeface="+mn-cs"/>
              </a:rPr>
              <a:t>10 </a:t>
            </a:r>
            <a:r>
              <a:rPr kumimoji="0" lang="zh-TW" altLang="en-US" sz="2800" b="0" i="0" u="none" strike="noStrike" kern="1200" cap="none" spc="0" normalizeH="0" baseline="0" noProof="0" dirty="0">
                <a:ln>
                  <a:noFill/>
                </a:ln>
                <a:solidFill>
                  <a:srgbClr val="000000"/>
                </a:solidFill>
                <a:effectLst/>
                <a:uLnTx/>
                <a:uFillTx/>
                <a:latin typeface="system-ui"/>
                <a:ea typeface="新細明體" panose="02020500000000000000" pitchFamily="18" charset="-120"/>
                <a:cs typeface="+mn-cs"/>
              </a:rPr>
              <a:t>盜賊來，無非要偷竊，殺害，毀壞；我來了，是要叫羊（或作：人）得生命，並且得的更豐盛。</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ystem-ui"/>
                <a:ea typeface="+mn-ea"/>
                <a:cs typeface="+mn-cs"/>
              </a:rPr>
              <a:t>9 </a:t>
            </a:r>
            <a:r>
              <a:rPr kumimoji="0" lang="en-US" sz="2800" b="0" i="0" u="none" strike="noStrike" kern="1200" cap="none" spc="0" normalizeH="0" baseline="0" noProof="0" dirty="0">
                <a:ln>
                  <a:noFill/>
                </a:ln>
                <a:solidFill>
                  <a:srgbClr val="0070C0"/>
                </a:solidFill>
                <a:effectLst/>
                <a:uLnTx/>
                <a:uFillTx/>
                <a:latin typeface="system-ui"/>
                <a:ea typeface="+mn-ea"/>
                <a:cs typeface="+mn-cs"/>
              </a:rPr>
              <a:t>I am the gate; whoever enters through me will be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ystem-ui"/>
                <a:ea typeface="+mn-ea"/>
                <a:cs typeface="+mn-cs"/>
              </a:rPr>
              <a:t>    saved. They will come in and go out, and find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ystem-ui"/>
                <a:ea typeface="+mn-ea"/>
                <a:cs typeface="+mn-cs"/>
              </a:rPr>
              <a:t>    pasture.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ystem-ui"/>
                <a:ea typeface="+mn-ea"/>
                <a:cs typeface="+mn-cs"/>
              </a:rPr>
              <a:t>10 </a:t>
            </a:r>
            <a:r>
              <a:rPr kumimoji="0" lang="en-US" sz="2800" b="0" i="0" u="none" strike="noStrike" kern="1200" cap="none" spc="0" normalizeH="0" baseline="0" noProof="0" dirty="0">
                <a:ln>
                  <a:noFill/>
                </a:ln>
                <a:solidFill>
                  <a:srgbClr val="0070C0"/>
                </a:solidFill>
                <a:effectLst/>
                <a:uLnTx/>
                <a:uFillTx/>
                <a:latin typeface="system-ui"/>
                <a:ea typeface="+mn-ea"/>
                <a:cs typeface="+mn-cs"/>
              </a:rPr>
              <a:t>The thief comes only to steal and kill and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ystem-ui"/>
                <a:ea typeface="+mn-ea"/>
                <a:cs typeface="+mn-cs"/>
              </a:rPr>
              <a:t>       destroy; I have come that they may have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ystem-ui"/>
                <a:ea typeface="+mn-ea"/>
                <a:cs typeface="+mn-cs"/>
              </a:rPr>
              <a:t>       life, and have it to the full.</a:t>
            </a:r>
            <a:endParaRPr kumimoji="0" lang="en-US" sz="2800" b="0"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129387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2209800" y="1447800"/>
            <a:ext cx="4536347" cy="313932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4950" b="1"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有福的人</a:t>
            </a:r>
            <a:r>
              <a:rPr kumimoji="0" lang="zh-TW" altLang="en-US" sz="4950" b="1" i="0" u="none" strike="noStrike" kern="1200" cap="none" spc="0" normalizeH="0" baseline="0" noProof="0" dirty="0">
                <a:ln>
                  <a:noFill/>
                </a:ln>
                <a:solidFill>
                  <a:srgbClr val="C00000"/>
                </a:solidFill>
                <a:effectLst/>
                <a:uLnTx/>
                <a:uFillTx/>
                <a:latin typeface="Calibri" panose="020F0502020204030204"/>
                <a:ea typeface="Calibri" panose="020F0502020204030204" pitchFamily="34" charset="0"/>
                <a:cs typeface="Times New Roman" panose="02020603050405020304" pitchFamily="18" charset="0"/>
              </a:rPr>
              <a:t> </a:t>
            </a:r>
            <a:endParaRPr kumimoji="0" lang="en-US" altLang="zh-TW" sz="4950" b="1" i="0" u="none" strike="noStrike" kern="1200" cap="none" spc="0" normalizeH="0" baseline="0" noProof="0" dirty="0">
              <a:ln>
                <a:noFill/>
              </a:ln>
              <a:solidFill>
                <a:srgbClr val="C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950" b="1"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Blessed People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700" b="1"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03/12/2023</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5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9611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1"/>
            <a:ext cx="7581551" cy="317561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約翰福音 </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John 15:5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5 </a:t>
            </a:r>
            <a:r>
              <a:rPr kumimoji="0" lang="zh-TW" altLang="en-US" sz="2800" b="0" i="0" u="none" strike="noStrike" kern="1200" cap="none" spc="0" normalizeH="0" baseline="0" noProof="0" dirty="0">
                <a:ln>
                  <a:noFill/>
                </a:ln>
                <a:solidFill>
                  <a:srgbClr val="000000"/>
                </a:solidFill>
                <a:effectLst/>
                <a:uLnTx/>
                <a:uFillTx/>
                <a:latin typeface="Segoe UI" panose="020B0502040204020203" pitchFamily="34" charset="0"/>
                <a:ea typeface="PMingLiU" panose="02020500000000000000" pitchFamily="18" charset="-120"/>
                <a:cs typeface="Segoe UI" panose="020B0502040204020203" pitchFamily="34" charset="0"/>
              </a:rPr>
              <a:t>我是葡萄樹，你們是枝子。常在我裡面的，我也常在他裡面，這人就多結果子；因為離了我，你們就不能做甚麼</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5 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“I am the vine; you are the branches. If you remain in me and I in you, you will bear much fruit; apart from me you can do nothing.</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0286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3"/>
            <a:ext cx="7581551" cy="267765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羅馬書</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Romans 11:36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mn-cs"/>
              </a:rPr>
              <a:t>36 </a:t>
            </a:r>
            <a:r>
              <a:rPr kumimoji="0" lang="zh-TW" altLang="en-US" sz="2800" b="0" i="0" u="none" strike="noStrike" kern="1200" cap="none" spc="0" normalizeH="0" baseline="0" noProof="0" dirty="0">
                <a:ln>
                  <a:noFill/>
                </a:ln>
                <a:solidFill>
                  <a:srgbClr val="000000"/>
                </a:solidFill>
                <a:effectLst/>
                <a:uLnTx/>
                <a:uFillTx/>
                <a:latin typeface="Calibri" panose="020F0502020204030204"/>
                <a:ea typeface="Microsoft JhengHei" panose="020B0604030504040204" pitchFamily="34" charset="-120"/>
                <a:cs typeface="Microsoft JhengHei" panose="020B0604030504040204" pitchFamily="34" charset="-120"/>
              </a:rPr>
              <a:t>因為萬有都是本於他，倚靠他，歸於他。</a:t>
            </a:r>
            <a:endParaRPr kumimoji="0" lang="en-US" altLang="zh-TW" sz="2800" b="0" i="0" u="none" strike="noStrike" kern="1200" cap="none" spc="0" normalizeH="0" baseline="0" noProof="0" dirty="0">
              <a:ln>
                <a:noFill/>
              </a:ln>
              <a:solidFill>
                <a:srgbClr val="000000"/>
              </a:solidFill>
              <a:effectLst/>
              <a:uLnTx/>
              <a:uFillTx/>
              <a:latin typeface="Calibri" panose="020F0502020204030204"/>
              <a:ea typeface="Microsoft JhengHei" panose="020B0604030504040204" pitchFamily="34" charset="-120"/>
              <a:cs typeface="Microsoft JhengHei" panose="020B0604030504040204" pitchFamily="34" charset="-12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0" i="0" u="none" strike="noStrike" kern="1200" cap="none" spc="0" normalizeH="0" baseline="0" noProof="0" dirty="0">
                <a:ln>
                  <a:noFill/>
                </a:ln>
                <a:solidFill>
                  <a:srgbClr val="000000"/>
                </a:solidFill>
                <a:effectLst/>
                <a:uLnTx/>
                <a:uFillTx/>
                <a:latin typeface="Calibri" panose="020F0502020204030204"/>
                <a:ea typeface="Microsoft JhengHei" panose="020B0604030504040204" pitchFamily="34" charset="-120"/>
                <a:cs typeface="Microsoft JhengHei" panose="020B0604030504040204" pitchFamily="34" charset="-120"/>
              </a:rPr>
              <a:t>    </a:t>
            </a:r>
            <a:r>
              <a:rPr kumimoji="0" lang="zh-TW" altLang="en-US" sz="2800" b="0" i="0" u="none" strike="noStrike" kern="1200" cap="none" spc="0" normalizeH="0" baseline="0" noProof="0" dirty="0">
                <a:ln>
                  <a:noFill/>
                </a:ln>
                <a:solidFill>
                  <a:srgbClr val="000000"/>
                </a:solidFill>
                <a:effectLst/>
                <a:uLnTx/>
                <a:uFillTx/>
                <a:latin typeface="Calibri" panose="020F0502020204030204"/>
                <a:ea typeface="Microsoft JhengHei" panose="020B0604030504040204" pitchFamily="34" charset="-120"/>
                <a:cs typeface="Microsoft JhengHei" panose="020B0604030504040204" pitchFamily="34" charset="-120"/>
              </a:rPr>
              <a:t>願榮耀歸給他，直到永遠。阿們！</a:t>
            </a: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mn-cs"/>
              </a:rPr>
              <a:t/>
            </a:r>
            <a:b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mn-cs"/>
              </a:rPr>
            </a:b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36 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For from him and through him and for him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are all things.</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To him be the glory forever! Amen.</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41609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2"/>
            <a:ext cx="7581551"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有福的人</a:t>
            </a:r>
            <a:endParaRPr kumimoji="0" lang="en-US" altLang="zh-TW"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white">
                    <a:lumMod val="75000"/>
                  </a:prstClr>
                </a:solidFill>
                <a:effectLst/>
                <a:uLnTx/>
                <a:uFillTx/>
                <a:latin typeface="Calibri" panose="020F0502020204030204" pitchFamily="34" charset="0"/>
                <a:ea typeface="PMingLiU" panose="02020500000000000000" pitchFamily="18" charset="-120"/>
                <a:cs typeface="Times New Roman" panose="02020603050405020304" pitchFamily="18" charset="0"/>
              </a:rPr>
              <a:t>清心謙卑以神為中心的人</a:t>
            </a:r>
            <a:endParaRPr kumimoji="0" lang="en-US" altLang="zh-TW" sz="2800" b="1" i="0" u="none" strike="noStrike" kern="1200" cap="none" spc="0" normalizeH="0" baseline="0" noProof="0" dirty="0">
              <a:ln>
                <a:noFill/>
              </a:ln>
              <a:solidFill>
                <a:prstClr val="white">
                  <a:lumMod val="75000"/>
                </a:prstClr>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white">
                    <a:lumMod val="75000"/>
                  </a:prstClr>
                </a:solidFill>
                <a:effectLst/>
                <a:uLnTx/>
                <a:uFillTx/>
                <a:latin typeface="Calibri" panose="020F0502020204030204" pitchFamily="34" charset="0"/>
                <a:ea typeface="PMingLiU" panose="02020500000000000000" pitchFamily="18" charset="-120"/>
                <a:cs typeface="Times New Roman" panose="02020603050405020304" pitchFamily="18" charset="0"/>
              </a:rPr>
              <a:t>屬於主的人</a:t>
            </a:r>
            <a:endParaRPr kumimoji="0" lang="en-US" altLang="zh-TW" sz="2800" b="1" i="0" u="none" strike="noStrike" kern="1200" cap="none" spc="0" normalizeH="0" baseline="0" noProof="0" dirty="0">
              <a:ln>
                <a:noFill/>
              </a:ln>
              <a:solidFill>
                <a:prstClr val="white">
                  <a:lumMod val="75000"/>
                </a:prstClr>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跟隨主的人</a:t>
            </a: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568382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3"/>
            <a:ext cx="7581551" cy="267765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馬太福音 </a:t>
            </a:r>
            <a:r>
              <a:rPr kumimoji="0" lang="en-US" altLang="zh-TW"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Matthew 16:24</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1" i="0" u="none" strike="noStrike" kern="1200" cap="none" spc="0" normalizeH="0" baseline="30000" noProof="0" dirty="0">
                <a:ln>
                  <a:noFill/>
                </a:ln>
                <a:solidFill>
                  <a:srgbClr val="000000"/>
                </a:solidFill>
                <a:effectLst/>
                <a:uLnTx/>
                <a:uFillTx/>
                <a:latin typeface="system-ui"/>
                <a:ea typeface="新細明體" panose="02020500000000000000" pitchFamily="18" charset="-120"/>
                <a:cs typeface="+mn-cs"/>
              </a:rPr>
              <a:t>24 </a:t>
            </a:r>
            <a:r>
              <a:rPr kumimoji="0" lang="zh-TW" altLang="en-US" sz="2800" b="0" i="0" u="none" strike="noStrike" kern="1200" cap="none" spc="0" normalizeH="0" baseline="0" noProof="0" dirty="0">
                <a:ln>
                  <a:noFill/>
                </a:ln>
                <a:solidFill>
                  <a:srgbClr val="000000"/>
                </a:solidFill>
                <a:effectLst/>
                <a:uLnTx/>
                <a:uFillTx/>
                <a:latin typeface="system-ui"/>
                <a:ea typeface="新細明體" panose="02020500000000000000" pitchFamily="18" charset="-120"/>
                <a:cs typeface="+mn-cs"/>
              </a:rPr>
              <a:t>於是耶穌對門徒說：若有人要跟從我，就當捨己，背起他的十字架來跟從我。</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ystem-ui"/>
                <a:ea typeface="+mn-ea"/>
                <a:cs typeface="+mn-cs"/>
              </a:rPr>
              <a:t>24 </a:t>
            </a:r>
            <a:r>
              <a:rPr kumimoji="0" lang="en-US" sz="2800" b="0" i="0" u="none" strike="noStrike" kern="1200" cap="none" spc="0" normalizeH="0" baseline="0" noProof="0" dirty="0">
                <a:ln>
                  <a:noFill/>
                </a:ln>
                <a:solidFill>
                  <a:srgbClr val="0070C0"/>
                </a:solidFill>
                <a:effectLst/>
                <a:uLnTx/>
                <a:uFillTx/>
                <a:latin typeface="system-ui"/>
                <a:ea typeface="+mn-ea"/>
                <a:cs typeface="+mn-cs"/>
              </a:rPr>
              <a:t>Then Jesus said to his disciples, “Whoever wants to be my disciple must deny themselves and take up their cross and follow me.</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454784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2"/>
            <a:ext cx="7581551"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詩篇 </a:t>
            </a:r>
            <a:r>
              <a:rPr kumimoji="0" lang="en-US" altLang="zh-TW"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Psalm 119:105</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1" i="0" u="none" strike="noStrike" kern="1200" cap="none" spc="0" normalizeH="0" baseline="30000" noProof="0" dirty="0">
                <a:ln>
                  <a:noFill/>
                </a:ln>
                <a:solidFill>
                  <a:srgbClr val="000000"/>
                </a:solidFill>
                <a:effectLst/>
                <a:uLnTx/>
                <a:uFillTx/>
                <a:latin typeface="system-ui"/>
                <a:ea typeface="新細明體" panose="02020500000000000000" pitchFamily="18" charset="-120"/>
                <a:cs typeface="+mn-cs"/>
              </a:rPr>
              <a:t>105 </a:t>
            </a:r>
            <a:r>
              <a:rPr kumimoji="0" lang="zh-TW" altLang="en-US" sz="2800" b="0" i="0" u="none" strike="noStrike" kern="1200" cap="none" spc="0" normalizeH="0" baseline="0" noProof="0" dirty="0">
                <a:ln>
                  <a:noFill/>
                </a:ln>
                <a:solidFill>
                  <a:srgbClr val="000000"/>
                </a:solidFill>
                <a:effectLst/>
                <a:uLnTx/>
                <a:uFillTx/>
                <a:latin typeface="system-ui"/>
                <a:ea typeface="新細明體" panose="02020500000000000000" pitchFamily="18" charset="-120"/>
                <a:cs typeface="+mn-cs"/>
              </a:rPr>
              <a:t>你的話是我腳前的燈，是我路上的光。 </a:t>
            </a:r>
            <a:endParaRPr kumimoji="0" lang="en-US" altLang="zh-TW" sz="2800" b="0" i="0" u="none" strike="noStrike" kern="1200" cap="none" spc="0" normalizeH="0" baseline="0" noProof="0" dirty="0">
              <a:ln>
                <a:noFill/>
              </a:ln>
              <a:solidFill>
                <a:srgbClr val="000000"/>
              </a:solidFill>
              <a:effectLst/>
              <a:uLnTx/>
              <a:uFillTx/>
              <a:latin typeface="system-ui"/>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ystem-ui"/>
                <a:ea typeface="+mn-ea"/>
                <a:cs typeface="+mn-cs"/>
              </a:rPr>
              <a:t>105 </a:t>
            </a:r>
            <a:r>
              <a:rPr kumimoji="0" lang="en-US" sz="2800" b="0" i="0" u="none" strike="noStrike" kern="1200" cap="none" spc="0" normalizeH="0" baseline="0" noProof="0" dirty="0">
                <a:ln>
                  <a:noFill/>
                </a:ln>
                <a:solidFill>
                  <a:srgbClr val="0070C0"/>
                </a:solidFill>
                <a:effectLst/>
                <a:uLnTx/>
                <a:uFillTx/>
                <a:latin typeface="system-ui"/>
                <a:ea typeface="+mn-ea"/>
                <a:cs typeface="+mn-cs"/>
              </a:rPr>
              <a:t>Your word is a lamp for my feet,</a:t>
            </a:r>
            <a:r>
              <a:rPr kumimoji="0" lang="en-US" sz="2800" b="0" i="0" u="none" strike="noStrike" kern="1200" cap="none" spc="0" normalizeH="0" baseline="0" noProof="0" dirty="0">
                <a:ln>
                  <a:noFill/>
                </a:ln>
                <a:solidFill>
                  <a:srgbClr val="0070C0"/>
                </a:solidFill>
                <a:effectLst/>
                <a:uLnTx/>
                <a:uFillTx/>
                <a:latin typeface="Calibri" panose="020F0502020204030204"/>
                <a:ea typeface="+mn-ea"/>
                <a:cs typeface="+mn-cs"/>
              </a:rPr>
              <a:t/>
            </a:r>
            <a:br>
              <a:rPr kumimoji="0" lang="en-US" sz="2800" b="0" i="0" u="none" strike="noStrike" kern="1200" cap="none" spc="0" normalizeH="0" baseline="0" noProof="0" dirty="0">
                <a:ln>
                  <a:noFill/>
                </a:ln>
                <a:solidFill>
                  <a:srgbClr val="0070C0"/>
                </a:solidFill>
                <a:effectLst/>
                <a:uLnTx/>
                <a:uFillTx/>
                <a:latin typeface="Calibri" panose="020F0502020204030204"/>
                <a:ea typeface="+mn-ea"/>
                <a:cs typeface="+mn-cs"/>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mn-ea"/>
                <a:cs typeface="+mn-cs"/>
              </a:rPr>
              <a:t>    </a:t>
            </a:r>
            <a:r>
              <a:rPr kumimoji="0" lang="en-US" sz="2800" b="0" i="0" u="none" strike="noStrike" kern="1200" cap="none" spc="0" normalizeH="0" baseline="0" noProof="0" dirty="0">
                <a:ln>
                  <a:noFill/>
                </a:ln>
                <a:solidFill>
                  <a:srgbClr val="0070C0"/>
                </a:solidFill>
                <a:effectLst/>
                <a:uLnTx/>
                <a:uFillTx/>
                <a:latin typeface="system-ui"/>
                <a:ea typeface="+mn-ea"/>
                <a:cs typeface="+mn-cs"/>
              </a:rPr>
              <a:t>a light on my path.</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560430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2"/>
            <a:ext cx="7581551" cy="48320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腓立比書 </a:t>
            </a:r>
            <a:r>
              <a:rPr kumimoji="0" lang="en-US" sz="2800" b="0" i="0" u="none" strike="noStrike" kern="1200" cap="none" spc="0" normalizeH="0" baseline="0" noProof="0" dirty="0">
                <a:ln>
                  <a:noFill/>
                </a:ln>
                <a:solidFill>
                  <a:srgbClr val="C00000"/>
                </a:solidFill>
                <a:effectLst/>
                <a:uLnTx/>
                <a:uFillTx/>
                <a:latin typeface="system-ui"/>
                <a:ea typeface="+mn-ea"/>
                <a:cs typeface="+mn-cs"/>
              </a:rPr>
              <a:t>Philippians </a:t>
            </a:r>
            <a:r>
              <a:rPr kumimoji="0" lang="en-US" altLang="zh-TW"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4:6-7</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1" i="0" u="none" strike="noStrike" kern="1200" cap="none" spc="0" normalizeH="0" baseline="30000" noProof="0" dirty="0">
                <a:ln>
                  <a:noFill/>
                </a:ln>
                <a:solidFill>
                  <a:srgbClr val="000000"/>
                </a:solidFill>
                <a:effectLst/>
                <a:uLnTx/>
                <a:uFillTx/>
                <a:latin typeface="system-ui"/>
                <a:ea typeface="新細明體" panose="02020500000000000000" pitchFamily="18" charset="-120"/>
                <a:cs typeface="+mn-cs"/>
              </a:rPr>
              <a:t>6 </a:t>
            </a:r>
            <a:r>
              <a:rPr kumimoji="0" lang="zh-TW" altLang="en-US" sz="2800" b="0" i="0" u="none" strike="noStrike" kern="1200" cap="none" spc="0" normalizeH="0" baseline="0" noProof="0" dirty="0">
                <a:ln>
                  <a:noFill/>
                </a:ln>
                <a:solidFill>
                  <a:srgbClr val="000000"/>
                </a:solidFill>
                <a:effectLst/>
                <a:uLnTx/>
                <a:uFillTx/>
                <a:latin typeface="system-ui"/>
                <a:ea typeface="新細明體" panose="02020500000000000000" pitchFamily="18" charset="-120"/>
                <a:cs typeface="+mn-cs"/>
              </a:rPr>
              <a:t>應當一無罣慮，只要凡事藉著禱告、祈求，和感謝，將你們所要的告訴神。</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1" i="0" u="none" strike="noStrike" kern="1200" cap="none" spc="0" normalizeH="0" baseline="30000" noProof="0" dirty="0">
                <a:ln>
                  <a:noFill/>
                </a:ln>
                <a:solidFill>
                  <a:srgbClr val="000000"/>
                </a:solidFill>
                <a:effectLst/>
                <a:uLnTx/>
                <a:uFillTx/>
                <a:latin typeface="system-ui"/>
                <a:ea typeface="新細明體" panose="02020500000000000000" pitchFamily="18" charset="-120"/>
                <a:cs typeface="+mn-cs"/>
              </a:rPr>
              <a:t>7 </a:t>
            </a:r>
            <a:r>
              <a:rPr kumimoji="0" lang="zh-TW" altLang="en-US" sz="2800" b="0" i="0" u="none" strike="noStrike" kern="1200" cap="none" spc="0" normalizeH="0" baseline="0" noProof="0" dirty="0">
                <a:ln>
                  <a:noFill/>
                </a:ln>
                <a:solidFill>
                  <a:srgbClr val="000000"/>
                </a:solidFill>
                <a:effectLst/>
                <a:uLnTx/>
                <a:uFillTx/>
                <a:latin typeface="system-ui"/>
                <a:ea typeface="新細明體" panose="02020500000000000000" pitchFamily="18" charset="-120"/>
                <a:cs typeface="+mn-cs"/>
              </a:rPr>
              <a:t>神所賜、出人意外的平安必在基督耶穌裡保守你們的心懷意念。</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ystem-ui"/>
                <a:ea typeface="+mn-ea"/>
                <a:cs typeface="+mn-cs"/>
              </a:rPr>
              <a:t>6 </a:t>
            </a:r>
            <a:r>
              <a:rPr kumimoji="0" lang="en-US" sz="2800" b="0" i="0" u="none" strike="noStrike" kern="1200" cap="none" spc="0" normalizeH="0" baseline="0" noProof="0" dirty="0">
                <a:ln>
                  <a:noFill/>
                </a:ln>
                <a:solidFill>
                  <a:srgbClr val="0070C0"/>
                </a:solidFill>
                <a:effectLst/>
                <a:uLnTx/>
                <a:uFillTx/>
                <a:latin typeface="system-ui"/>
                <a:ea typeface="+mn-ea"/>
                <a:cs typeface="+mn-cs"/>
              </a:rPr>
              <a:t>Do not be anxious about anything, but in every situation, by prayer and petition, with thanksgiving, present your requests to God.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ystem-ui"/>
                <a:ea typeface="+mn-ea"/>
                <a:cs typeface="+mn-cs"/>
              </a:rPr>
              <a:t>7 </a:t>
            </a:r>
            <a:r>
              <a:rPr kumimoji="0" lang="en-US" sz="2800" b="0" i="0" u="none" strike="noStrike" kern="1200" cap="none" spc="0" normalizeH="0" baseline="0" noProof="0" dirty="0">
                <a:ln>
                  <a:noFill/>
                </a:ln>
                <a:solidFill>
                  <a:srgbClr val="0070C0"/>
                </a:solidFill>
                <a:effectLst/>
                <a:uLnTx/>
                <a:uFillTx/>
                <a:latin typeface="system-ui"/>
                <a:ea typeface="+mn-ea"/>
                <a:cs typeface="+mn-cs"/>
              </a:rPr>
              <a:t>And the peace of God, which transcends all understanding, will guard your hearts and your minds in Christ Jesus.</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783211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1"/>
            <a:ext cx="7581551" cy="310854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希伯來書 </a:t>
            </a:r>
            <a:r>
              <a:rPr kumimoji="0" lang="en-US" altLang="zh-TW"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Hebrews</a:t>
            </a:r>
            <a:r>
              <a:rPr kumimoji="0" lang="en-US" sz="2800" b="0" i="0" u="none" strike="noStrike" kern="1200" cap="none" spc="0" normalizeH="0" baseline="0" noProof="0" dirty="0">
                <a:ln>
                  <a:noFill/>
                </a:ln>
                <a:solidFill>
                  <a:srgbClr val="C00000"/>
                </a:solidFill>
                <a:effectLst/>
                <a:uLnTx/>
                <a:uFillTx/>
                <a:latin typeface="system-ui"/>
                <a:ea typeface="+mn-ea"/>
                <a:cs typeface="+mn-cs"/>
              </a:rPr>
              <a:t> 10</a:t>
            </a:r>
            <a:r>
              <a:rPr kumimoji="0" lang="en-US" altLang="zh-TW" sz="2800" b="0" i="0" u="none" strike="noStrike" kern="1200" cap="none" spc="0" normalizeH="0" baseline="0" noProof="0" dirty="0">
                <a:ln>
                  <a:noFill/>
                </a:ln>
                <a:solidFill>
                  <a:srgbClr val="C00000"/>
                </a:solidFill>
                <a:effectLst/>
                <a:uLnTx/>
                <a:uFillTx/>
                <a:latin typeface="system-ui"/>
                <a:ea typeface="新細明體" panose="02020500000000000000" pitchFamily="18" charset="-120"/>
                <a:cs typeface="+mn-cs"/>
              </a:rPr>
              <a:t>:25</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1" i="0" u="none" strike="noStrike" kern="1200" cap="none" spc="0" normalizeH="0" baseline="30000" noProof="0" dirty="0">
                <a:ln>
                  <a:noFill/>
                </a:ln>
                <a:solidFill>
                  <a:srgbClr val="000000"/>
                </a:solidFill>
                <a:effectLst/>
                <a:uLnTx/>
                <a:uFillTx/>
                <a:latin typeface="system-ui"/>
                <a:ea typeface="新細明體" panose="02020500000000000000" pitchFamily="18" charset="-120"/>
                <a:cs typeface="+mn-cs"/>
              </a:rPr>
              <a:t>25 </a:t>
            </a:r>
            <a:r>
              <a:rPr kumimoji="0" lang="zh-TW" altLang="en-US" sz="2800" b="0" i="0" u="none" strike="noStrike" kern="1200" cap="none" spc="0" normalizeH="0" baseline="0" noProof="0" dirty="0">
                <a:ln>
                  <a:noFill/>
                </a:ln>
                <a:solidFill>
                  <a:srgbClr val="000000"/>
                </a:solidFill>
                <a:effectLst/>
                <a:uLnTx/>
                <a:uFillTx/>
                <a:latin typeface="system-ui"/>
                <a:ea typeface="新細明體" panose="02020500000000000000" pitchFamily="18" charset="-120"/>
                <a:cs typeface="+mn-cs"/>
              </a:rPr>
              <a:t>你們不可停止聚會，好像那些停止慣了的人，倒要彼此勸勉，既知道（原文是看見）那日子臨近，就更當如此。 </a:t>
            </a:r>
            <a:endParaRPr kumimoji="0" lang="en-US" altLang="zh-TW" sz="2800" b="0" i="0" u="none" strike="noStrike" kern="1200" cap="none" spc="0" normalizeH="0" baseline="0" noProof="0" dirty="0">
              <a:ln>
                <a:noFill/>
              </a:ln>
              <a:solidFill>
                <a:srgbClr val="000000"/>
              </a:solidFill>
              <a:effectLst/>
              <a:uLnTx/>
              <a:uFillTx/>
              <a:latin typeface="system-ui"/>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ystem-ui"/>
                <a:ea typeface="+mn-ea"/>
                <a:cs typeface="+mn-cs"/>
              </a:rPr>
              <a:t>25 </a:t>
            </a:r>
            <a:r>
              <a:rPr kumimoji="0" lang="en-US" sz="2800" b="0" i="0" u="none" strike="noStrike" kern="1200" cap="none" spc="0" normalizeH="0" baseline="0" noProof="0" dirty="0">
                <a:ln>
                  <a:noFill/>
                </a:ln>
                <a:solidFill>
                  <a:srgbClr val="0070C0"/>
                </a:solidFill>
                <a:effectLst/>
                <a:uLnTx/>
                <a:uFillTx/>
                <a:latin typeface="system-ui"/>
                <a:ea typeface="+mn-ea"/>
                <a:cs typeface="+mn-cs"/>
              </a:rPr>
              <a:t>not giving up meeting together, as some are in the habit of doing, but encouraging one another—and all the more as you see the Day approaching.</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770234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1"/>
            <a:ext cx="7581551" cy="35394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腓立比</a:t>
            </a: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書</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Philippians 3:12-14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12 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這不是說我已經得著了，已經完全了；我乃是竭力追求，或者可以得著基督耶穌所以得著我的（或作：所要我得的）。</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12 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Not that I have already obtained all this, or have already arrived at my goal, but I press on to take hold of that for which Christ Jesus took hold of me. </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7751098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2"/>
            <a:ext cx="7581551" cy="310854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腓立比</a:t>
            </a: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書</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Philippians 3:12-14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13 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弟兄們，我不是以為自己已經得著了；我只有一件事，就是忘記背後，努力面前的，</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13 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Brothers and sisters, I do not consider myself yet to have taken hold of it. But one thing I do: Forgetting what is behind and straining toward what is ahead, </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0599508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2"/>
            <a:ext cx="7581551" cy="267765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腓立比</a:t>
            </a: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書</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Philippians 3:12-14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14 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向著標竿直跑，要得神在基督耶穌裡從上面召我來得的獎賞。</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14 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I press on toward the goal to win the prize for which God has called me heavenward in Christ Jesus.</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536622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67594" y="1146672"/>
            <a:ext cx="7581551" cy="310854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馬太福音</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Matthew 5:3-10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3 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虛心的人有福了！因為天國是他們的。</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4 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哀慟的人有福了！因為他們必得安慰。</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3 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“Blessed are the poor in spirit,</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for theirs is the kingdom of heaven.</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4 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Blessed are those who mourn,</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for they will be comforted.</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5345972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2"/>
            <a:ext cx="7581551"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有福的人</a:t>
            </a:r>
            <a:endParaRPr kumimoji="0" lang="en-US" altLang="zh-TW"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清心謙卑以神為中心的人</a:t>
            </a:r>
            <a:endParaRPr kumimoji="0" lang="en-US" altLang="zh-TW"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屬於主的人</a:t>
            </a:r>
            <a:endParaRPr kumimoji="0" lang="en-US" altLang="zh-TW"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跟隨主的人</a:t>
            </a: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078720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able&#10;&#10;Description automatically generated">
            <a:extLst>
              <a:ext uri="{FF2B5EF4-FFF2-40B4-BE49-F238E27FC236}">
                <a16:creationId xmlns:a16="http://schemas.microsoft.com/office/drawing/2014/main" xmlns="" id="{F976ABF3-B972-28DC-F4AD-095A3DB102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0329" y="0"/>
            <a:ext cx="4683341" cy="6858000"/>
          </a:xfrm>
          <a:prstGeom prst="rect">
            <a:avLst/>
          </a:prstGeom>
        </p:spPr>
      </p:pic>
    </p:spTree>
    <p:extLst>
      <p:ext uri="{BB962C8B-B14F-4D97-AF65-F5344CB8AC3E}">
        <p14:creationId xmlns:p14="http://schemas.microsoft.com/office/powerpoint/2010/main" val="2251545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67594" y="1146672"/>
            <a:ext cx="7581551" cy="310854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馬太福音</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Matthew 5:3-10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5 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溫柔的人有福了！因為他們必承受地土。</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6 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飢渴慕義的人有福了！因為他們必得飽足。</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5 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Blessed are the meek,</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for they will inherit the earth.</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6 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Blessed are those who hunger and thirst for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righteousness, for they will be filled.</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650756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67594" y="1146672"/>
            <a:ext cx="7581551" cy="310854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馬太福音</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Matthew 5:3-10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7 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憐恤人的人有福了！因為他們必蒙憐恤。</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Segoe UI" panose="020B0502040204020203" pitchFamily="34" charset="0"/>
                <a:ea typeface="PMingLiU" panose="02020500000000000000" pitchFamily="18" charset="-120"/>
                <a:cs typeface="Times New Roman" panose="02020603050405020304" pitchFamily="18" charset="0"/>
              </a:rPr>
              <a:t>8 </a:t>
            </a:r>
            <a:r>
              <a:rPr kumimoji="0" lang="zh-TW" altLang="en-US" sz="2800" b="0" i="0" u="none" strike="noStrike" kern="1200" cap="none" spc="0" normalizeH="0" baseline="0" noProof="0" dirty="0">
                <a:ln>
                  <a:noFill/>
                </a:ln>
                <a:solidFill>
                  <a:srgbClr val="000000"/>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清心的人有福了！因為他們必得見神。</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7 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Blessed are the merciful,</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for they will be shown mercy.</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8 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Blessed are the pure in heart,</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for they will see God.</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738339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67594" y="1146671"/>
            <a:ext cx="8091180" cy="35394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馬太福音</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Matthew 5:3-10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black"/>
                </a:solidFill>
                <a:effectLst/>
                <a:uLnTx/>
                <a:uFillTx/>
                <a:latin typeface="Segoe UI" panose="020B0502040204020203" pitchFamily="34" charset="0"/>
                <a:ea typeface="PMingLiU" panose="02020500000000000000" pitchFamily="18" charset="-120"/>
                <a:cs typeface="Times New Roman" panose="02020603050405020304" pitchFamily="18" charset="0"/>
              </a:rPr>
              <a:t>9 </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使人和睦的人有福了！因為他們必稱為神的兒子。</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black"/>
                </a:solidFill>
                <a:effectLst/>
                <a:uLnTx/>
                <a:uFillTx/>
                <a:latin typeface="Segoe UI" panose="020B0502040204020203" pitchFamily="34" charset="0"/>
                <a:ea typeface="PMingLiU" panose="02020500000000000000" pitchFamily="18" charset="-120"/>
                <a:cs typeface="Times New Roman" panose="02020603050405020304" pitchFamily="18" charset="0"/>
              </a:rPr>
              <a:t>10 </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rPr>
              <a:t>為義受逼迫的人有福了！因為天國是他們的。 </a:t>
            </a:r>
            <a:endPar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Microsoft JhengHei" panose="020B0604030504040204" pitchFamily="34" charset="-120"/>
              <a:cs typeface="Microsoft JhengHei" panose="020B0604030504040204" pitchFamily="34" charset="-12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9 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Blessed are the peacemakers,</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for they will be called children of God.</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1" i="0" u="none" strike="noStrike" kern="1200" cap="none" spc="0" normalizeH="0" baseline="3000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10 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Blessed are those who are persecuted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         because of righteousness,</a:t>
            </a:r>
            <a:b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br>
            <a:r>
              <a:rPr kumimoji="0" lang="en-US" sz="2800" b="0" i="0" u="none" strike="noStrike" kern="1200" cap="none" spc="0" normalizeH="0" baseline="0" noProof="0" dirty="0">
                <a:ln>
                  <a:noFill/>
                </a:ln>
                <a:solidFill>
                  <a:srgbClr val="0070C0"/>
                </a:solidFill>
                <a:effectLst/>
                <a:uLnTx/>
                <a:uFillTx/>
                <a:latin typeface="Courier New" panose="02070309020205020404" pitchFamily="49"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0070C0"/>
                </a:solidFill>
                <a:effectLst/>
                <a:uLnTx/>
                <a:uFillTx/>
                <a:latin typeface="Segoe UI" panose="020B0502040204020203" pitchFamily="34" charset="0"/>
                <a:ea typeface="PMingLiU" panose="02020500000000000000" pitchFamily="18" charset="-120"/>
                <a:cs typeface="Times New Roman" panose="02020603050405020304" pitchFamily="18" charset="0"/>
              </a:rPr>
              <a:t>for theirs is the kingdom of heaven.</a:t>
            </a:r>
            <a:endParaRPr kumimoji="0" lang="en-US" sz="2800" b="0" i="0" u="none"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191077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6" y="1146673"/>
            <a:ext cx="7581551" cy="127727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有福的人</a:t>
            </a:r>
            <a:endParaRPr kumimoji="0" lang="en-US" altLang="zh-TW"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清心謙卑以神為中心的人</a:t>
            </a:r>
            <a:endParaRPr kumimoji="0" lang="en-US" altLang="zh-TW" sz="28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21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866852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81224" y="747464"/>
            <a:ext cx="7581551" cy="536307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活像基督 </a:t>
            </a:r>
            <a:r>
              <a:rPr kumimoji="0" lang="en-US" sz="2800" b="1"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 </a:t>
            </a:r>
            <a:r>
              <a:rPr kumimoji="0" lang="zh-TW" altLang="en-US" sz="2800" b="1"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登山寶訓釋義</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endPar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r>
              <a:rPr kumimoji="0" lang="zh-TW" alt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鍾馬田</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這些特性沒有一個是與生俱來的性格</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每一個特性都是藉神的恩典和聖靈在我們身上的工作，才能產生的。</a:t>
            </a:r>
            <a:endPar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Studies in the Sermon on The Mount</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PMingLiU" panose="02020500000000000000" pitchFamily="18" charset="-120"/>
                <a:cs typeface="Times New Roman" panose="02020603050405020304" pitchFamily="18" charset="0"/>
              </a:rPr>
              <a:t>by David Martyn Lloyd-jones</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None of these descriptions refers to what we may call a natural tendency. Each one of them is wholly a disposition which is produced by grace alone and the operation of Holy Spirit upon us.</a:t>
            </a:r>
          </a:p>
        </p:txBody>
      </p:sp>
    </p:spTree>
    <p:extLst>
      <p:ext uri="{BB962C8B-B14F-4D97-AF65-F5344CB8AC3E}">
        <p14:creationId xmlns:p14="http://schemas.microsoft.com/office/powerpoint/2010/main" val="2833631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FBA5E8-85D0-0F24-97B1-31F4E94DEC9A}"/>
              </a:ext>
            </a:extLst>
          </p:cNvPr>
          <p:cNvSpPr txBox="1"/>
          <p:nvPr/>
        </p:nvSpPr>
        <p:spPr>
          <a:xfrm>
            <a:off x="767594" y="1146672"/>
            <a:ext cx="7581551" cy="320863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虛心</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是完全沒有驕傲、自信及自恃，表示我們</a:t>
            </a:r>
            <a:r>
              <a:rPr kumimoji="0" lang="zh-TW" altLang="en-US" sz="2800" b="1" i="0" u="sng"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rPr>
              <a:t>在神面前</a:t>
            </a:r>
            <a:r>
              <a:rPr kumimoji="0" lang="zh-TW" alt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的時候，知道自己一無所有。</a:t>
            </a:r>
            <a:endParaRPr kumimoji="0" lang="en-US" altLang="zh-TW"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“Poor in spirit” means a complete absence of pride, a complete absence of self-assurance and self-reliance. It means a consciousness that we nothing </a:t>
            </a:r>
            <a:r>
              <a:rPr kumimoji="0" lang="en-US" sz="2800" b="1" i="0" u="sng" strike="noStrike" kern="1200" cap="none" spc="0" normalizeH="0" baseline="0" noProof="0" dirty="0">
                <a:ln>
                  <a:noFill/>
                </a:ln>
                <a:solidFill>
                  <a:srgbClr val="0070C0"/>
                </a:solidFill>
                <a:effectLst/>
                <a:uLnTx/>
                <a:uFillTx/>
                <a:latin typeface="Calibri" panose="020F0502020204030204" pitchFamily="34" charset="0"/>
                <a:ea typeface="PMingLiU" panose="02020500000000000000" pitchFamily="18" charset="-120"/>
                <a:cs typeface="Times New Roman" panose="02020603050405020304" pitchFamily="18" charset="0"/>
              </a:rPr>
              <a:t>in the presence of God</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Times New Roman" panose="02020603050405020304" pitchFamily="18" charset="0"/>
              </a:rPr>
              <a:t>. </a:t>
            </a:r>
          </a:p>
        </p:txBody>
      </p:sp>
    </p:spTree>
    <p:extLst>
      <p:ext uri="{BB962C8B-B14F-4D97-AF65-F5344CB8AC3E}">
        <p14:creationId xmlns:p14="http://schemas.microsoft.com/office/powerpoint/2010/main" val="3679931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10181</TotalTime>
  <Words>558</Words>
  <Application>Microsoft Office PowerPoint</Application>
  <PresentationFormat>On-screen Show (4:3)</PresentationFormat>
  <Paragraphs>125</Paragraphs>
  <Slides>31</Slides>
  <Notes>0</Notes>
  <HiddenSlides>0</HiddenSlides>
  <MMClips>0</MMClips>
  <ScaleCrop>false</ScaleCrop>
  <HeadingPairs>
    <vt:vector size="6" baseType="variant">
      <vt:variant>
        <vt:lpstr>Fonts Used</vt:lpstr>
      </vt:variant>
      <vt:variant>
        <vt:i4>15</vt:i4>
      </vt:variant>
      <vt:variant>
        <vt:lpstr>Theme</vt:lpstr>
      </vt:variant>
      <vt:variant>
        <vt:i4>3</vt:i4>
      </vt:variant>
      <vt:variant>
        <vt:lpstr>Slide Titles</vt:lpstr>
      </vt:variant>
      <vt:variant>
        <vt:i4>31</vt:i4>
      </vt:variant>
    </vt:vector>
  </HeadingPairs>
  <TitlesOfParts>
    <vt:vector size="49" baseType="lpstr">
      <vt:lpstr>DFYuanMedium-B5</vt:lpstr>
      <vt:lpstr>KaiTi</vt:lpstr>
      <vt:lpstr>Microsoft JhengHei</vt:lpstr>
      <vt:lpstr>PMingLiU</vt:lpstr>
      <vt:lpstr>PMingLiU</vt:lpstr>
      <vt:lpstr>SimSun</vt:lpstr>
      <vt:lpstr>Source Sans Pro</vt:lpstr>
      <vt:lpstr>system-ui</vt:lpstr>
      <vt:lpstr>Arial</vt:lpstr>
      <vt:lpstr>Calibri</vt:lpstr>
      <vt:lpstr>Calibri Light</vt:lpstr>
      <vt:lpstr>Courier New</vt:lpstr>
      <vt:lpstr>Garamond</vt:lpstr>
      <vt:lpstr>Segoe UI</vt:lpstr>
      <vt:lpstr>Times New Roman</vt:lpstr>
      <vt:lpstr>1_Default Design</vt:lpstr>
      <vt:lpstr>3_Office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453</cp:revision>
  <dcterms:created xsi:type="dcterms:W3CDTF">2005-10-06T16:33:29Z</dcterms:created>
  <dcterms:modified xsi:type="dcterms:W3CDTF">2023-03-12T17:58:37Z</dcterms:modified>
</cp:coreProperties>
</file>