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Microsoft YaHei" panose="020B0503020204020204" pitchFamily="34" charset="-122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aramond" panose="02020404030301010803" pitchFamily="18" charset="0"/>
      <p:regular r:id="rId30"/>
      <p:bold r:id="rId31"/>
      <p:italic r:id="rId32"/>
    </p:embeddedFont>
    <p:embeddedFont>
      <p:font typeface="Microsoft JhengHei" panose="020B0604030504040204" pitchFamily="34" charset="-12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2" roundtripDataSignature="AMtx7mjUV4R89YgVC9ffFDCodUdKfPk6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4D94CD-1D8E-44FD-9517-6F5D027B8E13}">
  <a:tblStyle styleId="{E34D94CD-1D8E-44FD-9517-6F5D027B8E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124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12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1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47028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4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637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006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0612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2040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791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536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436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1533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8622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41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63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296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141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7198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4566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1267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916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83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791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67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9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8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9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9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23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23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3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9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"/>
          <p:cNvSpPr txBox="1">
            <a:spLocks noGrp="1"/>
          </p:cNvSpPr>
          <p:nvPr>
            <p:ph type="ctrTitle"/>
          </p:nvPr>
        </p:nvSpPr>
        <p:spPr>
          <a:xfrm>
            <a:off x="1" y="2487930"/>
            <a:ext cx="9009764" cy="360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3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3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300" b="1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腓立比書　　</a:t>
            </a:r>
            <a:br>
              <a:rPr lang="en-US" sz="3300" b="1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en-US" sz="3300">
                <a:solidFill>
                  <a:srgbClr val="FFFF00"/>
                </a:solidFill>
              </a:rPr>
              <a:t>Philippians</a:t>
            </a:r>
            <a:r>
              <a:rPr lang="en-US" sz="2400">
                <a:solidFill>
                  <a:srgbClr val="FFFF00"/>
                </a:solidFill>
              </a:rPr>
              <a:t>　</a:t>
            </a:r>
            <a:r>
              <a:rPr lang="en-US" sz="33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3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3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3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FFFF00"/>
                </a:solidFill>
              </a:rPr>
              <a:t>　</a:t>
            </a:r>
            <a:r>
              <a:rPr lang="en-US">
                <a:solidFill>
                  <a:srgbClr val="FFFF00"/>
                </a:solidFill>
              </a:rPr>
              <a:t/>
            </a:r>
            <a:br>
              <a:rPr lang="en-US">
                <a:solidFill>
                  <a:srgbClr val="FFFF00"/>
                </a:solidFill>
              </a:rPr>
            </a:br>
            <a:r>
              <a:rPr lang="en-US" sz="3000" b="1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腓</a:t>
            </a:r>
            <a:r>
              <a:rPr lang="en-US" sz="3000" baseline="30000">
                <a:solidFill>
                  <a:srgbClr val="F2F2F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１: </a:t>
            </a:r>
            <a:r>
              <a:rPr lang="en-US" sz="3000" b="1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21 </a:t>
            </a:r>
            <a:r>
              <a:rPr lang="en-US" sz="3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因 我 活 著 就 是 基 督 ， 我 死 了 就 有 益 處 。</a:t>
            </a:r>
            <a:br>
              <a:rPr lang="en-US" sz="3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en-US" sz="3000" b="1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21 </a:t>
            </a:r>
            <a:r>
              <a:rPr lang="en-US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For to me, to live is Christ and to die is gain. </a:t>
            </a:r>
            <a:br>
              <a:rPr lang="en-US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0"/>
          <p:cNvSpPr txBox="1">
            <a:spLocks noGrp="1"/>
          </p:cNvSpPr>
          <p:nvPr>
            <p:ph type="body" idx="1"/>
          </p:nvPr>
        </p:nvSpPr>
        <p:spPr>
          <a:xfrm>
            <a:off x="160020" y="1139190"/>
            <a:ext cx="8846820" cy="473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v12</a:t>
            </a: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保羅之所以被捆綁，不是因為他是一個罪犯，是出於他的自願，為要叫福音興旺。  Acts 26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v13</a:t>
            </a: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因著他的被梱鎖、叫御營全軍，皇宮的護衞隊，甚至凱撒家中的人都知道他是爲了基督信仰的緣故。</a:t>
            </a: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v14</a:t>
            </a: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基督徒因著保羅在被囚之下還是傳福音就大受激勵,大發熱心放膽傳神的道, 也叫未信主的外邦人對基督教的福音產生興趣。</a:t>
            </a: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</a:t>
            </a: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1"/>
          <p:cNvSpPr txBox="1">
            <a:spLocks noGrp="1"/>
          </p:cNvSpPr>
          <p:nvPr>
            <p:ph type="body" idx="1"/>
          </p:nvPr>
        </p:nvSpPr>
        <p:spPr>
          <a:xfrm>
            <a:off x="266700" y="1131570"/>
            <a:ext cx="86868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700"/>
              <a:buNone/>
            </a:pPr>
            <a:r>
              <a:rPr lang="en-US" sz="2700">
                <a:solidFill>
                  <a:srgbClr val="F2F2F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二、腓一：15-17有些基督徒因為保羅坐監而更積極的傳福音，為什麼？保羅將這樣的基督徒分成兩類，這兩種人有甚麼不同的動機？為何有些人傳福音的動機不純？</a:t>
            </a:r>
            <a:endParaRPr sz="2700">
              <a:solidFill>
                <a:srgbClr val="F2F2F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rgbClr val="F2F2F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rgbClr val="F2F2F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rgbClr val="F2F2F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28" name="Google Shape;1128;p11"/>
          <p:cNvSpPr txBox="1"/>
          <p:nvPr/>
        </p:nvSpPr>
        <p:spPr>
          <a:xfrm>
            <a:off x="99060" y="2487931"/>
            <a:ext cx="894668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出于好意🡪 出于爱主的心，真心🡪 为辯明福音而設立的</a:t>
            </a:r>
            <a:endParaRPr/>
          </a:p>
        </p:txBody>
      </p:sp>
      <p:sp>
        <p:nvSpPr>
          <p:cNvPr id="1129" name="Google Shape;1129;p11"/>
          <p:cNvSpPr txBox="1"/>
          <p:nvPr/>
        </p:nvSpPr>
        <p:spPr>
          <a:xfrm>
            <a:off x="99060" y="3158491"/>
            <a:ext cx="88544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忌妒紛爭🡪 出于結黨，假意（並不誠實)🡪 加增保羅捆鎖的苦楚 </a:t>
            </a:r>
            <a:endParaRPr/>
          </a:p>
        </p:txBody>
      </p:sp>
      <p:sp>
        <p:nvSpPr>
          <p:cNvPr id="1130" name="Google Shape;1130;p11"/>
          <p:cNvSpPr txBox="1"/>
          <p:nvPr/>
        </p:nvSpPr>
        <p:spPr>
          <a:xfrm>
            <a:off x="144780" y="4222612"/>
            <a:ext cx="776449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结果🡪 基督究竟被傳開了, 為此保羅就大大歡喜.</a:t>
            </a:r>
            <a:endParaRPr sz="2700" b="0" i="0" u="none" strike="noStrike" cap="none">
              <a:solidFill>
                <a:srgbClr val="FFFF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12"/>
          <p:cNvSpPr txBox="1">
            <a:spLocks noGrp="1"/>
          </p:cNvSpPr>
          <p:nvPr>
            <p:ph type="body" idx="1"/>
          </p:nvPr>
        </p:nvSpPr>
        <p:spPr>
          <a:xfrm>
            <a:off x="243840" y="1085850"/>
            <a:ext cx="8686800" cy="485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00"/>
              <a:buNone/>
            </a:pPr>
            <a:r>
              <a:rPr lang="en-US" sz="31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問題討論</a:t>
            </a:r>
            <a:endParaRPr sz="3100">
              <a:solidFill>
                <a:srgbClr val="FFFF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2F2F2"/>
              </a:buClr>
              <a:buSzPts val="2700"/>
              <a:buNone/>
            </a:pPr>
            <a:r>
              <a:rPr lang="en-US" sz="3100">
                <a:solidFill>
                  <a:srgbClr val="F2F2F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腓一：15-18a從此處看出，有些人將保羅看做傳福音的競爭對手，也可能在暗中詆譭保羅，為何保羅不但不介意，反而滿心歡喜？你對保羅的胸襟有甚麼認識？</a:t>
            </a: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rgbClr val="F2F2F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3"/>
          <p:cNvSpPr txBox="1">
            <a:spLocks noGrp="1"/>
          </p:cNvSpPr>
          <p:nvPr>
            <p:ph type="body" idx="1"/>
          </p:nvPr>
        </p:nvSpPr>
        <p:spPr>
          <a:xfrm>
            <a:off x="99060" y="971550"/>
            <a:ext cx="8945880" cy="49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四， 腓一：19-20 保羅祈求倆件事， </a:t>
            </a: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1）沒有一事叫我羞愧， 2）叫基督顯大。 </a:t>
            </a: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他所依靠的是甚麼？</a:t>
            </a: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終必叫我得救?</a:t>
            </a: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 baseline="30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19</a:t>
            </a: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因為我知道，這事藉着你們的祈禱和耶穌基督之靈的幫助，終必叫我得救。 </a:t>
            </a:r>
            <a:r>
              <a:rPr lang="en-US" sz="27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20</a:t>
            </a: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照着我所切慕、所盼望的，沒有一事叫我</a:t>
            </a:r>
            <a:r>
              <a:rPr lang="en-US" sz="27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羞愧</a:t>
            </a: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。只要凡事放膽，無論是生是死，總叫</a:t>
            </a:r>
            <a:r>
              <a:rPr lang="en-US" sz="27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基督</a:t>
            </a: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在我身上照常</a:t>
            </a:r>
            <a:r>
              <a:rPr lang="en-US" sz="27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顯大</a:t>
            </a: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</a:t>
            </a: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4"/>
          <p:cNvSpPr txBox="1">
            <a:spLocks noGrp="1"/>
          </p:cNvSpPr>
          <p:nvPr>
            <p:ph type="body" idx="1"/>
          </p:nvPr>
        </p:nvSpPr>
        <p:spPr>
          <a:xfrm>
            <a:off x="0" y="1017270"/>
            <a:ext cx="9037320" cy="489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五、腓一：20 保羅熱切期待甚麼事情？保羅如何看待未來在羅馬法庭上的審判？他認為這是一個甚麼機會？無論判決結果如何，保羅為什麼能夠「不覺羞愧」？真正的審判官是誰？</a:t>
            </a: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20</a:t>
            </a: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照着我所切慕、所盼望的，沒有一事叫我羞愧。只要凡事放膽，無論是生是死，總叫基督在我身上照常顯大。</a:t>
            </a: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00"/>
              </a:buClr>
              <a:buSzPts val="2700"/>
              <a:buNone/>
            </a:pPr>
            <a:r>
              <a:rPr lang="en-US" sz="2700" b="1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20 </a:t>
            </a:r>
            <a:r>
              <a:rPr lang="en-US" sz="27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 eagerly expect and hope that I will in no way be ashamed, but will have sufficient courage so that now as always Christ will be exalted in my body, whether by life or by death. </a:t>
            </a:r>
            <a:endParaRPr sz="27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5"/>
          <p:cNvSpPr txBox="1">
            <a:spLocks noGrp="1"/>
          </p:cNvSpPr>
          <p:nvPr>
            <p:ph type="body" idx="1"/>
          </p:nvPr>
        </p:nvSpPr>
        <p:spPr>
          <a:xfrm>
            <a:off x="129540" y="1047750"/>
            <a:ext cx="8915400" cy="486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六、腓一：21-23保羅說他「</a:t>
            </a:r>
            <a:r>
              <a:rPr lang="en-US" sz="27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活著就是基督</a:t>
            </a: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」,「</a:t>
            </a:r>
            <a:r>
              <a:rPr lang="en-US" sz="27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死了就有益處</a:t>
            </a: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」是甚麼意思？保羅認為如果他得到釋放會有甚麼好處？如果他被處死又有甚麼益處？</a:t>
            </a: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腓三：8 </a:t>
            </a:r>
            <a:r>
              <a:rPr lang="en-US" sz="2700" b="1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</a:t>
            </a: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不但如此，我甚至把一切都看做是損失，因為我把認識我主基督耶穌看為是至高無上的。我為基督耶穌損失了一切，而且把一切都看做是糞土，為要贏得基督</a:t>
            </a: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00"/>
              </a:buClr>
              <a:buSzPts val="2400"/>
              <a:buNone/>
            </a:pPr>
            <a:r>
              <a:rPr lang="en-US" sz="2400" b="1" baseline="30000">
                <a:solidFill>
                  <a:srgbClr val="FFFF00"/>
                </a:solidFill>
              </a:rPr>
              <a:t>8 </a:t>
            </a:r>
            <a:r>
              <a:rPr lang="en-US" sz="2400">
                <a:solidFill>
                  <a:srgbClr val="FFFF00"/>
                </a:solidFill>
              </a:rPr>
              <a:t>What is more, I consider everything a loss because of the surpassing worth of knowing Christ Jesus my Lord, for whose sake I have lost all things. I consider them garbage, that I may gain Chris</a:t>
            </a:r>
            <a:endParaRPr sz="24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6"/>
          <p:cNvSpPr txBox="1">
            <a:spLocks noGrp="1"/>
          </p:cNvSpPr>
          <p:nvPr>
            <p:ph type="body" idx="1"/>
          </p:nvPr>
        </p:nvSpPr>
        <p:spPr>
          <a:xfrm>
            <a:off x="182880" y="1139190"/>
            <a:ext cx="8732520" cy="470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 b="1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14 </a:t>
            </a: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原 來 基 督 的 愛 激 勵 我 們 ； 因 我 們 想 ， 一 人 既 替 眾 人 死 ， 眾 人 就 都 死 了 ；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 b="1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15 </a:t>
            </a: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並 且 他 替 眾 人 死 ， 是 叫 那 些 活 著 的 人 不 再 為 自 己 活 ， 乃 為 替 他 們 死 而 復 活 的 主 活 。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00"/>
              </a:buClr>
              <a:buSzPts val="2700"/>
              <a:buNone/>
            </a:pPr>
            <a:r>
              <a:rPr lang="en-US" sz="2700" b="1" baseline="30000">
                <a:solidFill>
                  <a:srgbClr val="FFFF00"/>
                </a:solidFill>
              </a:rPr>
              <a:t>14 </a:t>
            </a:r>
            <a:r>
              <a:rPr lang="en-US" sz="2700">
                <a:solidFill>
                  <a:srgbClr val="FFFF00"/>
                </a:solidFill>
              </a:rPr>
              <a:t>For Christ’s love compels us, because we are convinced that one died for all, and therefore all died. </a:t>
            </a:r>
            <a:r>
              <a:rPr lang="en-US" sz="2700" b="1" baseline="30000">
                <a:solidFill>
                  <a:srgbClr val="FFFF00"/>
                </a:solidFill>
              </a:rPr>
              <a:t>15 </a:t>
            </a:r>
            <a:r>
              <a:rPr lang="en-US" sz="2700">
                <a:solidFill>
                  <a:srgbClr val="FFFF00"/>
                </a:solidFill>
              </a:rPr>
              <a:t>And he died for all, that those who live should no longer live for themselves but for him who died for them and was raised again.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哥林多後書 5   </a:t>
            </a:r>
            <a:r>
              <a:rPr lang="en-US" sz="2700">
                <a:solidFill>
                  <a:srgbClr val="FFFF00"/>
                </a:solidFill>
              </a:rPr>
              <a:t>2 Corinthians 5</a:t>
            </a:r>
            <a:endParaRPr sz="27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17"/>
          <p:cNvSpPr txBox="1">
            <a:spLocks noGrp="1"/>
          </p:cNvSpPr>
          <p:nvPr>
            <p:ph type="body" idx="1"/>
          </p:nvPr>
        </p:nvSpPr>
        <p:spPr>
          <a:xfrm>
            <a:off x="304800" y="1131570"/>
            <a:ext cx="8564880" cy="469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3000" b="1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10 </a:t>
            </a:r>
            <a:r>
              <a:rPr lang="en-US" sz="3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他 替 我 們 死 ， 叫 我 們 無 論 醒 著 、 睡 著 ， 都 與 他 同 活 (</a:t>
            </a: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帖 撒 羅 尼 迦 前 書 5)</a:t>
            </a:r>
            <a:r>
              <a:rPr lang="en-US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。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3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00"/>
              </a:buClr>
              <a:buSzPts val="2700"/>
              <a:buNone/>
            </a:pPr>
            <a:r>
              <a:rPr lang="en-US" sz="3000" b="1" baseline="30000">
                <a:solidFill>
                  <a:srgbClr val="FFFF00"/>
                </a:solidFill>
              </a:rPr>
              <a:t>10 </a:t>
            </a:r>
            <a:r>
              <a:rPr lang="en-US" sz="3000">
                <a:solidFill>
                  <a:srgbClr val="FFFF00"/>
                </a:solidFill>
              </a:rPr>
              <a:t>He died for us so that, whether we are awake or asleep, we may live together with him </a:t>
            </a:r>
            <a:r>
              <a:rPr lang="en-US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(1 Thessalonians 5).</a:t>
            </a:r>
            <a:endParaRPr sz="3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8"/>
          <p:cNvSpPr txBox="1">
            <a:spLocks noGrp="1"/>
          </p:cNvSpPr>
          <p:nvPr>
            <p:ph type="body" idx="1"/>
          </p:nvPr>
        </p:nvSpPr>
        <p:spPr>
          <a:xfrm>
            <a:off x="99060" y="986790"/>
            <a:ext cx="8900160" cy="49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七、腓一：23-26保羅的「兩難」是甚麼？雖然保羅寧可「離世與基督同在」，然而他卻希望（或有信心）他能夠被釋放，主要的原因是甚麼？提到腓立比信徒，保羅最關心的是甚麼事？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icrosoft YaHei"/>
              <a:buNone/>
            </a:pP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問題討論</a:t>
            </a:r>
            <a:r>
              <a:rPr lang="en-US" sz="135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35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171" name="Google Shape;1171;p19"/>
          <p:cNvSpPr txBox="1">
            <a:spLocks noGrp="1"/>
          </p:cNvSpPr>
          <p:nvPr>
            <p:ph type="body" idx="1"/>
          </p:nvPr>
        </p:nvSpPr>
        <p:spPr>
          <a:xfrm>
            <a:off x="628650" y="1764031"/>
            <a:ext cx="7886700" cy="372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（1）、保羅在他的苦難中看到神的美意，因此滿懷喜樂，你相信神能在你的逆境中作工嗎？分享神如何在你的逆境中成就祂的美意？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2"/>
          <p:cNvSpPr txBox="1">
            <a:spLocks noGrp="1"/>
          </p:cNvSpPr>
          <p:nvPr>
            <p:ph type="subTitle" idx="1"/>
          </p:nvPr>
        </p:nvSpPr>
        <p:spPr>
          <a:xfrm>
            <a:off x="116525" y="842301"/>
            <a:ext cx="8910900" cy="57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12</a:t>
            </a:r>
            <a:r>
              <a:rPr lang="en-US" sz="2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弟兄們，我願意你們知道，我所遭遇的事</a:t>
            </a:r>
            <a:r>
              <a:rPr lang="en-US" sz="28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(v7)</a:t>
            </a:r>
            <a:r>
              <a:rPr lang="en-US" sz="2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更是叫福音興旺， </a:t>
            </a:r>
            <a:r>
              <a:rPr lang="en-US" sz="28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13</a:t>
            </a:r>
            <a:r>
              <a:rPr lang="en-US" sz="2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以致我受的捆鎖在御營全軍和其餘的人中，已經顯明是為基督的緣故。 </a:t>
            </a:r>
            <a:r>
              <a:rPr lang="en-US" sz="28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14</a:t>
            </a:r>
            <a:r>
              <a:rPr lang="en-US" sz="2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並且那在主裏的弟兄多半因我受的捆鎖就篤信不疑，越發放膽傳神的道，無所懼怕。</a:t>
            </a:r>
            <a:endParaRPr sz="2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00"/>
              </a:buClr>
              <a:buSzPts val="2700"/>
              <a:buNone/>
            </a:pPr>
            <a:r>
              <a:rPr lang="en-US" sz="2800" b="1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12 </a:t>
            </a:r>
            <a:r>
              <a:rPr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Now I want you to know, brothers and sisters,</a:t>
            </a:r>
            <a:r>
              <a:rPr lang="en-US" sz="2800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that what has happened to me has actually served to advance the gospel. </a:t>
            </a:r>
            <a:r>
              <a:rPr lang="en-US" sz="2800" b="1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13 </a:t>
            </a:r>
            <a:r>
              <a:rPr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As a result, it has become clear throughout the whole palace guard</a:t>
            </a:r>
            <a:r>
              <a:rPr lang="en-US" sz="2800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and to everyone else that I am in chains for Christ. </a:t>
            </a:r>
            <a:r>
              <a:rPr lang="en-US" sz="2800" b="1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14 </a:t>
            </a:r>
            <a:r>
              <a:rPr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And because of my chains, most of the brothers and sisters have become confident in the Lord and dare all the more to proclaim the gospel without fear.</a:t>
            </a:r>
            <a:endParaRPr sz="28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2"/>
          <p:cNvSpPr txBox="1"/>
          <p:nvPr/>
        </p:nvSpPr>
        <p:spPr>
          <a:xfrm>
            <a:off x="9800" y="113300"/>
            <a:ext cx="90597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腓立比書 </a:t>
            </a:r>
            <a:r>
              <a:rPr lang="en-US" sz="23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Philippians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b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icrosoft YaHei"/>
              <a:buNone/>
            </a:pP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問題討論</a:t>
            </a:r>
            <a:r>
              <a:rPr lang="en-US" sz="135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35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177" name="Google Shape;1177;p20"/>
          <p:cNvSpPr txBox="1">
            <a:spLocks noGrp="1"/>
          </p:cNvSpPr>
          <p:nvPr>
            <p:ph type="body" idx="1"/>
          </p:nvPr>
        </p:nvSpPr>
        <p:spPr>
          <a:xfrm>
            <a:off x="628650" y="1764031"/>
            <a:ext cx="7886700" cy="372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(2）、你曾經因為看到敬虔的基督徒為主受苦而倒嗎？或因此更得到激勵？為何有些信徒在保羅受苦時卻更篤信不疑？我們相信的是環境？或是神的信實？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21"/>
          <p:cNvSpPr txBox="1">
            <a:spLocks noGrp="1"/>
          </p:cNvSpPr>
          <p:nvPr>
            <p:ph type="body" idx="1"/>
          </p:nvPr>
        </p:nvSpPr>
        <p:spPr>
          <a:xfrm>
            <a:off x="628650" y="1779270"/>
            <a:ext cx="801243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(3）、</a:t>
            </a:r>
            <a:r>
              <a:rPr lang="en-US" sz="2700">
                <a:solidFill>
                  <a:srgbClr val="F2F2F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腓一：21-23保羅說他「活著就是基督」是甚麼意思？參腓三：8，羅六：4，林後五：14-15，帖前五：10。保羅認為如果他得到釋放會有甚麼好處？如果他被處死又有甚麼益處？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83" name="Google Shape;1183;p21"/>
          <p:cNvSpPr txBox="1">
            <a:spLocks noGrp="1"/>
          </p:cNvSpPr>
          <p:nvPr>
            <p:ph type="title"/>
          </p:nvPr>
        </p:nvSpPr>
        <p:spPr>
          <a:xfrm>
            <a:off x="628650" y="1154430"/>
            <a:ext cx="7886700" cy="87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icrosoft YaHei"/>
              <a:buNone/>
            </a:pPr>
            <a:r>
              <a:rPr lang="en-US" sz="2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問題討論</a:t>
            </a:r>
            <a:r>
              <a:rPr lang="en-US" sz="135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35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3"/>
          <p:cNvSpPr txBox="1">
            <a:spLocks noGrp="1"/>
          </p:cNvSpPr>
          <p:nvPr>
            <p:ph type="subTitle" idx="1"/>
          </p:nvPr>
        </p:nvSpPr>
        <p:spPr>
          <a:xfrm>
            <a:off x="116550" y="311100"/>
            <a:ext cx="8910900" cy="6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31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15</a:t>
            </a:r>
            <a:r>
              <a:rPr lang="en-US" sz="31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有的傳基督是出於嫉妒紛爭，也有的是出於好意。 </a:t>
            </a:r>
            <a:r>
              <a:rPr lang="en-US" sz="31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16</a:t>
            </a:r>
            <a:r>
              <a:rPr lang="en-US" sz="31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這一等是出於愛心，知道我是為辯明福音設立的； </a:t>
            </a:r>
            <a:r>
              <a:rPr lang="en-US" sz="31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17</a:t>
            </a:r>
            <a:r>
              <a:rPr lang="en-US" sz="31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那一等傳基督是出於結黨，並不誠實，意思要加增我捆鎖的苦楚。 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00"/>
              </a:buClr>
              <a:buSzPts val="2700"/>
              <a:buNone/>
            </a:pPr>
            <a:r>
              <a:rPr lang="en-US" sz="2700" b="1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3100" b="1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1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It is true that some preach Christ out of envy and rivalry, but others out of goodwill. </a:t>
            </a:r>
            <a:r>
              <a:rPr lang="en-US" sz="3100" b="1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16 </a:t>
            </a:r>
            <a:r>
              <a:rPr lang="en-US" sz="31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latter do so out of love, knowing that I am put here for the defense of the gospel. </a:t>
            </a:r>
            <a:r>
              <a:rPr lang="en-US" sz="3100" b="1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17 </a:t>
            </a:r>
            <a:r>
              <a:rPr lang="en-US" sz="31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former preach Christ out of selfish ambition, not sincerely, supposing that they can stir up trouble for me while I am in chains. </a:t>
            </a:r>
            <a:endParaRPr sz="31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"/>
          <p:cNvSpPr txBox="1">
            <a:spLocks noGrp="1"/>
          </p:cNvSpPr>
          <p:nvPr>
            <p:ph type="subTitle" idx="1"/>
          </p:nvPr>
        </p:nvSpPr>
        <p:spPr>
          <a:xfrm>
            <a:off x="84225" y="446375"/>
            <a:ext cx="8910900" cy="5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31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18</a:t>
            </a:r>
            <a:r>
              <a:rPr lang="en-US" sz="31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這有何妨呢？或是假意，或是真心，無論怎樣，基督究竟被傳開了。為此，我就歡喜，並且還要歡喜；</a:t>
            </a:r>
            <a:endParaRPr sz="31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00"/>
              </a:buClr>
              <a:buSzPts val="2700"/>
              <a:buNone/>
            </a:pPr>
            <a:r>
              <a:rPr lang="en-US" sz="3100" b="1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18 </a:t>
            </a:r>
            <a:r>
              <a:rPr lang="en-US" sz="31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But what does it matter? The important thing is that in every way, whether from false motives or true, Christ is preached. And because of this I rejoice. Yes, and I will continue to rejoice,  </a:t>
            </a:r>
            <a:endParaRPr sz="28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5"/>
          <p:cNvSpPr txBox="1">
            <a:spLocks noGrp="1"/>
          </p:cNvSpPr>
          <p:nvPr>
            <p:ph type="subTitle" idx="1"/>
          </p:nvPr>
        </p:nvSpPr>
        <p:spPr>
          <a:xfrm>
            <a:off x="0" y="371425"/>
            <a:ext cx="8910900" cy="59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19</a:t>
            </a:r>
            <a:r>
              <a:rPr lang="en-US" sz="3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因為我知道，這事藉着你們的祈禱和耶穌基督之靈的幫助，終必叫我得救。 </a:t>
            </a:r>
            <a:r>
              <a:rPr lang="en-US" sz="30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20</a:t>
            </a:r>
            <a:r>
              <a:rPr lang="en-US" sz="3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照着我所切慕、所盼望的，沒有一事叫我羞愧。只要凡事放膽，無論是生是死，總叫基督在我身上照常顯大。</a:t>
            </a:r>
            <a:endParaRPr sz="3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00"/>
              </a:buClr>
              <a:buSzPts val="2700"/>
              <a:buNone/>
            </a:pPr>
            <a:r>
              <a:rPr lang="en-US" sz="3000" b="1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19 </a:t>
            </a:r>
            <a:r>
              <a:rPr lang="en-US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for I know that through your prayers and God’s provision of the Spirit of Jesus Christ what has happened to me will turn out for my deliverance.</a:t>
            </a:r>
            <a:endParaRPr sz="21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00"/>
              </a:buClr>
              <a:buSzPts val="2700"/>
              <a:buNone/>
            </a:pPr>
            <a:r>
              <a:rPr lang="en-US" sz="3000" b="1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20 </a:t>
            </a:r>
            <a:r>
              <a:rPr lang="en-US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 eagerly expect and hope that I will in no way be ashamed, but will have sufficient courage so that now as always Christ will be exalted in my body, whether by life or by death. </a:t>
            </a:r>
            <a:endParaRPr sz="3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6"/>
          <p:cNvSpPr txBox="1">
            <a:spLocks noGrp="1"/>
          </p:cNvSpPr>
          <p:nvPr>
            <p:ph type="subTitle" idx="1"/>
          </p:nvPr>
        </p:nvSpPr>
        <p:spPr>
          <a:xfrm>
            <a:off x="116525" y="329098"/>
            <a:ext cx="89109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21</a:t>
            </a:r>
            <a:r>
              <a:rPr lang="en-US" sz="3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因我活着就是基督，我死了就有益處。</a:t>
            </a:r>
            <a:r>
              <a:rPr lang="en-US" sz="30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22</a:t>
            </a:r>
            <a:r>
              <a:rPr lang="en-US" sz="3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但我在肉身活着，若成就我工夫的果子，我就不知道該挑選甚麼。 </a:t>
            </a:r>
            <a:r>
              <a:rPr lang="en-US" sz="30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23</a:t>
            </a:r>
            <a:r>
              <a:rPr lang="en-US" sz="3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我正在兩難之間，情願離世與基督同在，因為這是好得無比的。 </a:t>
            </a:r>
            <a:r>
              <a:rPr lang="en-US" sz="30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24</a:t>
            </a:r>
            <a:r>
              <a:rPr lang="en-US" sz="3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然而，我在肉身活着，為你們更是要緊的。</a:t>
            </a:r>
            <a:endParaRPr sz="3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FFFF00"/>
              </a:buClr>
              <a:buSzPts val="2700"/>
              <a:buNone/>
            </a:pPr>
            <a:r>
              <a:rPr lang="en-US" sz="3000" b="1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21 </a:t>
            </a:r>
            <a:r>
              <a:rPr lang="en-US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For to me, to live is Christ and to die is gain. </a:t>
            </a:r>
            <a:endParaRPr sz="3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00"/>
              </a:buClr>
              <a:buSzPts val="2700"/>
              <a:buNone/>
            </a:pPr>
            <a:r>
              <a:rPr lang="en-US" sz="3000" b="1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22 </a:t>
            </a:r>
            <a:r>
              <a:rPr lang="en-US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If I am to go on living in the body, this will mean fruitful labor for me. Yet what shall I choose? I do not know! </a:t>
            </a:r>
            <a:r>
              <a:rPr lang="en-US" sz="3000" b="1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23 </a:t>
            </a:r>
            <a:r>
              <a:rPr lang="en-US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 am torn between the two: I desire to depart and be with Christ, which is better by far; </a:t>
            </a:r>
            <a:r>
              <a:rPr lang="en-US" sz="3000" b="1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24 </a:t>
            </a:r>
            <a:r>
              <a:rPr lang="en-US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but it is more necessary for you that I remain in the body. </a:t>
            </a:r>
            <a:endParaRPr sz="3000" b="1" baseline="30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7"/>
          <p:cNvSpPr txBox="1">
            <a:spLocks noGrp="1"/>
          </p:cNvSpPr>
          <p:nvPr>
            <p:ph type="subTitle" idx="1"/>
          </p:nvPr>
        </p:nvSpPr>
        <p:spPr>
          <a:xfrm>
            <a:off x="-4" y="214836"/>
            <a:ext cx="8910900" cy="50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7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25</a:t>
            </a:r>
            <a:r>
              <a:rPr lang="en-US" sz="31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我既然這樣深信，就知道仍要住在世間，且與你們眾人同住，使你們在所信的道上又長進又喜樂， </a:t>
            </a:r>
            <a:r>
              <a:rPr lang="en-US" sz="31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26</a:t>
            </a:r>
            <a:r>
              <a:rPr lang="en-US" sz="31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叫你們在基督耶穌裏的歡樂，因我再到你們那裏去，就越發加增。</a:t>
            </a:r>
            <a:endParaRPr sz="31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00"/>
              </a:buClr>
              <a:buSzPts val="2700"/>
              <a:buNone/>
            </a:pPr>
            <a:r>
              <a:rPr lang="en-US" sz="3100" b="1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25 </a:t>
            </a:r>
            <a:r>
              <a:rPr lang="en-US" sz="31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Convinced of this, I know that I will remain, and I will continue with all of you for your progress and joy in the faith, </a:t>
            </a:r>
            <a:r>
              <a:rPr lang="en-US" sz="3100" b="1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26 </a:t>
            </a:r>
            <a:r>
              <a:rPr lang="en-US" sz="31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 that through my being with you again your boasting in Christ Jesus will abound on account of me.</a:t>
            </a:r>
            <a:endParaRPr sz="31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8"/>
          <p:cNvSpPr txBox="1">
            <a:spLocks noGrp="1"/>
          </p:cNvSpPr>
          <p:nvPr>
            <p:ph type="body" idx="1"/>
          </p:nvPr>
        </p:nvSpPr>
        <p:spPr>
          <a:xfrm>
            <a:off x="160025" y="333501"/>
            <a:ext cx="8823900" cy="6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主題:  </a:t>
            </a:r>
            <a:r>
              <a:rPr lang="en-US" sz="2800" baseline="30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1:1-26</a:t>
            </a:r>
            <a:r>
              <a:rPr lang="en-US" sz="2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保羅在苦難中的喜樂. 他因福音傳開而充滿喜樂，他也教導我們他的受苦是要叫基督顯大，因為基督是主。因此保羅在獄中仍然心繫福音的傳揚.</a:t>
            </a:r>
            <a:endParaRPr sz="2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r>
              <a:rPr lang="en-US" sz="14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大綱</a:t>
            </a:r>
            <a:endParaRPr sz="2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（1）、保羅因為福音被傳開而喜樂 （腓一：12-18a）</a:t>
            </a:r>
            <a:endParaRPr sz="2200"/>
          </a:p>
          <a:p>
            <a:pPr marL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2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（2）、或生或死惟獨基督（腓一：18b-26）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9"/>
          <p:cNvSpPr txBox="1">
            <a:spLocks noGrp="1"/>
          </p:cNvSpPr>
          <p:nvPr>
            <p:ph type="body" idx="1"/>
          </p:nvPr>
        </p:nvSpPr>
        <p:spPr>
          <a:xfrm>
            <a:off x="220980" y="1066800"/>
            <a:ext cx="870204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700"/>
              <a:buNone/>
            </a:pPr>
            <a:r>
              <a:rPr lang="en-US" sz="2700">
                <a:solidFill>
                  <a:srgbClr val="F2F2F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一、腓一：12-14為何保羅坐監反而使福音被傳開？神如何藉著環境行事以及在人心中動工？</a:t>
            </a:r>
            <a:endParaRPr sz="2700">
              <a:solidFill>
                <a:srgbClr val="F2F2F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 b="1" baseline="30000">
              <a:solidFill>
                <a:srgbClr val="F2F2F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2F2F2"/>
              </a:buClr>
              <a:buSzPts val="2700"/>
              <a:buNone/>
            </a:pPr>
            <a:r>
              <a:rPr lang="en-US" sz="2700" b="1" baseline="30000">
                <a:solidFill>
                  <a:srgbClr val="F2F2F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30 </a:t>
            </a:r>
            <a:r>
              <a:rPr lang="en-US" sz="2700">
                <a:solidFill>
                  <a:srgbClr val="F2F2F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於 是 ， 王 和 巡 撫 並 百 尼 基 與 同 坐 的 人 都 起 來 ，</a:t>
            </a:r>
            <a:r>
              <a:rPr lang="en-US" sz="2700" b="1" baseline="30000">
                <a:solidFill>
                  <a:srgbClr val="F2F2F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31 </a:t>
            </a:r>
            <a:r>
              <a:rPr lang="en-US" sz="2700">
                <a:solidFill>
                  <a:srgbClr val="F2F2F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退 到 裡 面 ， 彼 此 談 論 說 ： 這 人 並 沒 有 犯 甚 麼 該 死 該 綁 的 罪 。</a:t>
            </a:r>
            <a:r>
              <a:rPr lang="en-US" sz="2700" b="1" baseline="30000">
                <a:solidFill>
                  <a:srgbClr val="F2F2F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32 </a:t>
            </a:r>
            <a:r>
              <a:rPr lang="en-US" sz="2700">
                <a:solidFill>
                  <a:srgbClr val="F2F2F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亞 基 帕 又 對 非 斯 都 說 ： 這 人 若 沒 有 上 告 於 該 撒 ， 就 可 以 釋 放 了使  (</a:t>
            </a:r>
            <a:r>
              <a:rPr lang="en-US" sz="1800">
                <a:solidFill>
                  <a:srgbClr val="F2F2F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徒 行 傳 26 </a:t>
            </a:r>
            <a:r>
              <a:rPr lang="en-US" sz="2700">
                <a:solidFill>
                  <a:srgbClr val="F2F2F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)。</a:t>
            </a:r>
            <a:endParaRPr sz="2700">
              <a:solidFill>
                <a:srgbClr val="F2F2F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00"/>
              </a:buClr>
              <a:buSzPts val="2400"/>
              <a:buNone/>
            </a:pPr>
            <a:r>
              <a:rPr lang="en-US" sz="2400" b="1" baseline="30000">
                <a:solidFill>
                  <a:srgbClr val="FFFF00"/>
                </a:solidFill>
              </a:rPr>
              <a:t>30 </a:t>
            </a:r>
            <a:r>
              <a:rPr lang="en-US" sz="2400">
                <a:solidFill>
                  <a:srgbClr val="FFFF00"/>
                </a:solidFill>
              </a:rPr>
              <a:t>The king rose, and with him the governor and Bernice and those sitting with them. </a:t>
            </a:r>
            <a:r>
              <a:rPr lang="en-US" sz="2400" b="1" baseline="30000">
                <a:solidFill>
                  <a:srgbClr val="FFFF00"/>
                </a:solidFill>
              </a:rPr>
              <a:t>31 </a:t>
            </a:r>
            <a:r>
              <a:rPr lang="en-US" sz="2400">
                <a:solidFill>
                  <a:srgbClr val="FFFF00"/>
                </a:solidFill>
              </a:rPr>
              <a:t>After they left the room, they began saying to one another, “This man is not doing anything that deserves death or imprisonment.” (Acts 26)</a:t>
            </a:r>
            <a:endParaRPr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On-screen Show (4:3)</PresentationFormat>
  <Paragraphs>72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Microsoft YaHei</vt:lpstr>
      <vt:lpstr>Calibri</vt:lpstr>
      <vt:lpstr>Arial</vt:lpstr>
      <vt:lpstr>Garamond</vt:lpstr>
      <vt:lpstr>Microsoft JhengHei</vt:lpstr>
      <vt:lpstr>2_Office Theme</vt:lpstr>
      <vt:lpstr> 腓立比書　　 Philippians　  　 腓１: 21 因 我 活 著 就 是 基 督 ， 我 死 了 就 有 益 處 。 21 For to me, to live is Christ and to die is gain.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問題討論 </vt:lpstr>
      <vt:lpstr>問題討論 </vt:lpstr>
      <vt:lpstr>問題討論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腓立比書　　 Philippians　  　 腓１: 21 因 我 活 著 就 是 基 督 ， 我 死 了 就 有 益 處 。 21 For to me, to live is Christ and to die is gain.  </dc:title>
  <dc:creator>Fwu-Shan Shieh</dc:creator>
  <cp:lastModifiedBy>BCCC</cp:lastModifiedBy>
  <cp:revision>1</cp:revision>
  <dcterms:created xsi:type="dcterms:W3CDTF">2005-10-06T16:33:29Z</dcterms:created>
  <dcterms:modified xsi:type="dcterms:W3CDTF">2023-02-26T17:17:18Z</dcterms:modified>
</cp:coreProperties>
</file>