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84" r:id="rId1"/>
  </p:sldMasterIdLst>
  <p:notesMasterIdLst>
    <p:notesMasterId r:id="rId13"/>
  </p:notesMasterIdLst>
  <p:handoutMasterIdLst>
    <p:handoutMasterId r:id="rId14"/>
  </p:handoutMasterIdLst>
  <p:sldIdLst>
    <p:sldId id="5643" r:id="rId2"/>
    <p:sldId id="5703" r:id="rId3"/>
    <p:sldId id="5704" r:id="rId4"/>
    <p:sldId id="5705" r:id="rId5"/>
    <p:sldId id="5706" r:id="rId6"/>
    <p:sldId id="5707" r:id="rId7"/>
    <p:sldId id="5708" r:id="rId8"/>
    <p:sldId id="5709" r:id="rId9"/>
    <p:sldId id="5644" r:id="rId10"/>
    <p:sldId id="5645" r:id="rId11"/>
    <p:sldId id="5625" r:id="rId12"/>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274" autoAdjust="0"/>
    <p:restoredTop sz="94660"/>
  </p:normalViewPr>
  <p:slideViewPr>
    <p:cSldViewPr>
      <p:cViewPr>
        <p:scale>
          <a:sx n="60" d="100"/>
          <a:sy n="60" d="100"/>
        </p:scale>
        <p:origin x="-274" y="-89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5FF88A4-DA15-44AE-9ACB-2C0F00349ACB}" type="datetimeFigureOut">
              <a:rPr lang="zh-CN" altLang="en-US"/>
              <a:pPr>
                <a:defRPr/>
              </a:pPr>
              <a:t>2026/10/21</a:t>
            </a:fld>
            <a:endParaRPr lang="zh-CN" altLang="en-US" dirty="0"/>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DFEFF22-6FBB-4B82-B223-80991887E2F0}" type="slidenum">
              <a:rPr lang="zh-CN" altLang="en-US"/>
              <a:pPr>
                <a:defRPr/>
              </a:pPr>
              <a:t>‹#›</a:t>
            </a:fld>
            <a:endParaRPr lang="zh-CN" altLang="en-US" dirty="0"/>
          </a:p>
        </p:txBody>
      </p:sp>
    </p:spTree>
    <p:extLst>
      <p:ext uri="{BB962C8B-B14F-4D97-AF65-F5344CB8AC3E}">
        <p14:creationId xmlns:p14="http://schemas.microsoft.com/office/powerpoint/2010/main" val="1628349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825422E-ADD0-4F91-A41D-C1A34FECA782}" type="datetimeFigureOut">
              <a:rPr lang="zh-CN" altLang="en-US"/>
              <a:pPr>
                <a:defRPr/>
              </a:pPr>
              <a:t>2026/10/21</a:t>
            </a:fld>
            <a:endParaRPr lang="zh-CN" altLang="en-US" dirty="0"/>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zh-TW" altLang="en-US" smtClean="0"/>
              <a:t>按一下此處編輯母版文本樣式</a:t>
            </a:r>
            <a:endParaRPr lang="zh-CN" altLang="en-US" smtClean="0"/>
          </a:p>
          <a:p>
            <a:pPr lvl="1"/>
            <a:r>
              <a:rPr lang="zh-CN" altLang="en-US" smtClean="0"/>
              <a:t>第二級</a:t>
            </a:r>
          </a:p>
          <a:p>
            <a:pPr lvl="2"/>
            <a:r>
              <a:rPr lang="zh-CN" altLang="en-US" smtClean="0"/>
              <a:t>第三級</a:t>
            </a:r>
          </a:p>
          <a:p>
            <a:pPr lvl="3"/>
            <a:r>
              <a:rPr lang="zh-CN" altLang="en-US" smtClean="0"/>
              <a:t>第四級</a:t>
            </a:r>
          </a:p>
          <a:p>
            <a:pPr lvl="4"/>
            <a:r>
              <a:rPr lang="zh-CN" altLang="en-US" smtClean="0"/>
              <a:t>第五級</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FB4920C-7358-4336-83CC-4FE3C101A02B}" type="slidenum">
              <a:rPr lang="zh-CN" altLang="en-US"/>
              <a:pPr>
                <a:defRPr/>
              </a:pPr>
              <a:t>‹#›</a:t>
            </a:fld>
            <a:endParaRPr lang="zh-CN" altLang="en-US" dirty="0"/>
          </a:p>
        </p:txBody>
      </p:sp>
    </p:spTree>
    <p:extLst>
      <p:ext uri="{BB962C8B-B14F-4D97-AF65-F5344CB8AC3E}">
        <p14:creationId xmlns:p14="http://schemas.microsoft.com/office/powerpoint/2010/main" val="113808568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pPr>
              <a:defRPr/>
            </a:pPr>
            <a:fld id="{7139B5F6-6126-490E-A5EC-A0B9504010A5}" type="datetimeFigureOut">
              <a:rPr lang="zh-CN" altLang="en-US" smtClean="0"/>
              <a:pPr>
                <a:defRPr/>
              </a:pPr>
              <a:t>2026/10/21</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9B65023B-6A3C-4EA3-AE66-5A6D6590E647}" type="slidenum">
              <a:rPr lang="zh-CN" altLang="en-US" smtClean="0"/>
              <a:pPr>
                <a:defRPr/>
              </a:pPr>
              <a:t>‹#›</a:t>
            </a:fld>
            <a:endParaRPr lang="zh-CN" altLang="en-US" dirty="0"/>
          </a:p>
        </p:txBody>
      </p:sp>
    </p:spTree>
    <p:extLst>
      <p:ext uri="{BB962C8B-B14F-4D97-AF65-F5344CB8AC3E}">
        <p14:creationId xmlns:p14="http://schemas.microsoft.com/office/powerpoint/2010/main" val="115413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F0E26566-709C-466C-A58E-888040DB09C0}" type="datetimeFigureOut">
              <a:rPr lang="zh-CN" altLang="en-US" smtClean="0"/>
              <a:pPr>
                <a:defRPr/>
              </a:pPr>
              <a:t>2026/10/21</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656D1800-9FCF-4317-920B-EE4D25C28943}" type="slidenum">
              <a:rPr lang="zh-CN" altLang="en-US" smtClean="0"/>
              <a:pPr>
                <a:defRPr/>
              </a:pPr>
              <a:t>‹#›</a:t>
            </a:fld>
            <a:endParaRPr lang="zh-CN" altLang="en-US" dirty="0"/>
          </a:p>
        </p:txBody>
      </p:sp>
    </p:spTree>
    <p:extLst>
      <p:ext uri="{BB962C8B-B14F-4D97-AF65-F5344CB8AC3E}">
        <p14:creationId xmlns:p14="http://schemas.microsoft.com/office/powerpoint/2010/main" val="2050342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pPr>
              <a:defRPr/>
            </a:pPr>
            <a:fld id="{086BCFBF-7E71-447B-87B1-D232EB2FAD6B}" type="datetimeFigureOut">
              <a:rPr lang="zh-CN" altLang="en-US" smtClean="0"/>
              <a:pPr>
                <a:defRPr/>
              </a:pPr>
              <a:t>2026/10/21</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7EEC1C10-A0E9-48D0-8E46-CD6986F599C9}" type="slidenum">
              <a:rPr lang="zh-CN" altLang="en-US" smtClean="0"/>
              <a:pPr>
                <a:defRPr/>
              </a:pPr>
              <a:t>‹#›</a:t>
            </a:fld>
            <a:endParaRPr lang="zh-CN" altLang="en-US" dirty="0"/>
          </a:p>
        </p:txBody>
      </p:sp>
    </p:spTree>
    <p:extLst>
      <p:ext uri="{BB962C8B-B14F-4D97-AF65-F5344CB8AC3E}">
        <p14:creationId xmlns:p14="http://schemas.microsoft.com/office/powerpoint/2010/main" val="3054254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a:defRPr/>
            </a:pPr>
            <a:fld id="{C4DFE745-25E9-41AF-92A2-C5E6FFDD60E1}" type="datetimeFigureOut">
              <a:rPr lang="zh-CN" altLang="en-US" smtClean="0"/>
              <a:pPr>
                <a:defRPr/>
              </a:pPr>
              <a:t>2026/10/21</a:t>
            </a:fld>
            <a:endParaRPr lang="zh-CN" altLang="en-US" dirty="0"/>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13E18E86-74EB-473B-91FB-AE4B23832EE1}" type="slidenum">
              <a:rPr lang="zh-CN" altLang="en-US" smtClean="0"/>
              <a:pPr>
                <a:defRPr/>
              </a:pPr>
              <a:t>‹#›</a:t>
            </a:fld>
            <a:endParaRPr lang="zh-CN" altLang="en-US" dirty="0"/>
          </a:p>
        </p:txBody>
      </p:sp>
    </p:spTree>
    <p:extLst>
      <p:ext uri="{BB962C8B-B14F-4D97-AF65-F5344CB8AC3E}">
        <p14:creationId xmlns:p14="http://schemas.microsoft.com/office/powerpoint/2010/main" val="2184364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a:defRPr/>
            </a:pPr>
            <a:fld id="{7AA40F68-E40F-4345-9A9A-3DD81DE60C73}" type="datetimeFigureOut">
              <a:rPr lang="zh-CN" altLang="en-US" smtClean="0"/>
              <a:pPr>
                <a:defRPr/>
              </a:pPr>
              <a:t>2026/10/21</a:t>
            </a:fld>
            <a:endParaRPr lang="zh-CN" altLang="en-US" dirty="0"/>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pPr>
              <a:defRPr/>
            </a:pPr>
            <a:fld id="{06416818-4404-48B1-B5E7-E8B275A34C49}" type="slidenum">
              <a:rPr lang="zh-CN" altLang="en-US" smtClean="0"/>
              <a:pPr>
                <a:defRPr/>
              </a:pPr>
              <a:t>‹#›</a:t>
            </a:fld>
            <a:endParaRPr lang="zh-CN" altLang="en-US" dirty="0"/>
          </a:p>
        </p:txBody>
      </p:sp>
    </p:spTree>
    <p:extLst>
      <p:ext uri="{BB962C8B-B14F-4D97-AF65-F5344CB8AC3E}">
        <p14:creationId xmlns:p14="http://schemas.microsoft.com/office/powerpoint/2010/main" val="2316343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a:defRPr/>
            </a:pPr>
            <a:fld id="{4A8EBF2B-C289-4CAE-9C5A-9C852E19519D}" type="datetimeFigureOut">
              <a:rPr lang="zh-CN" altLang="en-US" smtClean="0"/>
              <a:pPr>
                <a:defRPr/>
              </a:pPr>
              <a:t>2026/10/21</a:t>
            </a:fld>
            <a:endParaRPr lang="zh-CN" altLang="en-US" dirty="0"/>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pPr>
              <a:defRPr/>
            </a:pPr>
            <a:fld id="{66CA6B60-DC72-4131-94D4-FD3CAE94C680}" type="slidenum">
              <a:rPr lang="zh-CN" altLang="en-US" smtClean="0"/>
              <a:pPr>
                <a:defRPr/>
              </a:pPr>
              <a:t>‹#›</a:t>
            </a:fld>
            <a:endParaRPr lang="zh-CN" altLang="en-US" dirty="0"/>
          </a:p>
        </p:txBody>
      </p:sp>
    </p:spTree>
    <p:extLst>
      <p:ext uri="{BB962C8B-B14F-4D97-AF65-F5344CB8AC3E}">
        <p14:creationId xmlns:p14="http://schemas.microsoft.com/office/powerpoint/2010/main" val="471924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10755167-7E1B-4E1E-BC04-503C5BF8BA2C}" type="datetimeFigureOut">
              <a:rPr lang="zh-CN" altLang="en-US" smtClean="0"/>
              <a:pPr>
                <a:defRPr/>
              </a:pPr>
              <a:t>2026/10/21</a:t>
            </a:fld>
            <a:endParaRPr lang="zh-CN" altLang="en-US" dirty="0"/>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DDA7F80B-CD6D-4911-8D5B-0E6E070FBD9E}" type="slidenum">
              <a:rPr lang="zh-CN" altLang="en-US" smtClean="0"/>
              <a:pPr>
                <a:defRPr/>
              </a:pPr>
              <a:t>‹#›</a:t>
            </a:fld>
            <a:endParaRPr lang="zh-CN" altLang="en-US" dirty="0"/>
          </a:p>
        </p:txBody>
      </p:sp>
    </p:spTree>
    <p:extLst>
      <p:ext uri="{BB962C8B-B14F-4D97-AF65-F5344CB8AC3E}">
        <p14:creationId xmlns:p14="http://schemas.microsoft.com/office/powerpoint/2010/main" val="977898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a:defRPr/>
            </a:pPr>
            <a:fld id="{A3417081-F110-4DC0-8744-20C5B5A16697}" type="datetimeFigureOut">
              <a:rPr lang="zh-CN" altLang="en-US" smtClean="0"/>
              <a:pPr>
                <a:defRPr/>
              </a:pPr>
              <a:t>2026/10/21</a:t>
            </a:fld>
            <a:endParaRPr lang="zh-CN" altLang="en-US" dirty="0"/>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84D4A510-9858-4138-9E0E-74180DAEC5EC}" type="slidenum">
              <a:rPr lang="zh-CN" altLang="en-US" smtClean="0"/>
              <a:pPr>
                <a:defRPr/>
              </a:pPr>
              <a:t>‹#›</a:t>
            </a:fld>
            <a:endParaRPr lang="zh-CN" altLang="en-US" dirty="0"/>
          </a:p>
        </p:txBody>
      </p:sp>
    </p:spTree>
    <p:extLst>
      <p:ext uri="{BB962C8B-B14F-4D97-AF65-F5344CB8AC3E}">
        <p14:creationId xmlns:p14="http://schemas.microsoft.com/office/powerpoint/2010/main" val="1836093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a:defRPr/>
            </a:pPr>
            <a:fld id="{F5439424-2F4D-4107-8821-7DAB63618D84}" type="datetimeFigureOut">
              <a:rPr lang="zh-CN" altLang="en-US" smtClean="0"/>
              <a:pPr>
                <a:defRPr/>
              </a:pPr>
              <a:t>2026/10/21</a:t>
            </a:fld>
            <a:endParaRPr lang="zh-CN" altLang="en-US" dirty="0"/>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01BA6713-7E43-4DA7-88F4-4DB161994D6B}" type="slidenum">
              <a:rPr lang="zh-CN" altLang="en-US" smtClean="0"/>
              <a:pPr>
                <a:defRPr/>
              </a:pPr>
              <a:t>‹#›</a:t>
            </a:fld>
            <a:endParaRPr lang="zh-CN" altLang="en-US" dirty="0"/>
          </a:p>
        </p:txBody>
      </p:sp>
    </p:spTree>
    <p:extLst>
      <p:ext uri="{BB962C8B-B14F-4D97-AF65-F5344CB8AC3E}">
        <p14:creationId xmlns:p14="http://schemas.microsoft.com/office/powerpoint/2010/main" val="3531748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F4090D6E-9A13-4644-A4C1-22BE64C39E05}" type="datetimeFigureOut">
              <a:rPr lang="zh-CN" altLang="en-US" smtClean="0"/>
              <a:pPr>
                <a:defRPr/>
              </a:pPr>
              <a:t>2026/10/21</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28684164-7E1A-40D4-8814-0A5BCF4E4CD3}" type="slidenum">
              <a:rPr lang="zh-CN" altLang="en-US" smtClean="0"/>
              <a:pPr>
                <a:defRPr/>
              </a:pPr>
              <a:t>‹#›</a:t>
            </a:fld>
            <a:endParaRPr lang="zh-CN" altLang="en-US" dirty="0"/>
          </a:p>
        </p:txBody>
      </p:sp>
    </p:spTree>
    <p:extLst>
      <p:ext uri="{BB962C8B-B14F-4D97-AF65-F5344CB8AC3E}">
        <p14:creationId xmlns:p14="http://schemas.microsoft.com/office/powerpoint/2010/main" val="4148422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DC8889E9-B0E2-4B6A-A1AD-98D2F671A2DE}" type="datetimeFigureOut">
              <a:rPr lang="zh-CN" altLang="en-US" smtClean="0"/>
              <a:pPr>
                <a:defRPr/>
              </a:pPr>
              <a:t>2026/10/21</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87A43B09-A43D-4AD2-9451-1A5F8B21256B}" type="slidenum">
              <a:rPr lang="zh-CN" altLang="en-US" smtClean="0"/>
              <a:pPr>
                <a:defRPr/>
              </a:pPr>
              <a:t>‹#›</a:t>
            </a:fld>
            <a:endParaRPr lang="zh-CN" altLang="en-US" dirty="0"/>
          </a:p>
        </p:txBody>
      </p:sp>
    </p:spTree>
    <p:extLst>
      <p:ext uri="{BB962C8B-B14F-4D97-AF65-F5344CB8AC3E}">
        <p14:creationId xmlns:p14="http://schemas.microsoft.com/office/powerpoint/2010/main" val="3721128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50000"/>
              </a:schemeClr>
            </a:gs>
            <a:gs pos="48000">
              <a:schemeClr val="accent5">
                <a:lumMod val="50000"/>
              </a:schemeClr>
            </a:gs>
            <a:gs pos="69000">
              <a:schemeClr val="accent5">
                <a:lumMod val="50000"/>
              </a:schemeClr>
            </a:gs>
            <a:gs pos="97000">
              <a:schemeClr val="accent5">
                <a:lumMod val="50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C8889E9-B0E2-4B6A-A1AD-98D2F671A2DE}" type="datetimeFigureOut">
              <a:rPr lang="zh-CN" altLang="en-US" smtClean="0"/>
              <a:pPr>
                <a:defRPr/>
              </a:pPr>
              <a:t>2026/10/21</a:t>
            </a:fld>
            <a:endParaRPr lang="zh-CN" alt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7A43B09-A43D-4AD2-9451-1A5F8B21256B}" type="slidenum">
              <a:rPr lang="zh-CN" altLang="en-US" smtClean="0"/>
              <a:pPr>
                <a:defRPr/>
              </a:pPr>
              <a:t>‹#›</a:t>
            </a:fld>
            <a:endParaRPr lang="zh-CN" altLang="en-US" dirty="0"/>
          </a:p>
        </p:txBody>
      </p:sp>
    </p:spTree>
    <p:extLst>
      <p:ext uri="{BB962C8B-B14F-4D97-AF65-F5344CB8AC3E}">
        <p14:creationId xmlns:p14="http://schemas.microsoft.com/office/powerpoint/2010/main" val="168833586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14:1-17】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推罗王希兰将香柏木运到大卫那里，又差遣使者和石匠、木匠给大卫建造宫殿</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Now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Hiram king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Tyre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sent messengers to David, and cedar trees, with masons and carpenters, to build him a house.</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大卫就知道耶和华坚立他作以色列王，又为自己的民以色列，使他的国兴旺</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So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David knew that the Lord had established him as king over Israel, for his kingdom was highly exalted for the sake of His people Israel.</a:t>
            </a:r>
          </a:p>
        </p:txBody>
      </p:sp>
    </p:spTree>
    <p:extLst>
      <p:ext uri="{BB962C8B-B14F-4D97-AF65-F5344CB8AC3E}">
        <p14:creationId xmlns:p14="http://schemas.microsoft.com/office/powerpoint/2010/main" val="7337350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14:1-17】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大卫在耶路撒冷又立后妃，又生儿女</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Then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David took more wives in Jerusalem, and David begot more sons and daughters.</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4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在耶路撒冷所生的众子是沙母亚、朔罢、拿单、所罗门</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And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these are the names of his children whom he had in Jerusalem: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Shammua</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Shobab</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Nathan, Solomon,</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5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益辖、以利书亚、以法列</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err="1" smtClean="0">
                <a:latin typeface="微软雅黑" panose="020B0503020204020204" pitchFamily="34" charset="-122"/>
                <a:ea typeface="微软雅黑" panose="020B0503020204020204" pitchFamily="34" charset="-122"/>
                <a:cs typeface="Calibri" panose="020F0502020204030204" pitchFamily="34" charset="0"/>
              </a:rPr>
              <a:t>Ibhar</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Elishua</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Elpelet</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p:txBody>
      </p:sp>
    </p:spTree>
    <p:extLst>
      <p:ext uri="{BB962C8B-B14F-4D97-AF65-F5344CB8AC3E}">
        <p14:creationId xmlns:p14="http://schemas.microsoft.com/office/powerpoint/2010/main" val="2770532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14:1-17】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6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挪迦、尼斐、雅非亚</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000" b="1" kern="100" dirty="0" err="1" smtClean="0">
                <a:latin typeface="微软雅黑" panose="020B0503020204020204" pitchFamily="34" charset="-122"/>
                <a:ea typeface="微软雅黑" panose="020B0503020204020204" pitchFamily="34" charset="-122"/>
                <a:cs typeface="Calibri" panose="020F0502020204030204" pitchFamily="34" charset="0"/>
              </a:rPr>
              <a:t>Nogah</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Nepheg</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Japhia</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7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以利沙玛、比利雅大、以利法列</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Elishama</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Beeliada</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and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Eliphelet</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8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非利士人听见大卫受膏作以色列众人的王，非利士众人就上来寻索大卫。大卫听见，就出去迎敌</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Now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when the Philistines heard that David had been anointed king over all Israel, all the Philistines went up to search for David. And David heard of it and went out against them.</a:t>
            </a:r>
          </a:p>
        </p:txBody>
      </p:sp>
    </p:spTree>
    <p:extLst>
      <p:ext uri="{BB962C8B-B14F-4D97-AF65-F5344CB8AC3E}">
        <p14:creationId xmlns:p14="http://schemas.microsoft.com/office/powerpoint/2010/main" val="27705323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14:1-17】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9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非利士人来了，布散在利乏音谷</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Then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Philistines went and made a raid on the Valley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Rephaim</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10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大卫求问　神，说：“我可以上去攻打非利士人吗？你将他们交在我手里吗？”耶和华说：“你可以上去，我必将他们交在你手里。” </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And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David inquired of God, saying, “Shall I go up against the Philistines? Will You deliver them into my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hand?”The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Lord said to him, “Go up, for I will deliver them into your hand.”</a:t>
            </a:r>
          </a:p>
        </p:txBody>
      </p:sp>
    </p:spTree>
    <p:extLst>
      <p:ext uri="{BB962C8B-B14F-4D97-AF65-F5344CB8AC3E}">
        <p14:creationId xmlns:p14="http://schemas.microsoft.com/office/powerpoint/2010/main" val="27705323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14:1-17】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11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非利士人来到巴力毗拉心，大卫在那里杀败他们。大卫说：“　神藉我的手冲破敌人，如同水冲去一般。”因此称那地方为巴力毗拉心</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rPr>
              <a:t>So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they went up to Baal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Perazim</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and David defeated them there. Then David said, “God has broken through my enemies by my hand like a breakthrough of water.” Therefore they called the name of that place Baal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Perazim</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00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12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非利士人将神像撇在那里，大卫吩咐人用火焚烧了。</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And when they left their gods there, David gave a commandment, and they were burned with fire.</a:t>
            </a:r>
          </a:p>
          <a:p>
            <a:pPr marL="0" indent="0" algn="just">
              <a:lnSpc>
                <a:spcPct val="112000"/>
              </a:lnSpc>
              <a:buNone/>
            </a:pPr>
            <a:endParaRPr lang="en-US" altLang="zh-CN" sz="32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27705323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14:1-17】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13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非利士人又布散在利乏音谷</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Then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Philistines once again made a raid on the valley.</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14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大卫又求问　神，　神说：“不要一直地上去，要转到他们后头，从桑林对面攻打他们</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smtClean="0">
                <a:latin typeface="微软雅黑" panose="020B0503020204020204" pitchFamily="34" charset="-122"/>
                <a:ea typeface="微软雅黑" panose="020B0503020204020204" pitchFamily="34" charset="-122"/>
                <a:cs typeface="Calibri" panose="020F0502020204030204" pitchFamily="34" charset="0"/>
              </a:rPr>
              <a:t>Therefore </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David inquired again of God, and God said to him, “You shall not go up after them; circle around them, and come upon them in front of the mulberry trees.</a:t>
            </a:r>
          </a:p>
        </p:txBody>
      </p:sp>
    </p:spTree>
    <p:extLst>
      <p:ext uri="{BB962C8B-B14F-4D97-AF65-F5344CB8AC3E}">
        <p14:creationId xmlns:p14="http://schemas.microsoft.com/office/powerpoint/2010/main" val="27705323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14:1-17】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15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你听见桑树梢上有脚步的声音，就要出战，因为　神已经在你前头去攻打非利士人的军队。</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000" b="1" kern="100" dirty="0" smtClean="0">
                <a:latin typeface="微软雅黑" panose="020B0503020204020204" pitchFamily="34" charset="-122"/>
                <a:ea typeface="微软雅黑" panose="020B0503020204020204" pitchFamily="34" charset="-122"/>
                <a:cs typeface="Calibri" panose="020F0502020204030204" pitchFamily="34" charset="0"/>
              </a:rPr>
              <a:t>And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it shall be, when you hear a sound of marching in the tops of the mulberry trees, then you shall go out to battle, for God has gone out before you to strike the camp of the Philistines.”</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16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大卫就遵着　神所吩咐的，攻打非利士人的军队，从基遍直到基色</a:t>
            </a:r>
            <a:r>
              <a:rPr lang="zh-CN" altLang="en-US"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a:t>
            </a:r>
            <a:endParaRPr lang="en-US" altLang="zh-CN" sz="3200" b="1"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So </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David did as God commanded him, and they drove back the army of the Philistines from Gibeon as far as Gezer.</a:t>
            </a:r>
          </a:p>
        </p:txBody>
      </p:sp>
    </p:spTree>
    <p:extLst>
      <p:ext uri="{BB962C8B-B14F-4D97-AF65-F5344CB8AC3E}">
        <p14:creationId xmlns:p14="http://schemas.microsoft.com/office/powerpoint/2010/main" val="27705323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smtClean="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smtClean="0">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smtClean="0">
                <a:latin typeface="微软雅黑" panose="020B0503020204020204" pitchFamily="34" charset="-122"/>
                <a:ea typeface="微软雅黑" panose="020B0503020204020204" pitchFamily="34" charset="-122"/>
                <a:cs typeface="Calibri" panose="020F0502020204030204" pitchFamily="34" charset="0"/>
              </a:rPr>
              <a:t>14:1-17】</a:t>
            </a:r>
            <a:endPar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17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于是大卫的名传扬到列国，耶和华使列国都惧怕他。</a:t>
            </a:r>
          </a:p>
          <a:p>
            <a:pPr marL="0" indent="0" algn="just">
              <a:lnSpc>
                <a:spcPct val="112000"/>
              </a:lnSpc>
              <a:buNone/>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Then the fame of David went out into all lands, and the Lord brought the fear of him upon all nations.</a:t>
            </a:r>
          </a:p>
        </p:txBody>
      </p:sp>
    </p:spTree>
    <p:extLst>
      <p:ext uri="{BB962C8B-B14F-4D97-AF65-F5344CB8AC3E}">
        <p14:creationId xmlns:p14="http://schemas.microsoft.com/office/powerpoint/2010/main" val="27705323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50000"/>
              </a:lnSpc>
              <a:buNone/>
            </a:pPr>
            <a:r>
              <a:rPr lang="zh-CN" altLang="en-US" sz="3600" b="1" u="sng" kern="100" dirty="0" smtClean="0">
                <a:latin typeface="微软雅黑" panose="020B0503020204020204" pitchFamily="34" charset="-122"/>
                <a:ea typeface="微软雅黑" panose="020B0503020204020204" pitchFamily="34" charset="-122"/>
                <a:cs typeface="Calibri" panose="020F0502020204030204" pitchFamily="34" charset="0"/>
              </a:rPr>
              <a:t>经文</a:t>
            </a:r>
            <a:r>
              <a:rPr lang="zh-CN" altLang="en-US" sz="3600" b="1" u="sng" kern="100" dirty="0">
                <a:latin typeface="微软雅黑" panose="020B0503020204020204" pitchFamily="34" charset="-122"/>
                <a:ea typeface="微软雅黑" panose="020B0503020204020204" pitchFamily="34" charset="-122"/>
                <a:cs typeface="Calibri" panose="020F0502020204030204" pitchFamily="34" charset="0"/>
              </a:rPr>
              <a:t>简述：</a:t>
            </a:r>
          </a:p>
          <a:p>
            <a:pPr algn="just">
              <a:lnSpc>
                <a:spcPct val="150000"/>
              </a:lnSpc>
            </a:pP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   外</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邦君王帮助大卫建宫殿，神坚立大卫</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a:t>
            </a:r>
            <a:r>
              <a:rPr lang="en-US" altLang="zh-CN" sz="3600" b="1" kern="100" dirty="0" smtClean="0">
                <a:latin typeface="微软雅黑" panose="020B0503020204020204" pitchFamily="34" charset="-122"/>
                <a:ea typeface="微软雅黑" panose="020B0503020204020204" pitchFamily="34" charset="-122"/>
                <a:cs typeface="Calibri" panose="020F0502020204030204" pitchFamily="34" charset="0"/>
              </a:rPr>
              <a:t>1–2</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节）</a:t>
            </a:r>
            <a:endParaRPr lang="en-US" altLang="zh-CN" sz="3600" b="1" kern="100" dirty="0" smtClean="0">
              <a:latin typeface="微软雅黑" panose="020B0503020204020204" pitchFamily="34" charset="-122"/>
              <a:ea typeface="微软雅黑" panose="020B0503020204020204" pitchFamily="34" charset="-122"/>
              <a:cs typeface="Calibri" panose="020F0502020204030204" pitchFamily="34" charset="0"/>
            </a:endParaRPr>
          </a:p>
          <a:p>
            <a:pPr algn="just">
              <a:lnSpc>
                <a:spcPct val="150000"/>
              </a:lnSpc>
            </a:pPr>
            <a:endParaRPr lang="zh-CN" altLang="en-US" sz="1200" b="1" kern="100" dirty="0">
              <a:latin typeface="微软雅黑" panose="020B0503020204020204" pitchFamily="34" charset="-122"/>
              <a:ea typeface="微软雅黑" panose="020B0503020204020204" pitchFamily="34" charset="-122"/>
              <a:cs typeface="Calibri" panose="020F0502020204030204" pitchFamily="34" charset="0"/>
            </a:endParaRPr>
          </a:p>
          <a:p>
            <a:pPr algn="just">
              <a:lnSpc>
                <a:spcPct val="150000"/>
              </a:lnSpc>
            </a:pP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   大卫</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在耶路撒冷所生的众</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子</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名录</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a:t>
            </a:r>
            <a:r>
              <a:rPr lang="en-US" altLang="zh-CN" sz="3600" b="1" kern="100" dirty="0" smtClean="0">
                <a:latin typeface="微软雅黑" panose="020B0503020204020204" pitchFamily="34" charset="-122"/>
                <a:ea typeface="微软雅黑" panose="020B0503020204020204" pitchFamily="34" charset="-122"/>
                <a:cs typeface="Calibri" panose="020F0502020204030204" pitchFamily="34" charset="0"/>
              </a:rPr>
              <a:t>3–7</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节</a:t>
            </a:r>
            <a:r>
              <a:rPr lang="en-US" altLang="zh-CN" sz="3600" b="1" kern="100" dirty="0" smtClean="0">
                <a:latin typeface="微软雅黑" panose="020B0503020204020204" pitchFamily="34" charset="-122"/>
                <a:ea typeface="微软雅黑" panose="020B0503020204020204" pitchFamily="34" charset="-122"/>
                <a:cs typeface="Calibri" panose="020F0502020204030204" pitchFamily="34" charset="0"/>
              </a:rPr>
              <a:t>)</a:t>
            </a:r>
          </a:p>
          <a:p>
            <a:pPr algn="just">
              <a:lnSpc>
                <a:spcPct val="150000"/>
              </a:lnSpc>
            </a:pPr>
            <a:endParaRPr lang="zh-CN" altLang="en-US" sz="1200" b="1" kern="100" dirty="0">
              <a:latin typeface="微软雅黑" panose="020B0503020204020204" pitchFamily="34" charset="-122"/>
              <a:ea typeface="微软雅黑" panose="020B0503020204020204" pitchFamily="34" charset="-122"/>
              <a:cs typeface="Calibri" panose="020F0502020204030204" pitchFamily="34" charset="0"/>
            </a:endParaRPr>
          </a:p>
          <a:p>
            <a:pPr algn="just">
              <a:lnSpc>
                <a:spcPct val="150000"/>
              </a:lnSpc>
            </a:pP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   大卫两</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次先求问神，两次战胜非利</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士人</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a:t>
            </a:r>
            <a:r>
              <a:rPr lang="en-US" altLang="zh-CN" sz="3600" b="1" kern="100" dirty="0" smtClean="0">
                <a:latin typeface="微软雅黑" panose="020B0503020204020204" pitchFamily="34" charset="-122"/>
                <a:ea typeface="微软雅黑" panose="020B0503020204020204" pitchFamily="34" charset="-122"/>
                <a:cs typeface="Calibri" panose="020F0502020204030204" pitchFamily="34" charset="0"/>
              </a:rPr>
              <a:t>8–17</a:t>
            </a:r>
            <a:r>
              <a:rPr lang="zh-CN" altLang="en-US" sz="3600" b="1" kern="100" dirty="0" smtClean="0">
                <a:latin typeface="微软雅黑" panose="020B0503020204020204" pitchFamily="34" charset="-122"/>
                <a:ea typeface="微软雅黑" panose="020B0503020204020204" pitchFamily="34" charset="-122"/>
                <a:cs typeface="Calibri" panose="020F0502020204030204" pitchFamily="34" charset="0"/>
              </a:rPr>
              <a:t>节）</a:t>
            </a:r>
            <a:endParaRPr lang="zh-CN" altLang="en-US" sz="3600" b="1" kern="100" dirty="0">
              <a:latin typeface="微软雅黑" panose="020B0503020204020204" pitchFamily="34" charset="-122"/>
              <a:ea typeface="微软雅黑" panose="020B0503020204020204" pitchFamily="34" charset="-122"/>
              <a:cs typeface="Calibri" panose="020F0502020204030204" pitchFamily="34" charset="0"/>
            </a:endParaRPr>
          </a:p>
          <a:p>
            <a:pPr algn="just">
              <a:lnSpc>
                <a:spcPct val="150000"/>
              </a:lnSpc>
            </a:pPr>
            <a:endParaRPr lang="zh-CN" altLang="en-US" sz="36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7337350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50000"/>
              </a:lnSpc>
              <a:buNone/>
            </a:pPr>
            <a:r>
              <a:rPr lang="zh-CN" altLang="en-US" sz="3600" b="1" u="sng" kern="100" dirty="0" smtClean="0">
                <a:latin typeface="微软雅黑" panose="020B0503020204020204" pitchFamily="34" charset="-122"/>
                <a:ea typeface="微软雅黑" panose="020B0503020204020204" pitchFamily="34" charset="-122"/>
                <a:cs typeface="Calibri" panose="020F0502020204030204" pitchFamily="34" charset="0"/>
              </a:rPr>
              <a:t>大卫</a:t>
            </a:r>
            <a:r>
              <a:rPr lang="zh-CN" altLang="en-US" sz="3600" b="1" u="sng" kern="100" dirty="0">
                <a:latin typeface="微软雅黑" panose="020B0503020204020204" pitchFamily="34" charset="-122"/>
                <a:ea typeface="微软雅黑" panose="020B0503020204020204" pitchFamily="34" charset="-122"/>
                <a:cs typeface="Calibri" panose="020F0502020204030204" pitchFamily="34" charset="0"/>
              </a:rPr>
              <a:t>两次求问神</a:t>
            </a:r>
          </a:p>
          <a:p>
            <a:pPr algn="just">
              <a:lnSpc>
                <a:spcPct val="12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第一次求问神是否出战</a:t>
            </a:r>
          </a:p>
          <a:p>
            <a:pPr algn="just">
              <a:lnSpc>
                <a:spcPct val="12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焚烧非利士人的偶像</a:t>
            </a:r>
          </a:p>
          <a:p>
            <a:pPr algn="just">
              <a:lnSpc>
                <a:spcPct val="12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第二次求问神是否出战</a:t>
            </a:r>
          </a:p>
          <a:p>
            <a:pPr algn="just">
              <a:lnSpc>
                <a:spcPct val="12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将荣耀归给神</a:t>
            </a:r>
          </a:p>
          <a:p>
            <a:pPr algn="just">
              <a:lnSpc>
                <a:spcPct val="12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求问神的目的不是为了得到许可，而是为了遵行</a:t>
            </a:r>
          </a:p>
          <a:p>
            <a:pPr algn="just">
              <a:lnSpc>
                <a:spcPct val="12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补充：大卫多妻违背神的心意</a:t>
            </a:r>
          </a:p>
        </p:txBody>
      </p:sp>
    </p:spTree>
    <p:extLst>
      <p:ext uri="{BB962C8B-B14F-4D97-AF65-F5344CB8AC3E}">
        <p14:creationId xmlns:p14="http://schemas.microsoft.com/office/powerpoint/2010/main" val="3798371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55" y="0"/>
            <a:ext cx="9144000" cy="6858000"/>
          </a:xfrm>
        </p:spPr>
        <p:txBody>
          <a:bodyPr>
            <a:noAutofit/>
          </a:bodyPr>
          <a:lstStyle/>
          <a:p>
            <a:pPr marL="0" indent="0" algn="just">
              <a:lnSpc>
                <a:spcPct val="120000"/>
              </a:lnSpc>
              <a:buNone/>
            </a:pPr>
            <a:r>
              <a:rPr lang="zh-CN" altLang="en-US" sz="3200" b="1" u="sng" kern="100" dirty="0" smtClean="0">
                <a:latin typeface="微软雅黑" panose="020B0503020204020204" pitchFamily="34" charset="-122"/>
                <a:ea typeface="微软雅黑" panose="020B0503020204020204" pitchFamily="34" charset="-122"/>
                <a:cs typeface="Calibri" panose="020F0502020204030204" pitchFamily="34" charset="0"/>
              </a:rPr>
              <a:t>问题讨论：</a:t>
            </a:r>
          </a:p>
          <a:p>
            <a:pPr marL="514350" indent="-514350" algn="just">
              <a:lnSpc>
                <a:spcPct val="120000"/>
              </a:lnSpc>
              <a:buAutoNum type="arabicParenR"/>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a:t>
            </a:r>
            <a:r>
              <a:rPr lang="zh-CN" altLang="en-US" sz="3200" b="1" kern="100" dirty="0">
                <a:latin typeface="微软雅黑" panose="020B0503020204020204" pitchFamily="34" charset="-122"/>
                <a:ea typeface="微软雅黑" panose="020B0503020204020204" pitchFamily="34" charset="-122"/>
                <a:cs typeface="Calibri" panose="020F0502020204030204" pitchFamily="34" charset="0"/>
              </a:rPr>
              <a:t>有牧者将本章记载的大卫娶多妻，生多子，打胜仗当作基督徒成功的榜样。这样的说法符合主耶稣的教导吗？为什么？</a:t>
            </a:r>
          </a:p>
          <a:p>
            <a:pPr marL="514350" indent="-514350" algn="just">
              <a:lnSpc>
                <a:spcPct val="120000"/>
              </a:lnSpc>
              <a:buAutoNum type="arabicParenR"/>
            </a:pPr>
            <a:r>
              <a:rPr lang="zh-CN" altLang="en-US" sz="3200" b="1" kern="100" dirty="0" smtClean="0">
                <a:latin typeface="微软雅黑" panose="020B0503020204020204" pitchFamily="34" charset="-122"/>
                <a:ea typeface="微软雅黑" panose="020B0503020204020204" pitchFamily="34" charset="-122"/>
                <a:cs typeface="Calibri" panose="020F0502020204030204" pitchFamily="34" charset="0"/>
              </a:rPr>
              <a:t>为什么</a:t>
            </a:r>
            <a:r>
              <a:rPr lang="zh-CN" altLang="en-US" sz="3200" b="1" kern="100" dirty="0">
                <a:latin typeface="微软雅黑" panose="020B0503020204020204" pitchFamily="34" charset="-122"/>
                <a:ea typeface="微软雅黑" panose="020B0503020204020204" pitchFamily="34" charset="-122"/>
                <a:cs typeface="Calibri" panose="020F0502020204030204" pitchFamily="34" charset="0"/>
              </a:rPr>
              <a:t>说把“描述性经文”（</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descriptive</a:t>
            </a:r>
            <a:r>
              <a:rPr lang="zh-CN" altLang="en-US" sz="3200" b="1" kern="100" dirty="0">
                <a:latin typeface="微软雅黑" panose="020B0503020204020204" pitchFamily="34" charset="-122"/>
                <a:ea typeface="微软雅黑" panose="020B0503020204020204" pitchFamily="34" charset="-122"/>
                <a:cs typeface="Calibri" panose="020F0502020204030204" pitchFamily="34" charset="0"/>
              </a:rPr>
              <a:t>）当作“规范性经文”（</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prescriptive</a:t>
            </a:r>
            <a:r>
              <a:rPr lang="zh-CN" altLang="en-US" sz="3200" b="1" kern="100" dirty="0">
                <a:latin typeface="微软雅黑" panose="020B0503020204020204" pitchFamily="34" charset="-122"/>
                <a:ea typeface="微软雅黑" panose="020B0503020204020204" pitchFamily="34" charset="-122"/>
                <a:cs typeface="Calibri" panose="020F0502020204030204" pitchFamily="34" charset="0"/>
              </a:rPr>
              <a:t>）是根本性的解经错误？列举自己了解</a:t>
            </a:r>
            <a:r>
              <a:rPr lang="zh-CN" altLang="en-US" sz="3200" b="1" kern="100" dirty="0" smtClean="0">
                <a:latin typeface="微软雅黑" panose="020B0503020204020204" pitchFamily="34" charset="-122"/>
                <a:ea typeface="微软雅黑" panose="020B0503020204020204" pitchFamily="34" charset="-122"/>
                <a:cs typeface="Calibri" panose="020F0502020204030204" pitchFamily="34" charset="0"/>
              </a:rPr>
              <a:t>的，相似的</a:t>
            </a:r>
            <a:r>
              <a:rPr lang="zh-CN" altLang="en-US" sz="3200" b="1" kern="100" dirty="0">
                <a:latin typeface="微软雅黑" panose="020B0503020204020204" pitchFamily="34" charset="-122"/>
                <a:ea typeface="微软雅黑" panose="020B0503020204020204" pitchFamily="34" charset="-122"/>
                <a:cs typeface="Calibri" panose="020F0502020204030204" pitchFamily="34" charset="0"/>
              </a:rPr>
              <a:t>解经错误的例子。</a:t>
            </a:r>
          </a:p>
          <a:p>
            <a:pPr marL="514350" indent="-514350" algn="just">
              <a:lnSpc>
                <a:spcPct val="120000"/>
              </a:lnSpc>
              <a:buAutoNum type="arabicParenR"/>
            </a:pPr>
            <a:r>
              <a:rPr lang="zh-CN" altLang="en-US" sz="3200" b="1" kern="100" dirty="0" smtClean="0">
                <a:latin typeface="微软雅黑" panose="020B0503020204020204" pitchFamily="34" charset="-122"/>
                <a:ea typeface="微软雅黑" panose="020B0503020204020204" pitchFamily="34" charset="-122"/>
                <a:cs typeface="Calibri" panose="020F0502020204030204" pitchFamily="34" charset="0"/>
              </a:rPr>
              <a:t>大卫</a:t>
            </a:r>
            <a:r>
              <a:rPr lang="zh-CN" altLang="en-US" sz="3200" b="1" kern="100" dirty="0">
                <a:latin typeface="微软雅黑" panose="020B0503020204020204" pitchFamily="34" charset="-122"/>
                <a:ea typeface="微软雅黑" panose="020B0503020204020204" pitchFamily="34" charset="-122"/>
                <a:cs typeface="Calibri" panose="020F0502020204030204" pitchFamily="34" charset="0"/>
              </a:rPr>
              <a:t>出战就先求问神，但抬约柜，娶多妻就不先求问神，</a:t>
            </a:r>
            <a:r>
              <a:rPr lang="zh-CN" altLang="en-US" sz="3200" b="1" kern="100">
                <a:latin typeface="微软雅黑" panose="020B0503020204020204" pitchFamily="34" charset="-122"/>
                <a:ea typeface="微软雅黑" panose="020B0503020204020204" pitchFamily="34" charset="-122"/>
                <a:cs typeface="Calibri" panose="020F0502020204030204" pitchFamily="34" charset="0"/>
              </a:rPr>
              <a:t>为什么</a:t>
            </a:r>
            <a:r>
              <a:rPr lang="zh-CN" altLang="en-US" sz="3200" b="1" kern="100" smtClean="0">
                <a:latin typeface="微软雅黑" panose="020B0503020204020204" pitchFamily="34" charset="-122"/>
                <a:ea typeface="微软雅黑" panose="020B0503020204020204" pitchFamily="34" charset="-122"/>
                <a:cs typeface="Calibri" panose="020F0502020204030204" pitchFamily="34" charset="0"/>
              </a:rPr>
              <a:t>？我</a:t>
            </a:r>
            <a:r>
              <a:rPr lang="zh-CN" altLang="en-US" sz="3200" b="1" kern="100" dirty="0">
                <a:latin typeface="微软雅黑" panose="020B0503020204020204" pitchFamily="34" charset="-122"/>
                <a:ea typeface="微软雅黑" panose="020B0503020204020204" pitchFamily="34" charset="-122"/>
                <a:cs typeface="Calibri" panose="020F0502020204030204" pitchFamily="34" charset="0"/>
              </a:rPr>
              <a:t>常为哪些事情求问神，但哪些事情就自然地跳过先求问神？</a:t>
            </a:r>
          </a:p>
          <a:p>
            <a:pPr marL="514350" indent="-514350" algn="just">
              <a:lnSpc>
                <a:spcPct val="120000"/>
              </a:lnSpc>
              <a:buAutoNum type="arabicParenR"/>
            </a:pPr>
            <a:endParaRPr lang="zh-CN" altLang="en-US" sz="3200" b="1" kern="100" dirty="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endParaRPr lang="zh-CN" altLang="en-US" sz="32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11173611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96459</TotalTime>
  <Words>512</Words>
  <Application>Microsoft Office PowerPoint</Application>
  <PresentationFormat>全屏显示(4:3)</PresentationFormat>
  <Paragraphs>58</Paragraphs>
  <Slides>11</Slides>
  <Notes>0</Notes>
  <HiddenSlides>0</HiddenSlides>
  <MMClips>0</MMClips>
  <ScaleCrop>false</ScaleCrop>
  <HeadingPairs>
    <vt:vector size="4" baseType="variant">
      <vt:variant>
        <vt:lpstr>主题</vt:lpstr>
      </vt:variant>
      <vt:variant>
        <vt:i4>1</vt:i4>
      </vt:variant>
      <vt:variant>
        <vt:lpstr>幻灯片标题</vt:lpstr>
      </vt:variant>
      <vt:variant>
        <vt:i4>11</vt:i4>
      </vt:variant>
    </vt:vector>
  </HeadingPairs>
  <TitlesOfParts>
    <vt:vector size="12"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Windows 用户</dc:creator>
  <cp:lastModifiedBy>user</cp:lastModifiedBy>
  <cp:revision>2609</cp:revision>
  <dcterms:created xsi:type="dcterms:W3CDTF">2014-02-25T17:54:08Z</dcterms:created>
  <dcterms:modified xsi:type="dcterms:W3CDTF">2026-10-23T18:55:20Z</dcterms:modified>
</cp:coreProperties>
</file>