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3"/>
  </p:notesMasterIdLst>
  <p:handoutMasterIdLst>
    <p:handoutMasterId r:id="rId14"/>
  </p:handoutMasterIdLst>
  <p:sldIdLst>
    <p:sldId id="3840" r:id="rId2"/>
    <p:sldId id="4645" r:id="rId3"/>
    <p:sldId id="4646" r:id="rId4"/>
    <p:sldId id="4647" r:id="rId5"/>
    <p:sldId id="4648" r:id="rId6"/>
    <p:sldId id="4649" r:id="rId7"/>
    <p:sldId id="4650" r:id="rId8"/>
    <p:sldId id="4651" r:id="rId9"/>
    <p:sldId id="4589" r:id="rId10"/>
    <p:sldId id="4422" r:id="rId11"/>
    <p:sldId id="4425" r:id="rId1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063" autoAdjust="0"/>
    <p:restoredTop sz="94660"/>
  </p:normalViewPr>
  <p:slideViewPr>
    <p:cSldViewPr>
      <p:cViewPr>
        <p:scale>
          <a:sx n="90" d="100"/>
          <a:sy n="90" d="100"/>
        </p:scale>
        <p:origin x="-312" y="-5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2025/1/10</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2025/1/10</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2025/1/10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2025/1/10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2025/1/10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2025/1/10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2025/1/10</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2025/1/10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2025/1/10</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2025/1/10</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2025/1/10</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2025/1/10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2025/1/10</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2025/1/10</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8:1-18】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此后大卫攻打非利士人，把他们治服，从他们手下夺取了京城的权柄（原文作“母城的嚼环”）。</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After this it came to pass that David attacked the Philistines and subdued them. And David took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Metheg</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Ammah</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from the hand of the Philistines.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又攻打摩押人，使他们躺卧在地上，用绳量一量，量二绳的杀了，量一绳的存留。摩押人就归服大卫，给他进贡。</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he defeated Moab. Forcing them down to the ground, he measured them off with a line. With two lines he measured off those to be put to death, and with one full line those to be kept alive. So the Moabites became David’s servants, and brought tribute.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200" b="1" u="sng"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征战</a:t>
            </a:r>
            <a:r>
              <a:rPr lang="zh-CN" altLang="en-US" sz="3200" b="1" u="sng" kern="100" dirty="0" smtClean="0">
                <a:latin typeface="微软雅黑" panose="020B0503020204020204" pitchFamily="34" charset="-122"/>
                <a:ea typeface="微软雅黑" panose="020B0503020204020204" pitchFamily="34" charset="-122"/>
                <a:cs typeface="Calibri" panose="020F0502020204030204" pitchFamily="34" charset="0"/>
              </a:rPr>
              <a:t>得胜</a:t>
            </a:r>
            <a:endParaRPr lang="en-US" altLang="zh-CN" sz="32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endPar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神成就</a:t>
            </a:r>
            <a:r>
              <a:rPr lang="zh-CN" altLang="en-US" sz="3200" b="1" kern="100" dirty="0" smtClean="0">
                <a:latin typeface="微软雅黑" panose="020B0503020204020204" pitchFamily="34" charset="-122"/>
                <a:ea typeface="微软雅黑" panose="020B0503020204020204" pitchFamily="34" charset="-122"/>
                <a:cs typeface="Calibri" panose="020F0502020204030204" pitchFamily="34" charset="0"/>
              </a:rPr>
              <a:t>应许</a:t>
            </a:r>
            <a:endPar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endParaRPr lang="zh-CN" altLang="en-US" sz="32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大卫信靠神的应许，奋勇</a:t>
            </a:r>
            <a:r>
              <a:rPr lang="zh-CN" altLang="en-US" sz="3200" b="1" kern="100" dirty="0" smtClean="0">
                <a:latin typeface="微软雅黑" panose="020B0503020204020204" pitchFamily="34" charset="-122"/>
                <a:ea typeface="微软雅黑" panose="020B0503020204020204" pitchFamily="34" charset="-122"/>
                <a:cs typeface="Calibri" panose="020F0502020204030204" pitchFamily="34" charset="0"/>
              </a:rPr>
              <a:t>征战</a:t>
            </a:r>
            <a:endParaRPr lang="en-US" altLang="zh-CN" sz="32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endParaRPr lang="zh-CN" altLang="en-US" sz="32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大卫顺服神的心意</a:t>
            </a:r>
          </a:p>
        </p:txBody>
      </p:sp>
    </p:spTree>
    <p:extLst>
      <p:ext uri="{BB962C8B-B14F-4D97-AF65-F5344CB8AC3E}">
        <p14:creationId xmlns:p14="http://schemas.microsoft.com/office/powerpoint/2010/main" val="25303128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b="1" u="sng" kern="100" dirty="0">
                <a:latin typeface="微软雅黑" panose="020B0503020204020204" pitchFamily="34" charset="-122"/>
                <a:ea typeface="微软雅黑" panose="020B0503020204020204" pitchFamily="34" charset="-122"/>
                <a:cs typeface="Calibri" panose="020F0502020204030204" pitchFamily="34" charset="0"/>
              </a:rPr>
              <a:t>问题</a:t>
            </a:r>
            <a:r>
              <a:rPr lang="zh-CN" altLang="en-US" b="1" u="sng" kern="100" dirty="0" smtClean="0">
                <a:latin typeface="微软雅黑" panose="020B0503020204020204" pitchFamily="34" charset="-122"/>
                <a:ea typeface="微软雅黑" panose="020B0503020204020204" pitchFamily="34" charset="-122"/>
                <a:cs typeface="Calibri" panose="020F0502020204030204" pitchFamily="34" charset="0"/>
              </a:rPr>
              <a:t>讨论：</a:t>
            </a:r>
            <a:endParaRPr lang="en-US" altLang="zh-CN"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b="1" kern="100" dirty="0" smtClean="0">
                <a:latin typeface="微软雅黑" panose="020B0503020204020204" pitchFamily="34" charset="-122"/>
                <a:ea typeface="微软雅黑" panose="020B0503020204020204" pitchFamily="34" charset="-122"/>
                <a:cs typeface="Calibri" panose="020F0502020204030204" pitchFamily="34" charset="0"/>
              </a:rPr>
              <a:t>本章</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两次重复“</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大卫无论往哪里去，耶和华使他得胜。</a:t>
            </a:r>
            <a:r>
              <a:rPr lang="zh-CN" altLang="en-US" b="1" kern="100" dirty="0" smtClean="0">
                <a:latin typeface="微软雅黑" panose="020B0503020204020204" pitchFamily="34" charset="-122"/>
                <a:ea typeface="微软雅黑" panose="020B0503020204020204" pitchFamily="34" charset="-122"/>
                <a:cs typeface="Calibri" panose="020F0502020204030204" pitchFamily="34" charset="0"/>
              </a:rPr>
              <a:t>”先知</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拿单曾对大卫说“</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你可以照你的心意而行，因为耶和华与你同在。</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 结果后来事实证明，神并不许可大卫按自己的心意</a:t>
            </a:r>
            <a:r>
              <a:rPr lang="zh-CN" altLang="en-US" b="1" kern="100" dirty="0" smtClean="0">
                <a:latin typeface="微软雅黑" panose="020B0503020204020204" pitchFamily="34" charset="-122"/>
                <a:ea typeface="微软雅黑" panose="020B0503020204020204" pitchFamily="34" charset="-122"/>
                <a:cs typeface="Calibri" panose="020F0502020204030204" pitchFamily="34" charset="0"/>
              </a:rPr>
              <a:t>行（撒下</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7</a:t>
            </a:r>
            <a:r>
              <a:rPr lang="zh-CN" altLang="en-US" b="1" kern="10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b="1" kern="100" dirty="0" smtClean="0">
                <a:latin typeface="微软雅黑" panose="020B0503020204020204" pitchFamily="34" charset="-122"/>
                <a:ea typeface="微软雅黑" panose="020B0503020204020204" pitchFamily="34" charset="-122"/>
                <a:cs typeface="Calibri" panose="020F0502020204030204" pitchFamily="34" charset="0"/>
              </a:rPr>
              <a:t>，在</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什么时候，神与大卫同在，大卫可以凡事“心想事成” ？在什么时候，</a:t>
            </a:r>
            <a:r>
              <a:rPr lang="zh-CN" altLang="en-US" b="1" kern="100" dirty="0" smtClean="0">
                <a:latin typeface="微软雅黑" panose="020B0503020204020204" pitchFamily="34" charset="-122"/>
                <a:ea typeface="微软雅黑" panose="020B0503020204020204" pitchFamily="34" charset="-122"/>
                <a:cs typeface="Calibri" panose="020F0502020204030204" pitchFamily="34" charset="0"/>
              </a:rPr>
              <a:t>神似未</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与大卫同在，大卫并不能凡事 ”心想事成” ？ 给我们怎样的提醒？</a:t>
            </a:r>
          </a:p>
          <a:p>
            <a:pPr marL="514350" indent="-514350" algn="just">
              <a:lnSpc>
                <a:spcPct val="120000"/>
              </a:lnSpc>
              <a:buAutoNum type="arabicParenR"/>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b="1" kern="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不贪爱金银，将战利品金银敬献给神；而贪财是假先知的特征（彼后</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2</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3</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14-15</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；）。讨论：从本章（撒下</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8</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章</a:t>
            </a:r>
            <a:r>
              <a:rPr lang="zh-CN" altLang="en-US" b="1" kern="100" dirty="0" smtClean="0">
                <a:latin typeface="微软雅黑" panose="020B0503020204020204" pitchFamily="34" charset="-122"/>
                <a:ea typeface="微软雅黑" panose="020B0503020204020204" pitchFamily="34" charset="-122"/>
                <a:cs typeface="Calibri" panose="020F0502020204030204" pitchFamily="34" charset="0"/>
              </a:rPr>
              <a:t>）找出</a:t>
            </a:r>
            <a:r>
              <a:rPr lang="zh-CN" altLang="en-US" b="1" kern="100" dirty="0">
                <a:latin typeface="微软雅黑" panose="020B0503020204020204" pitchFamily="34" charset="-122"/>
                <a:ea typeface="微软雅黑" panose="020B0503020204020204" pitchFamily="34" charset="-122"/>
                <a:cs typeface="Calibri" panose="020F0502020204030204" pitchFamily="34" charset="0"/>
              </a:rPr>
              <a:t>大卫不贪婪的原因是什么？假先知贪婪的原因是什么？</a:t>
            </a: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8:1-18】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琐巴王利合的儿子哈大底谢往大河去，要夺回他的国权。大卫就攻打他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David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also defeated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Hadadezer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Rehob</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king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Zobah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as he went to recover his territory at the River Euphrates.</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擒拿了他的马兵一千七百，步兵二万；将拉战车的马砍断蹄筋，但留下一百辆车的马</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took from him one thousand chariots, seven hundred horsemen, and twenty thousand foot soldiers. Also David hamstrung all the chariot horses, except that he spared enough of them for one hundred chariots.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78993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8:1-18】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大马士革的亚兰人来帮助琐巴王哈大底谢，大卫就杀了亚兰人二万二千</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Syrians of Damascus came to help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Hadadezer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king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Zobah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David killed twenty-two thousand of the Syrians.</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于是大卫在大马士革的亚兰地设立防营，亚兰人就归服他，给他进贡。大卫无论往哪里去，耶和华都使他得胜</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put garrisons in Syria of Damascus; and the Syrians became David’s servants, and brought tribute. So the Lord preserved David wherever he went.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78993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8:1-18】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他夺了哈大底谢臣仆所拿的金盾牌，带到耶路撒冷</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took the shields of gold that had belonged to the servants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Hadadezer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brought them to Jerusalem.</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大卫王又从属哈大底谢的比他和比罗他城中夺取了许多的铜</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Also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Betah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Berothai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cities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Hadadezer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King David took a large amount of bronze.</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哈马王陀以听见大卫杀败哈大底谢的全军</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When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Toi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king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Hamath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heard that David had defeated all the army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Hadadezer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78993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8:1-18】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就打发他儿子约兰去见大卫王，问他的安，为他祝福，因为他杀败了哈大底谢。原来陀以与哈大底谢常常争战。约兰带了金银铜的器皿来</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err="1" smtClean="0">
                <a:latin typeface="微软雅黑" panose="020B0503020204020204" pitchFamily="34" charset="-122"/>
                <a:ea typeface="微软雅黑" panose="020B0503020204020204" pitchFamily="34" charset="-122"/>
                <a:cs typeface="Calibri" panose="020F0502020204030204" pitchFamily="34" charset="0"/>
              </a:rPr>
              <a:t>Toi</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sent </a:t>
            </a:r>
            <a:r>
              <a:rPr lang="en-US" altLang="zh-CN" b="1" kern="100" dirty="0" err="1" smtClean="0">
                <a:latin typeface="微软雅黑" panose="020B0503020204020204" pitchFamily="34" charset="-122"/>
                <a:ea typeface="微软雅黑" panose="020B0503020204020204" pitchFamily="34" charset="-122"/>
                <a:cs typeface="Calibri" panose="020F0502020204030204" pitchFamily="34" charset="0"/>
              </a:rPr>
              <a:t>Joram</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his son to King David, to greet him and bless him, because he had fought against </a:t>
            </a:r>
            <a:r>
              <a:rPr lang="en-US" altLang="zh-CN" b="1" kern="100" dirty="0" err="1" smtClean="0">
                <a:latin typeface="微软雅黑" panose="020B0503020204020204" pitchFamily="34" charset="-122"/>
                <a:ea typeface="微软雅黑" panose="020B0503020204020204" pitchFamily="34" charset="-122"/>
                <a:cs typeface="Calibri" panose="020F0502020204030204" pitchFamily="34" charset="0"/>
              </a:rPr>
              <a:t>Hadadezer</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and defeated him (for </a:t>
            </a:r>
            <a:r>
              <a:rPr lang="en-US" altLang="zh-CN" b="1" kern="100" dirty="0" err="1" smtClean="0">
                <a:latin typeface="微软雅黑" panose="020B0503020204020204" pitchFamily="34" charset="-122"/>
                <a:ea typeface="微软雅黑" panose="020B0503020204020204" pitchFamily="34" charset="-122"/>
                <a:cs typeface="Calibri" panose="020F0502020204030204" pitchFamily="34" charset="0"/>
              </a:rPr>
              <a:t>Hadadezer</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had been at war with </a:t>
            </a:r>
            <a:r>
              <a:rPr lang="en-US" altLang="zh-CN" b="1" kern="100" dirty="0" err="1" smtClean="0">
                <a:latin typeface="微软雅黑" panose="020B0503020204020204" pitchFamily="34" charset="-122"/>
                <a:ea typeface="微软雅黑" panose="020B0503020204020204" pitchFamily="34" charset="-122"/>
                <a:cs typeface="Calibri" panose="020F0502020204030204" pitchFamily="34" charset="0"/>
              </a:rPr>
              <a:t>Toi</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err="1" smtClean="0">
                <a:latin typeface="微软雅黑" panose="020B0503020204020204" pitchFamily="34" charset="-122"/>
                <a:ea typeface="微软雅黑" panose="020B0503020204020204" pitchFamily="34" charset="-122"/>
                <a:cs typeface="Calibri" panose="020F0502020204030204" pitchFamily="34" charset="0"/>
              </a:rPr>
              <a:t>Joram</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brought with him articles of silver, articles of gold, and articles of bronze.</a:t>
            </a:r>
          </a:p>
          <a:p>
            <a:pPr marL="0" indent="0" algn="just">
              <a:lnSpc>
                <a:spcPct val="100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大卫王将这些器皿，和他治服各国所得来的金银都分别为圣，献给耶和华。</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King David also dedicated these to the Lord, along with the silver and gold that he had dedicated from all the nations which he had subdued—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78993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8:1-18】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就是从亚兰、摩押、亚扪、非利士、亚玛力人所得来的，以及从琐巴王利合的儿子哈大底谢所掠之物</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from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Syria, from Moab, from the people of Ammon, from the Philistines, from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Amalek</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from the spoil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Hadadezer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Rehob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king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Zobah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2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大卫在盐谷击杀了亚兰（或作“以东”。见诗篇</a:t>
            </a: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60</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篇诗题）一万八千人回来，就得了大名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David made himself a name when he returned from killing eighteen thousand Syrians in the Valley of Salt.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78993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8:1-18】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又在以东全地设立防营，以东人就都归服大卫。大卫无论往哪里去，耶和华都使他得胜</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He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also put garrisons in Edom; throughout all Edom he put garrisons, and all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Edomites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became David’s servants. And the Lord preserved David wherever he went.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大卫作以色列众人的王，又向众民秉公行义</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reigned over all Israel; and David administered judgment and justice to all his people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78993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a:t>
            </a:r>
            <a:r>
              <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rPr>
              <a:t>8:1-18】</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洗鲁雅的儿子约押作元帅；亚希律的儿子约沙法作史官；</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Joab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Zeruiah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was over the army; Jehoshaphat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Ahilud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was recorder;</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亚希突的儿子撒督和亚比亚他的儿子亚希米勒作祭司长；西莱雅作书记；</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Zadok</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Ahitub</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Ahimelech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Abiathar</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were the priests;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Seraiah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was the scribe;</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耶何耶大的儿子比拿雅统辖基利提人和比利提人。大卫的众子都作领袖。</a:t>
            </a:r>
            <a:endParaRPr lang="zh-CN" altLang="en-US"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Benaiah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Jehoiada</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was over both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Cherethites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Pelethites</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David’s sons were chief ministers.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978993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大卫战胜仇敌 </a:t>
            </a:r>
          </a:p>
          <a:p>
            <a:pPr marL="457200" lvl="1" indent="0" algn="just">
              <a:lnSpc>
                <a:spcPct val="120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战胜非利士人（</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1</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2</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457200" lvl="1" indent="0" algn="just">
              <a:lnSpc>
                <a:spcPct val="120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战胜摩押人（</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2</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457200" lvl="1" indent="0" algn="just">
              <a:lnSpc>
                <a:spcPct val="120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战胜哈大底谢（</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3</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4</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457200" lvl="1" indent="0" algn="just">
              <a:lnSpc>
                <a:spcPct val="120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战胜亚兰人（</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5-8</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节，</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13</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457200" lvl="1" indent="0" algn="just">
              <a:lnSpc>
                <a:spcPct val="120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o	</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战胜以东人（</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14</a:t>
            </a:r>
            <a:r>
              <a:rPr lang="zh-CN" altLang="en-US" sz="26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26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457200" lvl="1" indent="0" algn="just">
              <a:lnSpc>
                <a:spcPct val="120000"/>
              </a:lnSpc>
              <a:buNone/>
            </a:pPr>
            <a:endParaRPr lang="zh-CN" altLang="en-US" sz="26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大卫将所得的金银敬献与神（</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9-12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大卫向以色列众民秉公行义（</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39750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24700</TotalTime>
  <Words>1186</Words>
  <Application>Microsoft Office PowerPoint</Application>
  <PresentationFormat>全屏显示(4:3)</PresentationFormat>
  <Paragraphs>60</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user</cp:lastModifiedBy>
  <cp:revision>2151</cp:revision>
  <dcterms:created xsi:type="dcterms:W3CDTF">2014-02-25T17:54:08Z</dcterms:created>
  <dcterms:modified xsi:type="dcterms:W3CDTF">2025-01-10T17:19:11Z</dcterms:modified>
</cp:coreProperties>
</file>