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19"/>
  </p:notesMasterIdLst>
  <p:handoutMasterIdLst>
    <p:handoutMasterId r:id="rId20"/>
  </p:handoutMasterIdLst>
  <p:sldIdLst>
    <p:sldId id="3840" r:id="rId2"/>
    <p:sldId id="4619" r:id="rId3"/>
    <p:sldId id="4620" r:id="rId4"/>
    <p:sldId id="4621" r:id="rId5"/>
    <p:sldId id="4622" r:id="rId6"/>
    <p:sldId id="4623" r:id="rId7"/>
    <p:sldId id="4624" r:id="rId8"/>
    <p:sldId id="4625" r:id="rId9"/>
    <p:sldId id="4626" r:id="rId10"/>
    <p:sldId id="4627" r:id="rId11"/>
    <p:sldId id="4628" r:id="rId12"/>
    <p:sldId id="4629" r:id="rId13"/>
    <p:sldId id="4589" r:id="rId14"/>
    <p:sldId id="4422" r:id="rId15"/>
    <p:sldId id="4630" r:id="rId16"/>
    <p:sldId id="4631" r:id="rId17"/>
    <p:sldId id="4425" r:id="rId18"/>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063" autoAdjust="0"/>
    <p:restoredTop sz="94660"/>
  </p:normalViewPr>
  <p:slideViewPr>
    <p:cSldViewPr>
      <p:cViewPr>
        <p:scale>
          <a:sx n="90" d="100"/>
          <a:sy n="90" d="100"/>
        </p:scale>
        <p:origin x="-312" y="-61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2024/12/26</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2024/12/26</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2024/12/26</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2024/12/26</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2024/12/26</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2024/12/26</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2024/12/26</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2024/12/26</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2024/12/26</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2024/12/26</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2024/12/26</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2024/12/26</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2024/12/26</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2024/12/26</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2 Sam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6:1-23】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大卫又聚集以色列中所有挑选的人三万</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Again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David gathered all the choice men of Israel, thirty thousand.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大卫起身率领跟随他的众人前往，要从巴拉犹大将　神的约柜运来。这约柜就是坐在二基路伯上万军之耶和华留名的约柜</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David arose and went with all the people who were with him from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Baale</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Judah to bring up from there the ark of God, whose name is called by the Name, the Lord of Hosts, who dwells between the cherubim.</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31592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2 Sam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6:1-23】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大卫回家要给眷属祝福；扫罗的女儿米甲出来迎接他，说：“以色列王今日在臣仆的婢女眼前露体，如同一个轻贱人无耻露体一样，有好大的荣耀啊！</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David returned to bless his household. And Michal the daughter of Saul came out to meet David, and said, “How glorious was the king of Israel today, uncovering himself today in the eyes of the maids of his servants, as one of the base fellows shamelessly uncovers himself</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7503381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2 Sam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6:1-23】</a:t>
            </a:r>
          </a:p>
          <a:p>
            <a:pPr marL="0" indent="0" algn="just">
              <a:lnSpc>
                <a:spcPct val="112000"/>
              </a:lnSpc>
              <a:buNone/>
            </a:pPr>
            <a:r>
              <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21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大卫对米甲说：“这是在耶和华面前；耶和华已拣选我，废了你父和你父的全家，立我作耶和华民以色列的君，所以我必在耶和华面前跳舞</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David said to Michal, “It was before the Lord, who chose me instead of your father and all his house, to appoint me ruler over the people of the Lord, over Israel. Therefore I will play music before the Lord.</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7503381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2 Sam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6:1-23】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我也必更加卑微，自己看为轻贱。你所说的那些婢女，她们倒要尊敬我。”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I will be even more undignified than this, and will be humble in my own sight. But as for the maidservants of whom you have spoken, by them I will be held in honor.”</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扫罗的女儿米甲，直到死日，没有生养儿女。</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Therefore Michal the daughter of Saul had no children to the day of her death.</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7503381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经文简述：</a:t>
            </a:r>
            <a:endPar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大卫第一次搬运约柜失败。（</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1-11</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大卫再次搬运约柜成功；大卫和以色列人极其欢喜（</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12-15</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米甲轻看大卫（</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16</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20-23</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a:t>
            </a: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0397504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600" b="1" u="sng" kern="100" dirty="0" smtClean="0">
                <a:latin typeface="微软雅黑" panose="020B0503020204020204" pitchFamily="34" charset="-122"/>
                <a:ea typeface="微软雅黑" panose="020B0503020204020204" pitchFamily="34" charset="-122"/>
                <a:cs typeface="Calibri" panose="020F0502020204030204" pitchFamily="34" charset="0"/>
              </a:rPr>
              <a:t>大卫</a:t>
            </a:r>
            <a:r>
              <a:rPr lang="zh-CN" altLang="en-US" sz="3600" b="1" u="sng" kern="100" dirty="0">
                <a:latin typeface="微软雅黑" panose="020B0503020204020204" pitchFamily="34" charset="-122"/>
                <a:ea typeface="微软雅黑" panose="020B0503020204020204" pitchFamily="34" charset="-122"/>
                <a:cs typeface="Calibri" panose="020F0502020204030204" pitchFamily="34" charset="0"/>
              </a:rPr>
              <a:t>搬运约柜</a:t>
            </a:r>
          </a:p>
          <a:p>
            <a:pPr marL="0" indent="0" algn="just">
              <a:lnSpc>
                <a:spcPct val="120000"/>
              </a:lnSpc>
              <a:buNone/>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第一次失败的原因：失去对神的</a:t>
            </a:r>
            <a:r>
              <a:rPr lang="zh-CN" altLang="en-US" sz="3600" b="1" kern="100" dirty="0" smtClean="0">
                <a:latin typeface="微软雅黑" panose="020B0503020204020204" pitchFamily="34" charset="-122"/>
                <a:ea typeface="微软雅黑" panose="020B0503020204020204" pitchFamily="34" charset="-122"/>
                <a:cs typeface="Calibri" panose="020F0502020204030204" pitchFamily="34" charset="0"/>
              </a:rPr>
              <a:t>敬畏</a:t>
            </a:r>
            <a:endParaRPr lang="en-US" altLang="zh-CN" sz="36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endParaRPr lang="zh-CN" altLang="en-US" sz="8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第二次成功的原因</a:t>
            </a:r>
          </a:p>
          <a:p>
            <a:pPr marL="457200" lvl="1" indent="0" algn="just">
              <a:lnSpc>
                <a:spcPct val="120000"/>
              </a:lnSpc>
              <a:buNone/>
            </a:pP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o	</a:t>
            </a: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神</a:t>
            </a:r>
            <a:r>
              <a:rPr lang="zh-CN" altLang="en-US" sz="3200" b="1" kern="100" dirty="0" smtClean="0">
                <a:latin typeface="微软雅黑" panose="020B0503020204020204" pitchFamily="34" charset="-122"/>
                <a:ea typeface="微软雅黑" panose="020B0503020204020204" pitchFamily="34" charset="-122"/>
                <a:cs typeface="Calibri" panose="020F0502020204030204" pitchFamily="34" charset="0"/>
              </a:rPr>
              <a:t>给</a:t>
            </a: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大卫（人）二次（悔改）的机会。</a:t>
            </a:r>
          </a:p>
          <a:p>
            <a:pPr marL="457200" lvl="1" indent="0" algn="just">
              <a:lnSpc>
                <a:spcPct val="120000"/>
              </a:lnSpc>
              <a:buNone/>
            </a:pP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o	</a:t>
            </a: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大卫不懈的</a:t>
            </a:r>
            <a:r>
              <a:rPr lang="zh-CN" altLang="en-US" sz="3200" b="1" kern="100" dirty="0" smtClean="0">
                <a:latin typeface="微软雅黑" panose="020B0503020204020204" pitchFamily="34" charset="-122"/>
                <a:ea typeface="微软雅黑" panose="020B0503020204020204" pitchFamily="34" charset="-122"/>
                <a:cs typeface="Calibri" panose="020F0502020204030204" pitchFamily="34" charset="0"/>
              </a:rPr>
              <a:t>尝试</a:t>
            </a:r>
            <a:endParaRPr lang="en-US" altLang="zh-CN" sz="32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457200" lvl="1" indent="0" algn="just">
              <a:lnSpc>
                <a:spcPct val="120000"/>
              </a:lnSpc>
              <a:buNone/>
            </a:pPr>
            <a:endParaRPr lang="zh-CN" altLang="en-US" sz="8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大卫的</a:t>
            </a:r>
            <a:r>
              <a:rPr lang="zh-CN" altLang="en-US" sz="3600" b="1" kern="100" dirty="0" smtClean="0">
                <a:latin typeface="微软雅黑" panose="020B0503020204020204" pitchFamily="34" charset="-122"/>
                <a:ea typeface="微软雅黑" panose="020B0503020204020204" pitchFamily="34" charset="-122"/>
                <a:cs typeface="Calibri" panose="020F0502020204030204" pitchFamily="34" charset="0"/>
              </a:rPr>
              <a:t>喜悦</a:t>
            </a:r>
            <a:endParaRPr lang="en-US" altLang="zh-CN" sz="36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endParaRPr lang="zh-CN" altLang="en-US" sz="8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神的</a:t>
            </a:r>
            <a:r>
              <a:rPr lang="zh-CN" altLang="en-US" sz="3600" b="1" kern="100" dirty="0" smtClean="0">
                <a:latin typeface="微软雅黑" panose="020B0503020204020204" pitchFamily="34" charset="-122"/>
                <a:ea typeface="微软雅黑" panose="020B0503020204020204" pitchFamily="34" charset="-122"/>
                <a:cs typeface="Calibri" panose="020F0502020204030204" pitchFamily="34" charset="0"/>
              </a:rPr>
              <a:t>严厉</a:t>
            </a:r>
            <a:endParaRPr lang="zh-CN" altLang="en-US" sz="3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5303128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en-US" altLang="zh-CN" sz="3600" b="1" u="sng" kern="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600" b="1" u="sng" kern="100" dirty="0" smtClean="0">
                <a:latin typeface="微软雅黑" panose="020B0503020204020204" pitchFamily="34" charset="-122"/>
                <a:ea typeface="微软雅黑" panose="020B0503020204020204" pitchFamily="34" charset="-122"/>
                <a:cs typeface="Calibri" panose="020F0502020204030204" pitchFamily="34" charset="0"/>
              </a:rPr>
              <a:t>诗 </a:t>
            </a:r>
            <a:r>
              <a:rPr lang="en-US" altLang="zh-CN" sz="3600" b="1" u="sng" kern="100" dirty="0" smtClean="0">
                <a:latin typeface="微软雅黑" panose="020B0503020204020204" pitchFamily="34" charset="-122"/>
                <a:ea typeface="微软雅黑" panose="020B0503020204020204" pitchFamily="34" charset="-122"/>
                <a:cs typeface="Calibri" panose="020F0502020204030204" pitchFamily="34" charset="0"/>
              </a:rPr>
              <a:t>Ps </a:t>
            </a:r>
            <a:r>
              <a:rPr lang="en-US" altLang="zh-CN" sz="3600" b="1" u="sng" kern="100" dirty="0">
                <a:latin typeface="微软雅黑" panose="020B0503020204020204" pitchFamily="34" charset="-122"/>
                <a:ea typeface="微软雅黑" panose="020B0503020204020204" pitchFamily="34" charset="-122"/>
                <a:cs typeface="Calibri" panose="020F0502020204030204" pitchFamily="34" charset="0"/>
              </a:rPr>
              <a:t>2:10-11】</a:t>
            </a:r>
          </a:p>
          <a:p>
            <a:pPr marL="0" indent="0" algn="just">
              <a:lnSpc>
                <a:spcPct val="120000"/>
              </a:lnSpc>
              <a:buNone/>
            </a:pPr>
            <a:r>
              <a:rPr lang="en-US" altLang="zh-CN" sz="3600" b="1" kern="100" dirty="0">
                <a:latin typeface="微软雅黑" panose="020B0503020204020204" pitchFamily="34" charset="-122"/>
                <a:ea typeface="微软雅黑" panose="020B0503020204020204" pitchFamily="34" charset="-122"/>
                <a:cs typeface="Calibri" panose="020F0502020204030204" pitchFamily="34" charset="0"/>
              </a:rPr>
              <a:t>10 </a:t>
            </a: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现在，你们君王应当省悟，你们世上的审判官该受管教。</a:t>
            </a:r>
          </a:p>
          <a:p>
            <a:pPr marL="0" indent="0" algn="just">
              <a:lnSpc>
                <a:spcPct val="120000"/>
              </a:lnSpc>
              <a:buNone/>
            </a:pPr>
            <a:r>
              <a:rPr lang="en-US" altLang="zh-CN" sz="3600" b="1" kern="100" dirty="0">
                <a:latin typeface="微软雅黑" panose="020B0503020204020204" pitchFamily="34" charset="-122"/>
                <a:ea typeface="微软雅黑" panose="020B0503020204020204" pitchFamily="34" charset="-122"/>
                <a:cs typeface="Calibri" panose="020F0502020204030204" pitchFamily="34" charset="0"/>
              </a:rPr>
              <a:t>Now therefore, be wise, O kings; Be instructed, you judges of the earth.</a:t>
            </a:r>
          </a:p>
          <a:p>
            <a:pPr marL="0" indent="0" algn="just">
              <a:lnSpc>
                <a:spcPct val="120000"/>
              </a:lnSpc>
              <a:buNone/>
            </a:pPr>
            <a:r>
              <a:rPr lang="en-US" altLang="zh-CN" sz="3600" b="1" kern="100" dirty="0">
                <a:latin typeface="微软雅黑" panose="020B0503020204020204" pitchFamily="34" charset="-122"/>
                <a:ea typeface="微软雅黑" panose="020B0503020204020204" pitchFamily="34" charset="-122"/>
                <a:cs typeface="Calibri" panose="020F0502020204030204" pitchFamily="34" charset="0"/>
              </a:rPr>
              <a:t>11 </a:t>
            </a: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当存畏惧侍奉耶和华，又当存战兢而快乐；</a:t>
            </a:r>
          </a:p>
          <a:p>
            <a:pPr marL="0" indent="0" algn="just">
              <a:lnSpc>
                <a:spcPct val="120000"/>
              </a:lnSpc>
              <a:buNone/>
            </a:pPr>
            <a:r>
              <a:rPr lang="en-US" altLang="zh-CN" sz="3600" b="1" kern="100" dirty="0">
                <a:latin typeface="微软雅黑" panose="020B0503020204020204" pitchFamily="34" charset="-122"/>
                <a:ea typeface="微软雅黑" panose="020B0503020204020204" pitchFamily="34" charset="-122"/>
                <a:cs typeface="Calibri" panose="020F0502020204030204" pitchFamily="34" charset="0"/>
              </a:rPr>
              <a:t>Serve the Lord with fear, And rejoice with trembling.</a:t>
            </a: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730214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600" b="1" u="sng" kern="100" dirty="0" smtClean="0">
                <a:latin typeface="微软雅黑" panose="020B0503020204020204" pitchFamily="34" charset="-122"/>
                <a:ea typeface="微软雅黑" panose="020B0503020204020204" pitchFamily="34" charset="-122"/>
                <a:cs typeface="Calibri" panose="020F0502020204030204" pitchFamily="34" charset="0"/>
              </a:rPr>
              <a:t>米</a:t>
            </a:r>
            <a:r>
              <a:rPr lang="zh-CN" altLang="en-US" sz="3600" b="1" u="sng" kern="100" dirty="0">
                <a:latin typeface="微软雅黑" panose="020B0503020204020204" pitchFamily="34" charset="-122"/>
                <a:ea typeface="微软雅黑" panose="020B0503020204020204" pitchFamily="34" charset="-122"/>
                <a:cs typeface="Calibri" panose="020F0502020204030204" pitchFamily="34" charset="0"/>
              </a:rPr>
              <a:t>甲轻看大卫</a:t>
            </a:r>
          </a:p>
          <a:p>
            <a:pPr marL="0" indent="0" algn="just">
              <a:lnSpc>
                <a:spcPct val="150000"/>
              </a:lnSpc>
              <a:buNone/>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善意的提醒，还是恶意的藐视？</a:t>
            </a:r>
          </a:p>
          <a:p>
            <a:pPr marL="0" indent="0" algn="just">
              <a:lnSpc>
                <a:spcPct val="150000"/>
              </a:lnSpc>
              <a:buNone/>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米甲得罪大卫，还是得罪神？</a:t>
            </a:r>
          </a:p>
          <a:p>
            <a:pPr marL="0" indent="0" algn="just">
              <a:lnSpc>
                <a:spcPct val="150000"/>
              </a:lnSpc>
              <a:buNone/>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米甲委屈吗？</a:t>
            </a:r>
          </a:p>
          <a:p>
            <a:pPr marL="0" indent="0" algn="just">
              <a:lnSpc>
                <a:spcPct val="150000"/>
              </a:lnSpc>
              <a:buNone/>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米甲最大的遗憾（错误）</a:t>
            </a:r>
          </a:p>
          <a:p>
            <a:pPr marL="0" indent="0" algn="just">
              <a:lnSpc>
                <a:spcPct val="150000"/>
              </a:lnSpc>
              <a:buNone/>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大卫对米甲看似“赌气”式的</a:t>
            </a:r>
            <a:r>
              <a:rPr lang="zh-CN" altLang="en-US" sz="3600" b="1" kern="100" dirty="0" smtClean="0">
                <a:latin typeface="微软雅黑" panose="020B0503020204020204" pitchFamily="34" charset="-122"/>
                <a:ea typeface="微软雅黑" panose="020B0503020204020204" pitchFamily="34" charset="-122"/>
                <a:cs typeface="Calibri" panose="020F0502020204030204" pitchFamily="34" charset="0"/>
              </a:rPr>
              <a:t>回复</a:t>
            </a:r>
            <a:endParaRPr lang="en-US" altLang="zh-CN" sz="36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50000"/>
              </a:lnSpc>
              <a:buNone/>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600" b="1" kern="100" dirty="0" smtClean="0">
                <a:latin typeface="微软雅黑" panose="020B0503020204020204" pitchFamily="34" charset="-122"/>
                <a:ea typeface="微软雅黑" panose="020B0503020204020204" pitchFamily="34" charset="-122"/>
                <a:cs typeface="Calibri" panose="020F0502020204030204" pitchFamily="34" charset="0"/>
              </a:rPr>
              <a:t>神</a:t>
            </a: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的严厉</a:t>
            </a:r>
            <a:endParaRPr lang="zh-CN" altLang="en-US" sz="36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730214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问题</a:t>
            </a: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讨论：</a:t>
            </a:r>
            <a:endPar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讨论</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乌撒和</a:t>
            </a: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米甲有哪些不同</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之</a:t>
            </a: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处？有哪些相似之处？给</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我们怎样的提醒</a:t>
            </a: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分享</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自己曾得到神多次给予的“撤销，返回”的机会，得以再次尝试，从头再来的经历。每一次的再次尝试与之前有何不同？自己从中得到怎样的收获？</a:t>
            </a: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2 Sam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6:1-23】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他们将　神的约柜从冈上亚比拿达的家里抬出来，放在新车上。亚比拿达的两个儿子乌撒和亚希约赶这新车。</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they set the ark of God on a new cart, and brought it out of the house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Abinadab</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which was on the hill; and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Uzzah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Ahio</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the sons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Abinadab</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drove the new cart.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他们将　神的约柜从冈上亚比拿达家里抬出来的时候，亚希约在柜前行走</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they brought it out of the house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Abinadab</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which was on the hill, accompanying the ark of God; and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Ahio</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went before the ark.</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7503381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2 Sam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6:1-23】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大卫和以色列的全家在耶和华面前，用松木制造的各样乐器和琴、瑟、鼓、钹、锣，作乐跳舞</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David and all the house of Israel played music before the Lord on all kinds of instruments of fir wood, on harps, on stringed instruments, on tambourines, on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sistrums</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and on cymbals.</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到了拿艮的禾场，因为牛失前蹄（或作“惊跳”），乌撒就伸手扶住　神的约柜</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when they came to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Nachon’s</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threshing floor,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Uzzah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put out his hand to the ark of God and took hold of it, for the oxen stumbled.</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7503381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2 Sam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6:1-23】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神耶和华向乌撒发怒，因这错误击杀他，他就死在　神的约柜旁</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anger of the Lord was aroused against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Uzzah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God struck him there for his error; and he died there by the ark of God.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大卫因耶和华击杀（原文作“闯杀”）乌撒，心里愁烦，就称那地方为毗列斯乌撒，直到今日</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David became angry because of the Lord’s outbreak against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Uzzah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he called the name of the place Perez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Uzzah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to this day.</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7503381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2 Sam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6:1-23】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那日，大卫惧怕耶和华，说：“耶和华的约柜怎可运到我这里来？”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David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was afraid of the Lord that day; and he said, “How can the ark of the Lord come to me?”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于是大卫不肯将耶和华的约柜运进大卫的城，却运到迦特人俄别以东的家中</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David would not move the ark of the Lord with him into the City of David; but David took it aside into the house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Obed</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-Edom the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Gittite</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7503381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2 Sam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6:1-23】</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耶和华的约柜在迦特人俄别以东家中三个月，耶和华赐福给俄别以东和他的全家</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2600" b="1" kern="100" dirty="0" smtClean="0">
                <a:latin typeface="微软雅黑" panose="020B0503020204020204" pitchFamily="34" charset="-122"/>
                <a:ea typeface="微软雅黑" panose="020B0503020204020204" pitchFamily="34" charset="-122"/>
                <a:cs typeface="Calibri" panose="020F0502020204030204" pitchFamily="34" charset="0"/>
              </a:rPr>
              <a:t>The ark of the Lord remained in the house of </a:t>
            </a:r>
            <a:r>
              <a:rPr lang="en-US" altLang="zh-CN" sz="2600" b="1" kern="100" dirty="0" err="1" smtClean="0">
                <a:latin typeface="微软雅黑" panose="020B0503020204020204" pitchFamily="34" charset="-122"/>
                <a:ea typeface="微软雅黑" panose="020B0503020204020204" pitchFamily="34" charset="-122"/>
                <a:cs typeface="Calibri" panose="020F0502020204030204" pitchFamily="34" charset="0"/>
              </a:rPr>
              <a:t>Obed</a:t>
            </a:r>
            <a:r>
              <a:rPr lang="en-US" altLang="zh-CN" sz="2600" b="1" kern="100" dirty="0" smtClean="0">
                <a:latin typeface="微软雅黑" panose="020B0503020204020204" pitchFamily="34" charset="-122"/>
                <a:ea typeface="微软雅黑" panose="020B0503020204020204" pitchFamily="34" charset="-122"/>
                <a:cs typeface="Calibri" panose="020F0502020204030204" pitchFamily="34" charset="0"/>
              </a:rPr>
              <a:t>-Edom the </a:t>
            </a:r>
            <a:r>
              <a:rPr lang="en-US" altLang="zh-CN" sz="2600" b="1" kern="100" dirty="0" err="1" smtClean="0">
                <a:latin typeface="微软雅黑" panose="020B0503020204020204" pitchFamily="34" charset="-122"/>
                <a:ea typeface="微软雅黑" panose="020B0503020204020204" pitchFamily="34" charset="-122"/>
                <a:cs typeface="Calibri" panose="020F0502020204030204" pitchFamily="34" charset="0"/>
              </a:rPr>
              <a:t>Gittite</a:t>
            </a:r>
            <a:r>
              <a:rPr lang="en-US" altLang="zh-CN" sz="2600" b="1" kern="100" dirty="0" smtClean="0">
                <a:latin typeface="微软雅黑" panose="020B0503020204020204" pitchFamily="34" charset="-122"/>
                <a:ea typeface="微软雅黑" panose="020B0503020204020204" pitchFamily="34" charset="-122"/>
                <a:cs typeface="Calibri" panose="020F0502020204030204" pitchFamily="34" charset="0"/>
              </a:rPr>
              <a:t> three months. And the Lord blessed </a:t>
            </a:r>
            <a:r>
              <a:rPr lang="en-US" altLang="zh-CN" sz="2600" b="1" kern="100" dirty="0" err="1" smtClean="0">
                <a:latin typeface="微软雅黑" panose="020B0503020204020204" pitchFamily="34" charset="-122"/>
                <a:ea typeface="微软雅黑" panose="020B0503020204020204" pitchFamily="34" charset="-122"/>
                <a:cs typeface="Calibri" panose="020F0502020204030204" pitchFamily="34" charset="0"/>
              </a:rPr>
              <a:t>Obed</a:t>
            </a:r>
            <a:r>
              <a:rPr lang="en-US" altLang="zh-CN" sz="2600" b="1" kern="100" dirty="0" smtClean="0">
                <a:latin typeface="微软雅黑" panose="020B0503020204020204" pitchFamily="34" charset="-122"/>
                <a:ea typeface="微软雅黑" panose="020B0503020204020204" pitchFamily="34" charset="-122"/>
                <a:cs typeface="Calibri" panose="020F0502020204030204" pitchFamily="34" charset="0"/>
              </a:rPr>
              <a:t>-Edom and all his household.</a:t>
            </a:r>
          </a:p>
          <a:p>
            <a:pPr marL="0" indent="0" algn="just">
              <a:lnSpc>
                <a:spcPct val="112000"/>
              </a:lnSpc>
              <a:buNone/>
            </a:pPr>
            <a:r>
              <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有人告诉大卫王说：“耶和华因为约柜赐福给俄别以东的家和一切属他的。”大卫就去，欢欢喜喜地将　神的约柜从俄别以东家中抬到大卫的城里。</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Now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it was told King David, saying, “The Lord has blessed the house of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Obed</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-Edom and all that belongs to him, because of the ark of God.” So David went and brought up the ark of God from the house of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Obed</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-Edom to the City of David with gladness. </a:t>
            </a: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7503381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2 Sam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6:1-23】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抬耶和华约柜的人走了六步，大卫就献牛与肥羊为祭。</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so it was, when those bearing the ark of the Lord had gone six paces, that he sacrificed oxen and fatted sheep.</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大卫穿着细麻布的以弗得，在耶和华面前极力跳舞。</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David danced before the Lord with all his might; and David was wearing a linen ephod.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这样，大卫和以色列的全家欢呼吹角，将耶和华的约柜抬上来。</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David and all the house of Israel brought up the ark of the Lord with shouting and with the sound of the trumpet.</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7503381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2 Sam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6:1-23】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耶和华的约柜进了大卫城的时候，扫罗的女儿米甲从窗户里观看，见大卫王在耶和华面前踊跃跳舞，心里就轻视他</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2600" b="1" kern="100" dirty="0" smtClean="0">
                <a:latin typeface="微软雅黑" panose="020B0503020204020204" pitchFamily="34" charset="-122"/>
                <a:ea typeface="微软雅黑" panose="020B0503020204020204" pitchFamily="34" charset="-122"/>
                <a:cs typeface="Calibri" panose="020F0502020204030204" pitchFamily="34" charset="0"/>
              </a:rPr>
              <a:t>Now as the ark of the Lord came into the City of David, Michal, Saul’s daughter, looked through a window and saw King David leaping and whirling before the Lord; and she despised him in her heart.</a:t>
            </a:r>
          </a:p>
          <a:p>
            <a:pPr marL="0" indent="0" algn="just">
              <a:lnSpc>
                <a:spcPct val="112000"/>
              </a:lnSpc>
              <a:buNone/>
            </a:pPr>
            <a:r>
              <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17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众人将耶和华的约柜请进去，安放在所预备的地方，就是在大卫所搭的帐幕里。大卫在耶和华面前献燔祭和平安祭。</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So they brought the ark of the Lord, and set it in its place in the midst of the tabernacle that David had erected for it. Then David offered burnt offerings and peace offerings before the Lord.</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7503381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2 Sam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6:1-23】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大卫献完了燔祭和平安祭，就奉万军之耶和华的名给民祝福，</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when David had finished offering burnt offerings and peace offerings, he blessed the people in the name of the Lord of hosts.</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并且分给以色列众人，无论男女，每人一个饼，一块肉，一个葡萄饼。众人就各回各家去了</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he distributed among all the people, among the whole multitude of Israel, both the women and the men, to everyone a loaf of bread, a piece of meat, and a cake of raisins.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all the people departed, everyone to his house.</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7503381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24650</TotalTime>
  <Words>1215</Words>
  <Application>Microsoft Office PowerPoint</Application>
  <PresentationFormat>全屏显示(4:3)</PresentationFormat>
  <Paragraphs>84</Paragraphs>
  <Slides>17</Slides>
  <Notes>0</Notes>
  <HiddenSlides>0</HiddenSlides>
  <MMClips>0</MMClips>
  <ScaleCrop>false</ScaleCrop>
  <HeadingPairs>
    <vt:vector size="4" baseType="variant">
      <vt:variant>
        <vt:lpstr>主题</vt:lpstr>
      </vt:variant>
      <vt:variant>
        <vt:i4>1</vt:i4>
      </vt:variant>
      <vt:variant>
        <vt:lpstr>幻灯片标题</vt:lpstr>
      </vt:variant>
      <vt:variant>
        <vt:i4>17</vt:i4>
      </vt:variant>
    </vt:vector>
  </HeadingPairs>
  <TitlesOfParts>
    <vt:vector size="18" baseType="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user</cp:lastModifiedBy>
  <cp:revision>2143</cp:revision>
  <dcterms:created xsi:type="dcterms:W3CDTF">2014-02-25T17:54:08Z</dcterms:created>
  <dcterms:modified xsi:type="dcterms:W3CDTF">2024-12-26T23:38:17Z</dcterms:modified>
</cp:coreProperties>
</file>