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23"/>
  </p:notesMasterIdLst>
  <p:handoutMasterIdLst>
    <p:handoutMasterId r:id="rId24"/>
  </p:handoutMasterIdLst>
  <p:sldIdLst>
    <p:sldId id="3840" r:id="rId2"/>
    <p:sldId id="4573" r:id="rId3"/>
    <p:sldId id="4574" r:id="rId4"/>
    <p:sldId id="4575" r:id="rId5"/>
    <p:sldId id="4576" r:id="rId6"/>
    <p:sldId id="4577" r:id="rId7"/>
    <p:sldId id="4578" r:id="rId8"/>
    <p:sldId id="4579" r:id="rId9"/>
    <p:sldId id="4580" r:id="rId10"/>
    <p:sldId id="4581" r:id="rId11"/>
    <p:sldId id="4582" r:id="rId12"/>
    <p:sldId id="4583" r:id="rId13"/>
    <p:sldId id="4584" r:id="rId14"/>
    <p:sldId id="4585" r:id="rId15"/>
    <p:sldId id="4586" r:id="rId16"/>
    <p:sldId id="4587" r:id="rId17"/>
    <p:sldId id="4588" r:id="rId18"/>
    <p:sldId id="4589" r:id="rId19"/>
    <p:sldId id="4422" r:id="rId20"/>
    <p:sldId id="4423" r:id="rId21"/>
    <p:sldId id="4425" r:id="rId22"/>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359" autoAdjust="0"/>
    <p:restoredTop sz="94660"/>
  </p:normalViewPr>
  <p:slideViewPr>
    <p:cSldViewPr>
      <p:cViewPr varScale="1">
        <p:scale>
          <a:sx n="69" d="100"/>
          <a:sy n="69" d="100"/>
        </p:scale>
        <p:origin x="22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2024/11/15</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2024/11/15</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a:t>按一下此處編輯母版文本樣式</a:t>
            </a:r>
            <a:endParaRPr lang="zh-CN" altLang="en-US"/>
          </a:p>
          <a:p>
            <a:pPr lvl="1"/>
            <a:r>
              <a:rPr lang="zh-CN" altLang="en-US"/>
              <a:t>第二級</a:t>
            </a:r>
          </a:p>
          <a:p>
            <a:pPr lvl="2"/>
            <a:r>
              <a:rPr lang="zh-CN" altLang="en-US"/>
              <a:t>第三級</a:t>
            </a:r>
          </a:p>
          <a:p>
            <a:pPr lvl="3"/>
            <a:r>
              <a:rPr lang="zh-CN" altLang="en-US"/>
              <a:t>第四級</a:t>
            </a:r>
          </a:p>
          <a:p>
            <a:pPr lvl="4"/>
            <a:r>
              <a:rPr lang="zh-CN" altLang="en-US"/>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2024/11/15</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2024/11/15</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2024/11/15</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2024/11/15</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2024/11/15</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2024/11/15</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2024/11/15</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2024/11/15</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2024/11/15</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2024/11/15</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2024/11/15</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2024/11/15</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2:1-32】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此后，大卫问耶和华说：“我上犹大的一个城去可以吗？”耶和华说：“可以。”大卫说：“我上哪一个城去呢？”耶和华说：“上希伯仑去。”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It happened after this that David inquired of the Lord, saying, “Shall I go up to any of the cities of </a:t>
            </a:r>
            <a:r>
              <a:rPr lang="en-US" altLang="zh-CN" sz="2700" b="1" kern="100" dirty="0" err="1">
                <a:latin typeface="微软雅黑" panose="020B0503020204020204" pitchFamily="34" charset="-122"/>
                <a:ea typeface="微软雅黑" panose="020B0503020204020204" pitchFamily="34" charset="-122"/>
                <a:cs typeface="Calibri" panose="020F0502020204030204" pitchFamily="34" charset="0"/>
              </a:rPr>
              <a:t>Judah?”And</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 the Lord said to him, “Go </a:t>
            </a:r>
            <a:r>
              <a:rPr lang="en-US" altLang="zh-CN" sz="2700" b="1" kern="100" dirty="0" err="1">
                <a:latin typeface="微软雅黑" panose="020B0503020204020204" pitchFamily="34" charset="-122"/>
                <a:ea typeface="微软雅黑" panose="020B0503020204020204" pitchFamily="34" charset="-122"/>
                <a:cs typeface="Calibri" panose="020F0502020204030204" pitchFamily="34" charset="0"/>
              </a:rPr>
              <a:t>up.”David</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 said, “Where shall I go </a:t>
            </a:r>
            <a:r>
              <a:rPr lang="en-US" altLang="zh-CN" sz="2700" b="1" kern="100" dirty="0" err="1">
                <a:latin typeface="微软雅黑" panose="020B0503020204020204" pitchFamily="34" charset="-122"/>
                <a:ea typeface="微软雅黑" panose="020B0503020204020204" pitchFamily="34" charset="-122"/>
                <a:cs typeface="Calibri" panose="020F0502020204030204" pitchFamily="34" charset="0"/>
              </a:rPr>
              <a:t>up?”And</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 He said, “To Hebron.”</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于是大卫和他的两个妻：一个是耶斯列人亚希暖，一个是作过迦密人拿八妻的亚比该，都上那里去了。</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So David went up there, and his two wives also, </a:t>
            </a:r>
            <a:r>
              <a:rPr lang="en-US" altLang="zh-CN" sz="2700" b="1" kern="100" dirty="0" err="1">
                <a:latin typeface="微软雅黑" panose="020B0503020204020204" pitchFamily="34" charset="-122"/>
                <a:ea typeface="微软雅黑" panose="020B0503020204020204" pitchFamily="34" charset="-122"/>
                <a:cs typeface="Calibri" panose="020F0502020204030204" pitchFamily="34" charset="0"/>
              </a:rPr>
              <a:t>Ahinoam</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 the </a:t>
            </a:r>
            <a:r>
              <a:rPr lang="en-US" altLang="zh-CN" sz="2700" b="1" kern="100" dirty="0" err="1">
                <a:latin typeface="微软雅黑" panose="020B0503020204020204" pitchFamily="34" charset="-122"/>
                <a:ea typeface="微软雅黑" panose="020B0503020204020204" pitchFamily="34" charset="-122"/>
                <a:cs typeface="Calibri" panose="020F0502020204030204" pitchFamily="34" charset="0"/>
              </a:rPr>
              <a:t>Jezreelitess</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 and Abigail the widow of </a:t>
            </a:r>
            <a:r>
              <a:rPr lang="en-US" altLang="zh-CN" sz="2700" b="1" kern="100" dirty="0" err="1">
                <a:latin typeface="微软雅黑" panose="020B0503020204020204" pitchFamily="34" charset="-122"/>
                <a:ea typeface="微软雅黑" panose="020B0503020204020204" pitchFamily="34" charset="-122"/>
                <a:cs typeface="Calibri" panose="020F0502020204030204" pitchFamily="34" charset="0"/>
              </a:rPr>
              <a:t>Nabal</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 the Carmelite.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1592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2:1-32】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亚撒黑追赶押尼珥，直追赶他不偏左右。</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Asahel pursued Abner, and in going he did not turn to the right hand or to the left from following Abner.</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押尼珥回头说：“你是亚撒黑吗？”回答说：“是。”</a:t>
            </a: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Abner looked behind him and said, “Are you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Asahel?”He</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answered, “I am.”</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87279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2:1-32】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押尼珥对他说：“你或转向左，转向右，拿住一个少年人，剥去他的战衣。”亚撒黑却不肯转开不追赶他。</a:t>
            </a: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And Abner said to him, “Turn aside to your right hand or to your left, and lay hold on one of the young men and take his armor for yourself.” But Asahel would not turn aside from following him.</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押尼珥又对亚撒黑说：“你转开不追赶我吧！我何必杀你呢？若杀你，有什么脸见你哥哥约押呢？</a:t>
            </a:r>
            <a:r>
              <a:rPr lang="zh-CN" altLang="en-US" sz="27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27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2700" b="1" kern="100" dirty="0">
                <a:latin typeface="微软雅黑" panose="020B0503020204020204" pitchFamily="34" charset="-122"/>
                <a:ea typeface="微软雅黑" panose="020B0503020204020204" pitchFamily="34" charset="-122"/>
                <a:cs typeface="Calibri" panose="020F0502020204030204" pitchFamily="34" charset="0"/>
              </a:rPr>
              <a:t>So Abner said again to Asahel, “Turn aside from following me. Why should I strike you to the ground? How then could I face your brother Joab?”</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87279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2:1-32】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亚撒黑仍不肯转开，故此押尼珥就用枪鐏刺入他的肚腹，甚至枪从背后透出。亚撒黑就在那里仆倒而死。众人赶到亚撒黑仆倒而死的地方，就都站住。</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However, he refused to turn aside. Therefore Abner struck him in the stomach with the blunt end of the spear, so that the spear came out of his back; and he fell down there and died on the spot. So it was that as many as came to the place where Asahel fell down and died, stood still.</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872790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2:1-32】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约押和亚比筛追赶押尼珥，日落的时候，到了通基遍旷野的路旁，基亚对面的亚玛山。</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Joab and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Abishai</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also pursued Abner. And the sun was going down when they came to the hill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Ammah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which is before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Giah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by the road to the Wilderness of Gibeon.</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便雅悯人聚集，跟随押尼珥站在一个山顶上。</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Now the children of Benjamin gathered together behind Abner and became a unit, and took their stand on top of a hill.</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87279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2:1-32】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押尼珥呼叫约押说：“刀剑岂可永远杀人吗？你岂不知终久必有苦楚吗？你要等何时才叫百姓回去，不追赶弟兄呢？”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Abner called to Joab and said, “Shall the sword devour forever? Do you not know that it will be bitter in the latter end? How long will it be then until you tell the people to return from pursuing their brethren?”</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约押说：“我指着永生的　神起誓，你若不说戏耍的那句话，今日早晨百姓就回去，不追赶弟兄了。</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Joab said, “As God lives, unless you had spoken, surely then by morning all the people would have given up pursuing their brethren.”</a:t>
            </a:r>
          </a:p>
          <a:p>
            <a:pPr marL="0" indent="0" algn="just">
              <a:lnSpc>
                <a:spcPct val="112000"/>
              </a:lnSpc>
              <a:buNone/>
            </a:pPr>
            <a:endParaRPr lang="en-US" altLang="zh-CN"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872790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2:1-32】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于是约押吹角，众民就站住不再追赶以色列人，也不再打仗了。</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Joab blew a trumpet; and all the people stood still and did not pursue Israel anymore, nor did they fight anymore.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押尼珥和跟随他的人整夜经过亚拉巴，过约旦河走过毕伦，到了玛哈念。</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Abner and his men went on all that night through the plain, crossed over the Jordan, and went through all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Bithron</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they came to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Mahanaim</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87279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2:1-32】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约押追赶押尼珥回来，聚集众民，见大卫的仆人中缺少了十九个人和亚撒黑。</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Joab returned from pursuing Abner. And when he had gathered all the people together, there were missing of David’s servants nineteen men and Asahel. </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但大卫的仆人杀了便雅悯人和跟随押尼珥的人，共三百六十名。</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But the servants of David had struck down, of Benjamin and Abner’s men, three hundred and sixty men who died.</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87279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2:1-32】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众人将亚撒黑送到伯利恒，葬在他父亲的坟墓里。约押和跟随他的人走了一夜，天亮的时候到了希伯仑。</a:t>
            </a:r>
          </a:p>
          <a:p>
            <a:pPr marL="0" indent="0" algn="just">
              <a:lnSpc>
                <a:spcPct val="112000"/>
              </a:lnSpc>
              <a:buNone/>
            </a:pPr>
            <a:r>
              <a:rPr lang="en-US" altLang="zh-CN" sz="3000" b="1" kern="10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they took up Asahel and buried him in his father’s tomb, which was in Bethlehem. And Joab and his men went all night, and they came to Hebron at daybreak.</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872790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经文简述：</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神指示大卫去到希伯伦，大卫被犹大支派膏为王（</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1-4</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endParaRPr lang="zh-CN" altLang="en-US" sz="8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大卫向埋葬扫罗的基列雅比人表示感激（</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5-7</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endParaRPr lang="zh-CN" altLang="en-US" sz="8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押尼珥设立扫罗的儿子伊施波设为王，与大卫相对（</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8-11</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endParaRPr lang="zh-CN" altLang="en-US" sz="8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押尼珥及其手下（扫罗儿子一方）与约押及其手下（大卫一方）相遇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12-32</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0397504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经文简述：</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押尼珥及其手下（扫罗儿子一方）与约押及其手下（大卫一方）相遇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12-32</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a:t>
            </a:r>
          </a:p>
          <a:p>
            <a:pPr lvl="1" algn="just">
              <a:lnSpc>
                <a:spcPct val="150000"/>
              </a:lnSpc>
            </a:pPr>
            <a:r>
              <a:rPr lang="zh-CN" altLang="en-US" sz="2800" b="1" kern="100" dirty="0">
                <a:latin typeface="微软雅黑" panose="020B0503020204020204" pitchFamily="34" charset="-122"/>
                <a:ea typeface="微软雅黑" panose="020B0503020204020204" pitchFamily="34" charset="-122"/>
                <a:cs typeface="Calibri" panose="020F0502020204030204" pitchFamily="34" charset="0"/>
              </a:rPr>
              <a:t>	两方各出十二少年人，彼此相搏，一同仆倒而死（</a:t>
            </a:r>
            <a:r>
              <a:rPr lang="en-US" altLang="zh-CN" sz="2800" b="1" kern="100" dirty="0">
                <a:latin typeface="微软雅黑" panose="020B0503020204020204" pitchFamily="34" charset="-122"/>
                <a:ea typeface="微软雅黑" panose="020B0503020204020204" pitchFamily="34" charset="-122"/>
                <a:cs typeface="Calibri" panose="020F0502020204030204" pitchFamily="34" charset="0"/>
              </a:rPr>
              <a:t>12-16</a:t>
            </a:r>
            <a:r>
              <a:rPr lang="zh-CN" altLang="en-US" sz="2800" b="1" kern="100" dirty="0">
                <a:latin typeface="微软雅黑" panose="020B0503020204020204" pitchFamily="34" charset="-122"/>
                <a:ea typeface="微软雅黑" panose="020B0503020204020204" pitchFamily="34" charset="-122"/>
                <a:cs typeface="Calibri" panose="020F0502020204030204" pitchFamily="34" charset="0"/>
              </a:rPr>
              <a:t>节） </a:t>
            </a:r>
          </a:p>
          <a:p>
            <a:pPr lvl="1" algn="just">
              <a:lnSpc>
                <a:spcPct val="150000"/>
              </a:lnSpc>
            </a:pPr>
            <a:r>
              <a:rPr lang="zh-CN" altLang="en-US" sz="2800" b="1" kern="100" dirty="0">
                <a:latin typeface="微软雅黑" panose="020B0503020204020204" pitchFamily="34" charset="-122"/>
                <a:ea typeface="微软雅黑" panose="020B0503020204020204" pitchFamily="34" charset="-122"/>
                <a:cs typeface="Calibri" panose="020F0502020204030204" pitchFamily="34" charset="0"/>
              </a:rPr>
              <a:t>	扫罗的一方被打败（</a:t>
            </a:r>
            <a:r>
              <a:rPr lang="en-US" altLang="zh-CN" sz="2800" b="1" kern="100" dirty="0">
                <a:latin typeface="微软雅黑" panose="020B0503020204020204" pitchFamily="34" charset="-122"/>
                <a:ea typeface="微软雅黑" panose="020B0503020204020204" pitchFamily="34" charset="-122"/>
                <a:cs typeface="Calibri" panose="020F0502020204030204" pitchFamily="34" charset="0"/>
              </a:rPr>
              <a:t>17</a:t>
            </a:r>
            <a:r>
              <a:rPr lang="zh-CN" altLang="en-US" sz="2800" b="1" kern="100" dirty="0">
                <a:latin typeface="微软雅黑" panose="020B0503020204020204" pitchFamily="34" charset="-122"/>
                <a:ea typeface="微软雅黑" panose="020B0503020204020204" pitchFamily="34" charset="-122"/>
                <a:cs typeface="Calibri" panose="020F0502020204030204" pitchFamily="34" charset="0"/>
              </a:rPr>
              <a:t>节） </a:t>
            </a:r>
          </a:p>
          <a:p>
            <a:pPr lvl="1" algn="just">
              <a:lnSpc>
                <a:spcPct val="150000"/>
              </a:lnSpc>
            </a:pPr>
            <a:r>
              <a:rPr lang="zh-CN" altLang="en-US" sz="2800" b="1" kern="100" dirty="0">
                <a:latin typeface="微软雅黑" panose="020B0503020204020204" pitchFamily="34" charset="-122"/>
                <a:ea typeface="微软雅黑" panose="020B0503020204020204" pitchFamily="34" charset="-122"/>
                <a:cs typeface="Calibri" panose="020F0502020204030204" pitchFamily="34" charset="0"/>
              </a:rPr>
              <a:t>	大卫一方的亚撒黑被押尼珥所杀（</a:t>
            </a:r>
            <a:r>
              <a:rPr lang="en-US" altLang="zh-CN" sz="2800" b="1" kern="100" dirty="0">
                <a:latin typeface="微软雅黑" panose="020B0503020204020204" pitchFamily="34" charset="-122"/>
                <a:ea typeface="微软雅黑" panose="020B0503020204020204" pitchFamily="34" charset="-122"/>
                <a:cs typeface="Calibri" panose="020F0502020204030204" pitchFamily="34" charset="0"/>
              </a:rPr>
              <a:t>18-23</a:t>
            </a:r>
            <a:r>
              <a:rPr lang="zh-CN" altLang="en-US" sz="2800" b="1" kern="100" dirty="0">
                <a:latin typeface="微软雅黑" panose="020B0503020204020204" pitchFamily="34" charset="-122"/>
                <a:ea typeface="微软雅黑" panose="020B0503020204020204" pitchFamily="34" charset="-122"/>
                <a:cs typeface="Calibri" panose="020F0502020204030204" pitchFamily="34" charset="0"/>
              </a:rPr>
              <a:t>节） </a:t>
            </a:r>
          </a:p>
          <a:p>
            <a:pPr lvl="1" algn="just">
              <a:lnSpc>
                <a:spcPct val="150000"/>
              </a:lnSpc>
            </a:pPr>
            <a:r>
              <a:rPr lang="zh-CN" altLang="en-US" sz="2800" b="1" kern="100" dirty="0">
                <a:latin typeface="微软雅黑" panose="020B0503020204020204" pitchFamily="34" charset="-122"/>
                <a:ea typeface="微软雅黑" panose="020B0503020204020204" pitchFamily="34" charset="-122"/>
                <a:cs typeface="Calibri" panose="020F0502020204030204" pitchFamily="34" charset="0"/>
              </a:rPr>
              <a:t>	约押在押尼珥的要求下撤退（</a:t>
            </a:r>
            <a:r>
              <a:rPr lang="en-US" altLang="zh-CN" sz="2800" b="1" kern="100" dirty="0">
                <a:latin typeface="微软雅黑" panose="020B0503020204020204" pitchFamily="34" charset="-122"/>
                <a:ea typeface="微软雅黑" panose="020B0503020204020204" pitchFamily="34" charset="-122"/>
                <a:cs typeface="Calibri" panose="020F0502020204030204" pitchFamily="34" charset="0"/>
              </a:rPr>
              <a:t>24-28</a:t>
            </a:r>
            <a:r>
              <a:rPr lang="zh-CN" altLang="en-US" sz="2800" b="1" kern="100" dirty="0">
                <a:latin typeface="微软雅黑" panose="020B0503020204020204" pitchFamily="34" charset="-122"/>
                <a:ea typeface="微软雅黑" panose="020B0503020204020204" pitchFamily="34" charset="-122"/>
                <a:cs typeface="Calibri" panose="020F0502020204030204" pitchFamily="34" charset="0"/>
              </a:rPr>
              <a:t>节） </a:t>
            </a:r>
          </a:p>
          <a:p>
            <a:pPr lvl="1" algn="just">
              <a:lnSpc>
                <a:spcPct val="150000"/>
              </a:lnSpc>
            </a:pPr>
            <a:r>
              <a:rPr lang="zh-CN" altLang="en-US" sz="2800" b="1" kern="100" dirty="0">
                <a:latin typeface="微软雅黑" panose="020B0503020204020204" pitchFamily="34" charset="-122"/>
                <a:ea typeface="微软雅黑" panose="020B0503020204020204" pitchFamily="34" charset="-122"/>
                <a:cs typeface="Calibri" panose="020F0502020204030204" pitchFamily="34" charset="0"/>
              </a:rPr>
              <a:t>	押尼珥撤回（</a:t>
            </a:r>
            <a:r>
              <a:rPr lang="en-US" altLang="zh-CN" sz="2800" b="1" kern="100" dirty="0">
                <a:latin typeface="微软雅黑" panose="020B0503020204020204" pitchFamily="34" charset="-122"/>
                <a:ea typeface="微软雅黑" panose="020B0503020204020204" pitchFamily="34" charset="-122"/>
                <a:cs typeface="Calibri" panose="020F0502020204030204" pitchFamily="34" charset="0"/>
              </a:rPr>
              <a:t>29</a:t>
            </a:r>
            <a:r>
              <a:rPr lang="zh-CN" altLang="en-US" sz="2800" b="1" kern="100" dirty="0">
                <a:latin typeface="微软雅黑" panose="020B0503020204020204" pitchFamily="34" charset="-122"/>
                <a:ea typeface="微软雅黑" panose="020B0503020204020204" pitchFamily="34" charset="-122"/>
                <a:cs typeface="Calibri" panose="020F0502020204030204" pitchFamily="34" charset="0"/>
              </a:rPr>
              <a:t>节）；双方的损失对比悬殊，扫罗一方损失惨重（</a:t>
            </a:r>
            <a:r>
              <a:rPr lang="en-US" altLang="zh-CN" sz="2800" b="1" kern="100" dirty="0">
                <a:latin typeface="微软雅黑" panose="020B0503020204020204" pitchFamily="34" charset="-122"/>
                <a:ea typeface="微软雅黑" panose="020B0503020204020204" pitchFamily="34" charset="-122"/>
                <a:cs typeface="Calibri" panose="020F0502020204030204" pitchFamily="34" charset="0"/>
              </a:rPr>
              <a:t>30-32</a:t>
            </a:r>
            <a:r>
              <a:rPr lang="zh-CN" altLang="en-US" sz="2800" b="1" kern="100" dirty="0">
                <a:latin typeface="微软雅黑" panose="020B0503020204020204" pitchFamily="34" charset="-122"/>
                <a:ea typeface="微软雅黑" panose="020B0503020204020204" pitchFamily="34" charset="-122"/>
                <a:cs typeface="Calibri" panose="020F0502020204030204" pitchFamily="34" charset="0"/>
              </a:rPr>
              <a:t>节）。 </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530312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2:1-32】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大卫也将跟随他的人和他们各人的眷属一同带上去，住在希伯仑的城邑中。</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David brought up the men who were with him, every man with his household. So they dwelt in the cities of Hebron.</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犹大人来到希伯仑，在那里膏大卫作犹大家的王。有人告诉大卫说：“葬埋扫罗的是基列雅比人。”</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the men of Judah came, and there they anointed David king over the house of Judah. And they told David, saying, “The men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Jabesh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Gilead were the ones who buried Saul.”</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872790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200" b="1" u="sng" kern="100" dirty="0">
                <a:latin typeface="微软雅黑" panose="020B0503020204020204" pitchFamily="34" charset="-122"/>
                <a:ea typeface="微软雅黑" panose="020B0503020204020204" pitchFamily="34" charset="-122"/>
                <a:cs typeface="Calibri" panose="020F0502020204030204" pitchFamily="34" charset="0"/>
              </a:rPr>
              <a:t>“顺从圣灵”与“顺从情欲”</a:t>
            </a:r>
          </a:p>
          <a:p>
            <a:pPr algn="just">
              <a:lnSpc>
                <a:spcPct val="120000"/>
              </a:lnSpc>
            </a:pP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	押尼珥急于立扫罗之子伊施波设为王（傀儡）</a:t>
            </a:r>
            <a:endParaRPr lang="en-US" altLang="zh-CN" sz="32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endParaRPr lang="zh-CN" altLang="en-US" sz="8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	大卫先求问神旨，再被犹大支派拥立作王</a:t>
            </a:r>
            <a:endParaRPr lang="en-US" altLang="zh-CN" sz="32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endParaRPr lang="zh-CN" altLang="en-US" sz="8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	忍耐等候是顺从圣灵的表现</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诗</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62</a:t>
            </a: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5】</a:t>
            </a:r>
          </a:p>
          <a:p>
            <a:pPr algn="just">
              <a:lnSpc>
                <a:spcPct val="120000"/>
              </a:lnSpc>
            </a:pPr>
            <a:endParaRPr lang="zh-CN" altLang="en-US" sz="8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	神的旨意与人的传统</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太</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15:2-3】</a:t>
            </a:r>
          </a:p>
          <a:p>
            <a:pPr algn="just">
              <a:lnSpc>
                <a:spcPct val="120000"/>
              </a:lnSpc>
            </a:pPr>
            <a:endParaRPr lang="zh-CN" altLang="en-US" sz="8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	一句</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戏耍</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的话挑起战争</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kern="100" dirty="0">
                <a:latin typeface="微软雅黑" panose="020B0503020204020204" pitchFamily="34" charset="-122"/>
                <a:ea typeface="微软雅黑" panose="020B0503020204020204" pitchFamily="34" charset="-122"/>
                <a:cs typeface="Calibri" panose="020F0502020204030204" pitchFamily="34" charset="0"/>
              </a:rPr>
              <a:t>雅</a:t>
            </a:r>
            <a:r>
              <a:rPr lang="en-US" altLang="zh-CN" sz="3200" b="1" kern="100" dirty="0">
                <a:latin typeface="微软雅黑" panose="020B0503020204020204" pitchFamily="34" charset="-122"/>
                <a:ea typeface="微软雅黑" panose="020B0503020204020204" pitchFamily="34" charset="-122"/>
                <a:cs typeface="Calibri" panose="020F0502020204030204" pitchFamily="34" charset="0"/>
              </a:rPr>
              <a:t>3:6】</a:t>
            </a:r>
            <a:endParaRPr lang="zh-CN" altLang="en-US" sz="32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问题讨论：</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列举圣经中因为顺服神，而坚持忍耐等候的人物事例？</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分享自己曾经“艰难等候”的信仰经历，由此经历之后，自己有何体会和收获？</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讨论主耶稣生平中“等候”和“不等候”的事件事例，给我们带来怎样教导提醒？</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2:1-32】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大卫就差人去见基列雅比人，对他们说：“你们厚待你们的主扫罗，将他葬埋，愿耶和华赐福与你们。</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David sent messengers to the men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Jabesh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Gilead, and said to them, “You are blessed of the Lord, for you have shown this kindness to your lord, to Saul, and have buried him.</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你们既行了这事，愿耶和华以慈爱诚实待你们，我也要为此厚待你们。</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now may the Lord show kindness and truth to you. I also will repay you this kindness, because you have done this thing.</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87279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2:1-32】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现在你们的主扫罗死了，犹大家已经膏我作他们的王，所以你们要刚强奋勇。”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Now therefore, let your hands be strengthened, and be valiant; for your master Saul is dead, and also the house of Judah has anointed me king over them.”</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扫罗的元帅尼珥的儿子押尼珥，曾将扫罗的儿子伊施波设带过河到玛哈念，</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But Abner the son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Ner</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commander of Saul’s army, took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Ishbosheth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the son of Saul and brought him over to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Mahanaim</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87279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2:1-32】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立他作王治理基列、亚书利、耶斯列、以法莲、便雅悯和以色列众人。</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he made him king over Gilead, over the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Ashurites</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over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Jezreel</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over Ephraim, over Benjamin, and over all Israel.</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扫罗的儿子伊施波设登基的时候，年四十岁，作以色列王二年，惟独犹大家归从大卫。</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Ishbosheth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Saul’s son, was forty years old when he began to reign over Israel, and he reigned two years. Only the house of Judah followed David.</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87279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2:1-32】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大卫在希伯仑作犹大家的王，共七年零六个月。</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the time that David was king in Hebron over the house of Judah was seven years and six months.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尼珥的儿子押尼珥，和扫罗的儿子伊施波设的仆人，从玛哈念出来，往基遍去。</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Now Abner the son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Ner</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the servants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Ishbosheth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the son of Saul, went out from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Mahanaim</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to Gibeon.</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872790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2:1-32】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洗鲁雅的儿子约押和大卫的仆人也出来，在基遍池旁与他们相遇。一班坐在池这边，一班坐在池那边。</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Joab the son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Zeruiah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and the servants of David, went out and met them by the pool of Gibeon. So they sat down, one on one side of the pool and the other on the other side of the pool.</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押尼珥对约押说：“让少年人起来，在我们面前戏耍吧！”约押说：“可以。”</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Abner said to Joab, “Let the young men now arise and compete before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us.”And</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Joab said, “Let them arise.”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87279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2:1-32】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就按着定数起来：属扫罗儿子伊施波设的便雅悯人过去十二名，大卫的仆人也过去十二名。</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they arose and went over by number, twelve from Benjamin, followers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Ishbosheth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the son of Saul, and twelve from the servants of David.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彼此揪头，用刀刺肋，一同仆倒。所以那地叫作希利甲哈素林，就在基遍。</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each one grasped his opponent by the head and thrust his sword in his opponent’s side; so they fell down together. Therefore that place was called the Field of Sharp Swords, which is in Gibeon.</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87279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撒下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2 Sam 2:1-32】</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那日的战事凶猛，押尼珥和以色列人败在大卫的仆人面前。</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there was a very fierce battle that day, and Abner and the men of Israel were beaten before the servants of David.</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在那里有洗鲁雅的三个儿子，约押、亚比筛、亚撒黑。亚撒黑脚快如野鹿一般。</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Now the three sons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Zeruiah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were there: Joab and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Abishai</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Asahel. And Asahel was as fleet of foot as a wild gazelle.</a:t>
            </a: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87279037"/>
      </p:ext>
    </p:extLst>
  </p:cSld>
  <p:clrMapOvr>
    <a:masterClrMapping/>
  </p:clrMapOvr>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23841</TotalTime>
  <Words>2852</Words>
  <Application>Microsoft Office PowerPoint</Application>
  <PresentationFormat>On-screen Show (4:3)</PresentationFormat>
  <Paragraphs>110</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微软雅黑</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BCCC_User</cp:lastModifiedBy>
  <cp:revision>2112</cp:revision>
  <dcterms:created xsi:type="dcterms:W3CDTF">2014-02-25T17:54:08Z</dcterms:created>
  <dcterms:modified xsi:type="dcterms:W3CDTF">2024-11-16T04:19:34Z</dcterms:modified>
</cp:coreProperties>
</file>