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0"/>
  </p:notesMasterIdLst>
  <p:handoutMasterIdLst>
    <p:handoutMasterId r:id="rId21"/>
  </p:handoutMasterIdLst>
  <p:sldIdLst>
    <p:sldId id="3840" r:id="rId2"/>
    <p:sldId id="4559" r:id="rId3"/>
    <p:sldId id="4560" r:id="rId4"/>
    <p:sldId id="4561" r:id="rId5"/>
    <p:sldId id="4562" r:id="rId6"/>
    <p:sldId id="4563" r:id="rId7"/>
    <p:sldId id="4564" r:id="rId8"/>
    <p:sldId id="4565" r:id="rId9"/>
    <p:sldId id="4566" r:id="rId10"/>
    <p:sldId id="4567" r:id="rId11"/>
    <p:sldId id="4568" r:id="rId12"/>
    <p:sldId id="4569" r:id="rId13"/>
    <p:sldId id="4570" r:id="rId14"/>
    <p:sldId id="4422" r:id="rId15"/>
    <p:sldId id="4423" r:id="rId16"/>
    <p:sldId id="4572" r:id="rId17"/>
    <p:sldId id="4571" r:id="rId18"/>
    <p:sldId id="4425"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69" d="100"/>
          <a:sy n="69" d="100"/>
        </p:scale>
        <p:origin x="16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2024/11/8</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2024/11/8</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2024/11/8</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2024/11/8</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2024/11/8</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2024/11/8</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扫罗死后，大卫击杀亚玛力人回来，在洗革拉住了两天。</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it came to pass after the death of Saul, when David had returned from the slaughter of the Amalekites, and David had stayed two days in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Ziklag</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第三天，有一人从扫罗的营里出来，衣服撕裂，头蒙灰尘，到大卫面前伏地叩拜。</a:t>
            </a: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on the third day, behold, it happened that a man came from Saul’s camp with his clothes torn and dust on his head. So it was, when he came to David, that he fell to the ground and prostrated himself.</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不要在迦特报告，不要在亚实基伦街上传扬，免得非利士的女子欢乐，免得未受割礼之人的女子矜夸。</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Tell it not in Gath, Proclaim it not in the streets of Ashkelon—Lest the daughters of the Philistines rejoice, Lest the daughters of the uncircumcised triumph.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基利波山哪，愿你那里没有雨露，愿你田地无土产可作供物，因为英雄的盾牌，在那里被污丢弃。扫罗的盾牌，仿佛未曾抹油。</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zh-CN" altLang="en-US" sz="27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O mountains of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Gilboa</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Let there be no dew nor rain upon you, Nor fields of offerings. For the shield of the mighty is cast away there! The shield of Saul, not anointed with oil.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约拿单的弓箭，非流敌人的血不退缩。扫罗的刀剑，非剖勇士的油不收回。</a:t>
            </a: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From the blood of the slain, From the fat of the mighty, The bow of Jonathan did not turn back, And the sword of Saul did not return empty.</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扫罗和约拿单，活时相悦相爱，死时也不分离。他们比鹰更快，比狮子还强。</a:t>
            </a:r>
          </a:p>
          <a:p>
            <a:pPr marL="0" indent="0" algn="just">
              <a:lnSpc>
                <a:spcPct val="112000"/>
              </a:lnSpc>
              <a:buNone/>
            </a:pP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Saul and Jonathan were beloved and pleasant in their lives, And in their death they were not divided; They were swifter than eagles, They were stronger than lions.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以色列的女子啊，当为扫罗哭号。他曾使你们穿朱红色的美衣，使你们衣服有黄金的妆饰。</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O daughters of Israel, weep over Saul, Who clothed you in scarlet, with luxury; Who put ornaments of gold on your apparel.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英雄何竟在阵上仆倒！约拿单何竟在山上被杀！</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How the mighty have fallen in the midst of the battle! Jonathan was slain in your high places.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我兄约拿单哪，我为你悲伤！我甚喜悦你，你向我发的爱情奇妙非常，过于妇女的爱情。</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 am distressed for you, my brother Jonathan; You have been very pleasant to me; Your love to me was wonderful, Surpassing the love of women.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英雄何竟仆倒！战具何竟灭没！</a:t>
            </a:r>
          </a:p>
          <a:p>
            <a:pPr marL="0" indent="0" algn="just">
              <a:lnSpc>
                <a:spcPct val="112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How the mighty have fallen, And the weapons of war perished!”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一个亚玛力少年人将扫罗和约拿单等人的死讯带给大卫，并谎称是他杀死了扫罗（</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1-10</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大卫听见这个消息以后，悲哀、哭号、禁食到晚上（</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大卫下令杀死报信的亚玛力少年人（</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13-16</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大卫为扫罗和约拿单作哀歌（</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17-27</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400" b="1" u="sng" kern="100" dirty="0">
                <a:latin typeface="微软雅黑" panose="020B0503020204020204" pitchFamily="34" charset="-122"/>
                <a:ea typeface="微软雅黑" panose="020B0503020204020204" pitchFamily="34" charset="-122"/>
                <a:cs typeface="Calibri" panose="020F0502020204030204" pitchFamily="34" charset="0"/>
              </a:rPr>
              <a:t>扫罗之死</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人看扫罗的死因</a:t>
            </a:r>
            <a:endParaRPr lang="en-US" altLang="zh-CN" sz="34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神眼中扫罗的死因</a:t>
            </a:r>
            <a:endParaRPr lang="en-US" altLang="zh-CN" sz="34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4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4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代上 </a:t>
            </a:r>
            <a:r>
              <a:rPr lang="en-US" altLang="zh-CN" sz="3400" b="1" kern="100" dirty="0">
                <a:latin typeface="微软雅黑" panose="020B0503020204020204" pitchFamily="34" charset="-122"/>
                <a:ea typeface="微软雅黑" panose="020B0503020204020204" pitchFamily="34" charset="-122"/>
                <a:cs typeface="Calibri" panose="020F0502020204030204" pitchFamily="34" charset="0"/>
              </a:rPr>
              <a:t>1Chr 10:13-14】</a:t>
            </a:r>
          </a:p>
          <a:p>
            <a:pPr marL="0" indent="0" algn="just">
              <a:lnSpc>
                <a:spcPct val="150000"/>
              </a:lnSpc>
              <a:buNone/>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神在愤怒中废掉扫罗王</a:t>
            </a:r>
            <a:endParaRPr lang="en-US" altLang="zh-CN" sz="34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4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4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何西阿书 </a:t>
            </a:r>
            <a:r>
              <a:rPr lang="en-US" altLang="zh-CN" sz="3400" b="1" kern="100" dirty="0">
                <a:latin typeface="微软雅黑" panose="020B0503020204020204" pitchFamily="34" charset="-122"/>
                <a:ea typeface="微软雅黑" panose="020B0503020204020204" pitchFamily="34" charset="-122"/>
                <a:cs typeface="Calibri" panose="020F0502020204030204" pitchFamily="34" charset="0"/>
              </a:rPr>
              <a:t>Hos 13:10-11】</a:t>
            </a:r>
            <a:endParaRPr lang="zh-CN" altLang="en-US" sz="34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400" b="1" u="sng" kern="100" dirty="0">
                <a:latin typeface="微软雅黑" panose="020B0503020204020204" pitchFamily="34" charset="-122"/>
                <a:ea typeface="微软雅黑" panose="020B0503020204020204" pitchFamily="34" charset="-122"/>
                <a:cs typeface="Calibri" panose="020F0502020204030204" pitchFamily="34" charset="0"/>
              </a:rPr>
              <a:t>报信的亚玛力少年人之死</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捏造谎言</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试图骗得大卫的奖赏</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虽然没做谎言中的恶事，也因撒谎而受死</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419442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400" b="1" u="sng" kern="100" dirty="0">
                <a:latin typeface="微软雅黑" panose="020B0503020204020204" pitchFamily="34" charset="-122"/>
                <a:ea typeface="微软雅黑" panose="020B0503020204020204" pitchFamily="34" charset="-122"/>
                <a:cs typeface="Calibri" panose="020F0502020204030204" pitchFamily="34" charset="0"/>
              </a:rPr>
              <a:t>大卫为扫罗和约拿单作哀歌</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大卫的悲哀</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大卫不计算扫罗的恶（仁厚）</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大卫尊敬扫罗和约拿单（谦卑）</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大卫和约拿单的友情</a:t>
            </a:r>
          </a:p>
          <a:p>
            <a:pPr algn="just">
              <a:lnSpc>
                <a:spcPct val="150000"/>
              </a:lnSpc>
            </a:pPr>
            <a:r>
              <a:rPr lang="zh-CN" altLang="en-US" sz="3400" b="1" kern="100" dirty="0">
                <a:latin typeface="微软雅黑" panose="020B0503020204020204" pitchFamily="34" charset="-122"/>
                <a:ea typeface="微软雅黑" panose="020B0503020204020204" pitchFamily="34" charset="-122"/>
                <a:cs typeface="Calibri" panose="020F0502020204030204" pitchFamily="34" charset="0"/>
              </a:rPr>
              <a:t>	大卫尊重神设立的权柄</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419442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讨论是哪些客观（外在）和主观（内在）因素使得大卫心中没有对扫罗的怨恨？</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你是否曾有对某人难以释怀的成见（积怨）？如这成见（积怨）今天已消除，是什么特别的原因（或事件）使得自己最终消除对某人的成见（积怨）？</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扫罗死于没有遵行神的命令。分享自己的信仰经历，“随着自己对神的认识和信心增长，自己原以为已经遵行的主耶稣（圣经）的某个教导，后来发现自己其实并没有真正遵行“。</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大卫问他说：“你从哪里来？”他说：“我从以色列的营里逃来。”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David said to him, “Where have you come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from?”So</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he said to him, “I have escaped from the camp of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大卫又问他说：“事情怎样？请你告诉我。”他回答说：“百姓从阵上逃跑，也有许多人仆倒死亡，扫罗和他儿子约拿单也死了。”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said to him, “How did the matter go? Please tell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me.”And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he answered, “The people have fled from the battle, many of the people are fallen and dead, and Saul and Jonathan his son are dead also.”</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大卫问报信的少年人说：“你怎么知道扫罗和他儿子约拿单死了呢？”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said to the young man who told him, “How do you know that Saul and Jonathan his son are dead?”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报信的少年人说：“我偶然到基利波山，看见扫罗伏在自己枪上，有战车、马兵紧紧地追他。</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the young man who told him said, “As I happened by chance to be on Mount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Gilboa</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there was Saul, leaning on his spear; and indeed the chariots and horsemen followed hard after him.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他回头看见我，就呼叫我。我说：‘我在这里。’</a:t>
            </a:r>
            <a:endPar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Now when he looked behind him, he saw me and called to me. And I answered, ‘Here I am.’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他问我说：‘你是什么人？’我说：‘我是亚玛力人。’</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he said to me, ‘Who are you?’ So I answered him, ‘I am an Amalekite.’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他说：‘请你来将我杀死，因为痛苦抓住我，我的生命尚存。’</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said to me again, ‘Please stand over me and kill me, for anguish has come upon me, but my life still remains in me.’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我准知他仆倒必不能活，就去将他杀死，把他头上的冠冕、臂上的镯子，拿到我主这里。” </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I stood over him and killed him, because I was sure that he could not live after he had fallen. And I took the crown that was on his head and the bracelet that was on his arm, and have brought them here to my lord.”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大卫就撕裂衣服，跟随他的人也是如此。</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Therefore David took hold of his own clothes and tore them, and so did all the men who were with him.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而且悲哀、哭号、禁食到晚上，是因扫罗和他儿子约拿单，并耶和华的民以色列家的人倒在刀下。</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they mourned and wept and fasted until evening for Saul and for Jonathan his son, for the people of the Lord and for the house of Israel, because they had fallen by the sword.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大卫问报信的少年人说：“你是哪里的人？”他说：“我是亚玛力客人的儿子。”</a:t>
            </a: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David said to the young man who told him, “Where are you from?” And he answered, “I am the son of an alien, an Amalekite.”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大卫说：“你伸手杀害耶和华的受膏者，怎么不畏惧呢？”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said to him, “How was it you were not afraid to put forth your hand to destroy the Lord’s anointed?”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大卫叫了一个少年人来，说：“你去杀他吧！”</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David called one of the young men and said, “Go near, and execute him!” And he struck him so that he died.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大卫对他说：“你流人血的罪归到自己的头上，因为你亲口作见证说：‘我杀了耶和华的受膏者。’”少年人就把他杀了。</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said to him, “Your blood is on your own head, for your own mouth has testified against you, saying, ‘I have killed the Lord’s anointed.’”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大卫作哀歌，吊扫罗和他儿子约拿单，</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David lamented with this lamentation over Saul and over Jonathan his son,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1:1-27】</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且吩咐将这歌教导犹大人。这歌名叫弓歌，写在雅煞珥书上。</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he told them to teach the children of Judah the Song of the Bow; indeed it is written in the Book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Jasher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歌中说：以色列啊，你尊荣者在山上被杀。大英雄何竟死亡！</a:t>
            </a:r>
          </a:p>
          <a:p>
            <a:pPr marL="0" indent="0" algn="just">
              <a:lnSpc>
                <a:spcPct val="112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beauty of Israel is slain on your high places! How the mighty have fallen!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95433012"/>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23812</TotalTime>
  <Words>2297</Words>
  <Application>Microsoft Office PowerPoint</Application>
  <PresentationFormat>On-screen Show (4:3)</PresentationFormat>
  <Paragraphs>96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Microsoft YaHei</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2100</cp:revision>
  <dcterms:created xsi:type="dcterms:W3CDTF">2014-02-25T17:54:08Z</dcterms:created>
  <dcterms:modified xsi:type="dcterms:W3CDTF">2024-11-09T04:20:23Z</dcterms:modified>
</cp:coreProperties>
</file>