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19"/>
  </p:notesMasterIdLst>
  <p:handoutMasterIdLst>
    <p:handoutMasterId r:id="rId20"/>
  </p:handoutMasterIdLst>
  <p:sldIdLst>
    <p:sldId id="3840" r:id="rId2"/>
    <p:sldId id="4516" r:id="rId3"/>
    <p:sldId id="4517" r:id="rId4"/>
    <p:sldId id="4518" r:id="rId5"/>
    <p:sldId id="4519" r:id="rId6"/>
    <p:sldId id="4520" r:id="rId7"/>
    <p:sldId id="4521" r:id="rId8"/>
    <p:sldId id="4522" r:id="rId9"/>
    <p:sldId id="4523" r:id="rId10"/>
    <p:sldId id="4524" r:id="rId11"/>
    <p:sldId id="4525" r:id="rId12"/>
    <p:sldId id="4526" r:id="rId13"/>
    <p:sldId id="4527" r:id="rId14"/>
    <p:sldId id="4422" r:id="rId15"/>
    <p:sldId id="4423" r:id="rId16"/>
    <p:sldId id="4528" r:id="rId17"/>
    <p:sldId id="4425" r:id="rId18"/>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359" autoAdjust="0"/>
    <p:restoredTop sz="94660"/>
  </p:normalViewPr>
  <p:slideViewPr>
    <p:cSldViewPr>
      <p:cViewPr varScale="1">
        <p:scale>
          <a:sx n="69" d="100"/>
          <a:sy n="69" d="100"/>
        </p:scale>
        <p:origin x="222"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2024/10/11</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2024/10/11</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a:t>按一下此處編輯母版文本樣式</a:t>
            </a:r>
            <a:endParaRPr lang="zh-CN" altLang="en-US"/>
          </a:p>
          <a:p>
            <a:pPr lvl="1"/>
            <a:r>
              <a:rPr lang="zh-CN" altLang="en-US"/>
              <a:t>第二級</a:t>
            </a:r>
          </a:p>
          <a:p>
            <a:pPr lvl="2"/>
            <a:r>
              <a:rPr lang="zh-CN" altLang="en-US"/>
              <a:t>第三級</a:t>
            </a:r>
          </a:p>
          <a:p>
            <a:pPr lvl="3"/>
            <a:r>
              <a:rPr lang="zh-CN" altLang="en-US"/>
              <a:t>第四級</a:t>
            </a:r>
          </a:p>
          <a:p>
            <a:pPr lvl="4"/>
            <a:r>
              <a:rPr lang="zh-CN" altLang="en-US"/>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2024/10/11</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15413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2024/10/11</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4148422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2024/10/11</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3721128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2024/10/11</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2050342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2024/10/11</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305425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2024/10/11</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2184364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2024/10/11</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2316343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2024/10/11</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71924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2024/10/11</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97789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2024/10/11</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836093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2024/10/11</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353174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50000"/>
              </a:schemeClr>
            </a:gs>
            <a:gs pos="48000">
              <a:schemeClr val="accent5">
                <a:lumMod val="50000"/>
              </a:schemeClr>
            </a:gs>
            <a:gs pos="69000">
              <a:schemeClr val="accent5">
                <a:lumMod val="50000"/>
              </a:schemeClr>
            </a:gs>
            <a:gs pos="97000">
              <a:schemeClr val="accent5">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2024/10/11</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688335863"/>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 28:1-25】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那时，非利士人聚集军旅，要与以色列人打仗。亚吉对大卫说：“你当知道，你和跟随你的人都要随我出战。”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Now it happened in those days that the Philistines gathered their armies together for war, to fight with Israel. And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Achish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said to David, “You assuredly know that you will go out with me to battle, you and your men.”</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大卫对亚吉说：“仆人所能作的事，王必知道。”亚吉对大卫说：“这样，我立你永远作我的护卫长。”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So David said to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Achish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“Surely you know what your servant can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do.”And</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Achish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said to David, “Therefore I will make you one of my chief guardians forever.”</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8315926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 28:1-25】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因你没有听从耶和华的命令，他恼怒亚玛力人，你没有灭绝他们，所以今日耶和华向你这样行，</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Because you did not obey the voice of the Lord nor execute His fierce wrath upon Amalek, therefore the Lord has done this thing to you this day.</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并且耶和华必将你和以色列人交在非利士人的手里。明日你和你众子必与我在一处了；耶和华必将以色列的军兵交在非利士人手里。” </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Moreover the Lord will also deliver Israel with you into the hand of the Philistines. And tomorrow you and your sons will be with me. The Lord will also deliver the army of Israel into the hand of the Philistines.”</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049379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 28:1-25】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扫罗猛然仆倒，挺身在地，因撒母耳的话甚是惧怕。那一昼一夜没有吃什么，就毫无气力。</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Immediately Saul fell full length on the ground, and was dreadfully afraid because of the words of Samuel. And there was no strength in him, for he had eaten no food all day or all night.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妇人到扫罗面前，见他极其惊恐，对他说：“婢女听从你的话，不顾惜自己的性命，遵从你所吩咐的。</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And the woman came to Saul and saw that he was severely troubled, and said to him, “Look, your maidservant has obeyed your voice, and I have put my life in my hands and heeded the words which you spoke to me.</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049379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 28:1-25】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现在求你听婢女的话，容我在你面前摆上一点食物，你吃了可以有气力行路。” </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Now therefore, please, heed also the voice of your maidservant, and let me set a piece of bread before you; and eat, that you may have strength when you go on your way.”</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扫罗不肯，说：“我不吃。”但他的仆人和妇人再三劝他，他才听了他们的话，从地上起来，坐在床上。</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But he refused and said, “I will not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eat.”So</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his servants, together with the woman, urged him; and he heeded their voice. Then he arose from the ground and sat on the bed.</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0493790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 28:1-25】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妇人急忙将家里的一只肥牛犊宰了，又拿面抟成无酵饼烤了，</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Now the woman had a fatted calf in the house, and she hastened to kill it. And she took flour and kneaded it, and baked unleavened bread from it.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摆在扫罗和他仆人面前。他们吃完，当夜就起身走了。</a:t>
            </a: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So she brought it before Saul and his servants, and they ate. Then they rose and went away that night.</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0493790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20000"/>
              </a:lnSpc>
              <a:buNone/>
            </a:pP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经文简述：</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非利士人打算入侵以色列，非利士王亚吉要求大卫一同出战（</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2</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 </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以色列王扫罗胆怯，求问交鬼的妇人（</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3-25</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a:t>
            </a:r>
          </a:p>
          <a:p>
            <a:pPr lvl="1" algn="just">
              <a:lnSpc>
                <a:spcPct val="130000"/>
              </a:lnSpc>
            </a:pPr>
            <a:r>
              <a:rPr lang="zh-CN" altLang="en-US" sz="2800" b="1" kern="100" dirty="0">
                <a:latin typeface="微软雅黑" panose="020B0503020204020204" pitchFamily="34" charset="-122"/>
                <a:ea typeface="微软雅黑" panose="020B0503020204020204" pitchFamily="34" charset="-122"/>
                <a:cs typeface="Calibri" panose="020F0502020204030204" pitchFamily="34" charset="0"/>
              </a:rPr>
              <a:t>	扫罗胆怯，神不对扫罗说话（</a:t>
            </a:r>
            <a:r>
              <a:rPr lang="en-US" altLang="zh-CN" sz="2800" b="1" kern="100" dirty="0">
                <a:latin typeface="微软雅黑" panose="020B0503020204020204" pitchFamily="34" charset="-122"/>
                <a:ea typeface="微软雅黑" panose="020B0503020204020204" pitchFamily="34" charset="-122"/>
                <a:cs typeface="Calibri" panose="020F0502020204030204" pitchFamily="34" charset="0"/>
              </a:rPr>
              <a:t>3-6</a:t>
            </a:r>
            <a:r>
              <a:rPr lang="zh-CN" altLang="en-US" sz="2800" b="1" kern="100" dirty="0">
                <a:latin typeface="微软雅黑" panose="020B0503020204020204" pitchFamily="34" charset="-122"/>
                <a:ea typeface="微软雅黑" panose="020B0503020204020204" pitchFamily="34" charset="-122"/>
                <a:cs typeface="Calibri" panose="020F0502020204030204" pitchFamily="34" charset="0"/>
              </a:rPr>
              <a:t>节） </a:t>
            </a:r>
          </a:p>
          <a:p>
            <a:pPr lvl="1" algn="just">
              <a:lnSpc>
                <a:spcPct val="130000"/>
              </a:lnSpc>
            </a:pPr>
            <a:r>
              <a:rPr lang="zh-CN" altLang="en-US" sz="2800" b="1" kern="100" dirty="0">
                <a:latin typeface="微软雅黑" panose="020B0503020204020204" pitchFamily="34" charset="-122"/>
                <a:ea typeface="微软雅黑" panose="020B0503020204020204" pitchFamily="34" charset="-122"/>
                <a:cs typeface="Calibri" panose="020F0502020204030204" pitchFamily="34" charset="0"/>
              </a:rPr>
              <a:t>	扫罗求问交鬼的妇人（</a:t>
            </a:r>
            <a:r>
              <a:rPr lang="en-US" altLang="zh-CN" sz="2800" b="1" kern="100" dirty="0">
                <a:latin typeface="微软雅黑" panose="020B0503020204020204" pitchFamily="34" charset="-122"/>
                <a:ea typeface="微软雅黑" panose="020B0503020204020204" pitchFamily="34" charset="-122"/>
                <a:cs typeface="Calibri" panose="020F0502020204030204" pitchFamily="34" charset="0"/>
              </a:rPr>
              <a:t>7-14</a:t>
            </a:r>
            <a:r>
              <a:rPr lang="zh-CN" altLang="en-US" sz="2800" b="1" kern="100" dirty="0">
                <a:latin typeface="微软雅黑" panose="020B0503020204020204" pitchFamily="34" charset="-122"/>
                <a:ea typeface="微软雅黑" panose="020B0503020204020204" pitchFamily="34" charset="-122"/>
                <a:cs typeface="Calibri" panose="020F0502020204030204" pitchFamily="34" charset="0"/>
              </a:rPr>
              <a:t>节） </a:t>
            </a:r>
          </a:p>
          <a:p>
            <a:pPr lvl="1" algn="just">
              <a:lnSpc>
                <a:spcPct val="130000"/>
              </a:lnSpc>
            </a:pPr>
            <a:r>
              <a:rPr lang="zh-CN" altLang="en-US" sz="2800" b="1" kern="100" dirty="0">
                <a:latin typeface="微软雅黑" panose="020B0503020204020204" pitchFamily="34" charset="-122"/>
                <a:ea typeface="微软雅黑" panose="020B0503020204020204" pitchFamily="34" charset="-122"/>
                <a:cs typeface="Calibri" panose="020F0502020204030204" pitchFamily="34" charset="0"/>
              </a:rPr>
              <a:t>	撒母耳对扫罗说话（</a:t>
            </a:r>
            <a:r>
              <a:rPr lang="en-US" altLang="zh-CN" sz="2800" b="1" kern="100" dirty="0">
                <a:latin typeface="微软雅黑" panose="020B0503020204020204" pitchFamily="34" charset="-122"/>
                <a:ea typeface="微软雅黑" panose="020B0503020204020204" pitchFamily="34" charset="-122"/>
                <a:cs typeface="Calibri" panose="020F0502020204030204" pitchFamily="34" charset="0"/>
              </a:rPr>
              <a:t>15-19</a:t>
            </a:r>
            <a:r>
              <a:rPr lang="zh-CN" altLang="en-US" sz="2800" b="1" kern="100" dirty="0">
                <a:latin typeface="微软雅黑" panose="020B0503020204020204" pitchFamily="34" charset="-122"/>
                <a:ea typeface="微软雅黑" panose="020B0503020204020204" pitchFamily="34" charset="-122"/>
                <a:cs typeface="Calibri" panose="020F0502020204030204" pitchFamily="34" charset="0"/>
              </a:rPr>
              <a:t>节）</a:t>
            </a:r>
          </a:p>
          <a:p>
            <a:pPr lvl="1" algn="just">
              <a:lnSpc>
                <a:spcPct val="130000"/>
              </a:lnSpc>
            </a:pPr>
            <a:r>
              <a:rPr lang="zh-CN" altLang="en-US" sz="2800" b="1" kern="100" dirty="0">
                <a:latin typeface="微软雅黑" panose="020B0503020204020204" pitchFamily="34" charset="-122"/>
                <a:ea typeface="微软雅黑" panose="020B0503020204020204" pitchFamily="34" charset="-122"/>
                <a:cs typeface="Calibri" panose="020F0502020204030204" pitchFamily="34" charset="0"/>
              </a:rPr>
              <a:t>	扫罗受到沉重打击（</a:t>
            </a:r>
            <a:r>
              <a:rPr lang="en-US" altLang="zh-CN" sz="2800" b="1" kern="100" dirty="0">
                <a:latin typeface="微软雅黑" panose="020B0503020204020204" pitchFamily="34" charset="-122"/>
                <a:ea typeface="微软雅黑" panose="020B0503020204020204" pitchFamily="34" charset="-122"/>
                <a:cs typeface="Calibri" panose="020F0502020204030204" pitchFamily="34" charset="0"/>
              </a:rPr>
              <a:t>20-25</a:t>
            </a:r>
            <a:r>
              <a:rPr lang="zh-CN" altLang="en-US" sz="2800" b="1" kern="100" dirty="0">
                <a:latin typeface="微软雅黑" panose="020B0503020204020204" pitchFamily="34" charset="-122"/>
                <a:ea typeface="微软雅黑" panose="020B0503020204020204" pitchFamily="34" charset="-122"/>
                <a:cs typeface="Calibri" panose="020F0502020204030204" pitchFamily="34" charset="0"/>
              </a:rPr>
              <a:t>节）</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5303128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20000"/>
              </a:lnSpc>
              <a:buNone/>
            </a:pP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在罪中越陷越深的扫罗</a:t>
            </a:r>
          </a:p>
          <a:p>
            <a:pPr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神不对扫罗说话</a:t>
            </a:r>
          </a:p>
          <a:p>
            <a:pPr marL="971550" lvl="1" indent="-514350" algn="just">
              <a:lnSpc>
                <a:spcPct val="120000"/>
              </a:lnSpc>
              <a:buFont typeface="+mj-ea"/>
              <a:buAutoNum type="circleNumDbPlain"/>
            </a:pPr>
            <a:r>
              <a:rPr lang="zh-CN" altLang="en-US" sz="2600" b="1" kern="100" dirty="0">
                <a:latin typeface="微软雅黑" panose="020B0503020204020204" pitchFamily="34" charset="-122"/>
                <a:ea typeface="微软雅黑" panose="020B0503020204020204" pitchFamily="34" charset="-122"/>
                <a:cs typeface="Calibri" panose="020F0502020204030204" pitchFamily="34" charset="0"/>
              </a:rPr>
              <a:t>神完全任凭扫罗滑向深渊，而不加以拦阻。</a:t>
            </a:r>
          </a:p>
          <a:p>
            <a:pPr marL="971550" lvl="1" indent="-514350" algn="just">
              <a:lnSpc>
                <a:spcPct val="120000"/>
              </a:lnSpc>
              <a:buFont typeface="+mj-ea"/>
              <a:buAutoNum type="circleNumDbPlain"/>
            </a:pPr>
            <a:r>
              <a:rPr lang="zh-CN" altLang="en-US" sz="2600" b="1" kern="100" dirty="0">
                <a:latin typeface="微软雅黑" panose="020B0503020204020204" pitchFamily="34" charset="-122"/>
                <a:ea typeface="微软雅黑" panose="020B0503020204020204" pitchFamily="34" charset="-122"/>
                <a:cs typeface="Calibri" panose="020F0502020204030204" pitchFamily="34" charset="0"/>
              </a:rPr>
              <a:t>神不引导扫罗前行。</a:t>
            </a: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a:p>
            <a:pPr marL="457200" lvl="1" indent="0" algn="just">
              <a:lnSpc>
                <a:spcPct val="120000"/>
              </a:lnSpc>
              <a:buNone/>
            </a:pPr>
            <a:endParaRPr lang="zh-CN" altLang="en-US" sz="8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扫罗依然伏在神权柄之下</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endParaRPr lang="zh-CN" altLang="en-US" sz="8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扫罗求问交鬼的妇人</a:t>
            </a:r>
          </a:p>
          <a:p>
            <a:pPr marL="971550" lvl="1" indent="-514350" algn="just">
              <a:lnSpc>
                <a:spcPct val="120000"/>
              </a:lnSpc>
              <a:buFont typeface="+mj-ea"/>
              <a:buAutoNum type="circleNumDbPlain"/>
            </a:pPr>
            <a:r>
              <a:rPr lang="zh-CN" altLang="en-US" sz="2600" b="1" kern="100" dirty="0">
                <a:latin typeface="微软雅黑" panose="020B0503020204020204" pitchFamily="34" charset="-122"/>
                <a:ea typeface="微软雅黑" panose="020B0503020204020204" pitchFamily="34" charset="-122"/>
                <a:cs typeface="Calibri" panose="020F0502020204030204" pitchFamily="34" charset="0"/>
              </a:rPr>
              <a:t>	扫罗渴望知道未知的将来</a:t>
            </a:r>
          </a:p>
          <a:p>
            <a:pPr marL="971550" lvl="1" indent="-514350" algn="just">
              <a:lnSpc>
                <a:spcPct val="120000"/>
              </a:lnSpc>
              <a:buFont typeface="+mj-ea"/>
              <a:buAutoNum type="circleNumDbPlain"/>
            </a:pPr>
            <a:r>
              <a:rPr lang="zh-CN" altLang="en-US" sz="2600" b="1" kern="100" dirty="0">
                <a:latin typeface="微软雅黑" panose="020B0503020204020204" pitchFamily="34" charset="-122"/>
                <a:ea typeface="微软雅黑" panose="020B0503020204020204" pitchFamily="34" charset="-122"/>
                <a:cs typeface="Calibri" panose="020F0502020204030204" pitchFamily="34" charset="0"/>
              </a:rPr>
              <a:t>	知罪犯罪</a:t>
            </a: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a:p>
            <a:pPr marL="971550" lvl="1" indent="-514350" algn="just">
              <a:lnSpc>
                <a:spcPct val="120000"/>
              </a:lnSpc>
              <a:buFont typeface="+mj-ea"/>
              <a:buAutoNum type="circleNumDbPlain"/>
            </a:pPr>
            <a:endParaRPr lang="zh-CN" altLang="en-US" sz="26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扫罗一生的总结</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2012466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20000"/>
              </a:lnSpc>
              <a:buNone/>
            </a:pP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扫罗一生的总结</a:t>
            </a:r>
          </a:p>
          <a:p>
            <a:pPr marL="0" indent="0" algn="just">
              <a:lnSpc>
                <a:spcPct val="120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代上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a:t>
            </a:r>
            <a:r>
              <a:rPr lang="en-US" altLang="zh-CN" sz="3000" b="1" u="sng" kern="100" dirty="0" err="1">
                <a:latin typeface="微软雅黑" panose="020B0503020204020204" pitchFamily="34" charset="-122"/>
                <a:ea typeface="微软雅黑" panose="020B0503020204020204" pitchFamily="34" charset="-122"/>
                <a:cs typeface="Calibri" panose="020F0502020204030204" pitchFamily="34" charset="0"/>
              </a:rPr>
              <a:t>Chr</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 10:13-14】</a:t>
            </a:r>
          </a:p>
          <a:p>
            <a:pPr marL="0" indent="0" algn="just">
              <a:lnSpc>
                <a:spcPct val="12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这样，扫罗死了，因为他干犯耶和华，没有遵守耶和华的命，又因他求问交鬼的妇人，</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So Saul died for his unfaithfulness which he had committed against the Lord, because he did not keep the word of the Lord, and also because he consulted a medium for guidance.</a:t>
            </a:r>
          </a:p>
          <a:p>
            <a:pPr marL="0" indent="0" algn="just">
              <a:lnSpc>
                <a:spcPct val="12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没有求问耶和华，所以耶和华使他被杀，把国归于耶西的儿子大卫。</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But he did not inquire of the Lord; therefore He killed him, and turned the kingdom over to David the son of Jesse.</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2459191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问题讨论：</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buAutoNum type="arabicParenR"/>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扫罗迫切想知道未来的事情，以至于求问交鬼的妇人，陷于罪中。圣经教导我们要以何种态度面对未知的明天？举例说明。</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buAutoNum type="arabicParenR"/>
            </a:pP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buAutoNum type="arabicParenR" startAt="2"/>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列举圣经中神拦阻人在罪中越陷越深的事例？列举圣经中神任凭人在罪中越陷越深的事例？</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buAutoNum type="arabicParenR" startAt="2"/>
            </a:pP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3)	</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分享自己被神拦阻（提醒），没有陷入罪中的经历？自己从中得到怎样的收获？</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201246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 28:1-25】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那时撒母耳已经死了，以色列众人为他哀哭，葬他在拉玛，就是在他本城里。扫罗曾在国内不容有交鬼的和行巫术的人。</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Now Samuel had died, and all Israel had lamented for him and buried him in Ramah, in his own city. And Saul had put the mediums and the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spiritists</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out of the land.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非利士人聚集，来到书念安营；扫罗聚集以色列众人，在基利波安营。</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Then the Philistines gathered together, and came and encamped at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Shunem</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So Saul gathered all Israel together, and they encamped at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Gilboa</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049379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 28:1-25】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扫罗看见非利士的军旅就惧怕，心中发颤。</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When Saul saw the army of the Philistines, he was afraid, and his heart trembled greatly.</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扫罗求问耶和华，耶和华却不藉梦，或乌陵，或先知回答他。</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And when Saul inquired of the Lord, the Lord did not answer him, either by dreams or by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Urim</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or by the prophets.</a:t>
            </a: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049379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 28:1-25】</a:t>
            </a:r>
          </a:p>
          <a:p>
            <a:pPr marL="0" indent="0" algn="just">
              <a:lnSpc>
                <a:spcPct val="112000"/>
              </a:lnSpc>
              <a:buNone/>
            </a:pPr>
            <a:r>
              <a:rPr lang="en-US" altLang="zh-CN" sz="29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7 </a:t>
            </a:r>
            <a:r>
              <a:rPr lang="zh-CN" altLang="en-US" sz="29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扫罗吩咐臣仆说：“当为我找一个交鬼的妇人，我好去问她。”臣仆说：“在隐多珥有一个交鬼的妇人。”</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 </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Then Saul said to his servants, “Find me a woman who is a medium, that I may go to her and inquire of </a:t>
            </a:r>
            <a:r>
              <a:rPr lang="en-US" altLang="zh-CN" sz="2600" b="1" kern="100" dirty="0" err="1">
                <a:latin typeface="微软雅黑" panose="020B0503020204020204" pitchFamily="34" charset="-122"/>
                <a:ea typeface="微软雅黑" panose="020B0503020204020204" pitchFamily="34" charset="-122"/>
                <a:cs typeface="Calibri" panose="020F0502020204030204" pitchFamily="34" charset="0"/>
              </a:rPr>
              <a:t>her.”And</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 his servants said to him, “In fact, there is a woman who is a medium at </a:t>
            </a:r>
            <a:r>
              <a:rPr lang="en-US" altLang="zh-CN" sz="2600" b="1" kern="100" dirty="0" err="1">
                <a:latin typeface="微软雅黑" panose="020B0503020204020204" pitchFamily="34" charset="-122"/>
                <a:ea typeface="微软雅黑" panose="020B0503020204020204" pitchFamily="34" charset="-122"/>
                <a:cs typeface="Calibri" panose="020F0502020204030204" pitchFamily="34" charset="0"/>
              </a:rPr>
              <a:t>En</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 Dor.”</a:t>
            </a:r>
          </a:p>
          <a:p>
            <a:pPr marL="0" indent="0" algn="just">
              <a:lnSpc>
                <a:spcPct val="112000"/>
              </a:lnSpc>
              <a:buNone/>
            </a:pPr>
            <a:r>
              <a:rPr lang="en-US" altLang="zh-CN" sz="29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8 </a:t>
            </a:r>
            <a:r>
              <a:rPr lang="zh-CN" altLang="en-US" sz="29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于是扫罗改了装，穿上别的衣服，带着两个人，夜里去见那妇人。扫罗说：“求你用交鬼的法术，将我所告诉你的死人，为我招上来。” </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So Saul disguised himself and put on other clothes, and he went, and two men with him; and they came to the woman by night. And he said, “Please conduct a séance for me, and bring up for me the one I shall name to you.”</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049379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 28:1-25】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妇人对他说：“你知道扫罗从国中剪除交鬼的和行巫术的。你为何陷害我的性命，使我死呢？” </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Then the woman said to him, “Look, you know what Saul has done, how he has cut off the mediums and the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spiritists</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from the land. Why then do you lay a snare for my life, to cause me to die?”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扫罗向妇人指着耶和华起誓说：“我指着永生的耶和华起誓，你必不因这事受刑。” </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Saul swore to her by the Lord, saying, “As the Lord lives, no punishment shall come upon you for this thing.”</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049379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 28:1-25】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妇人说：“我为你招谁上来呢？”回答说：“为我招撒母耳上来。” </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Then the woman said, “Whom shall I bring up for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you?”And</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he said, “Bring up Samuel for me.”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妇人看见撒母耳，就大声呼叫，对扫罗说：“你是扫罗，为什么欺哄我呢？” </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When the woman saw Samuel, she cried out with a loud voice. And the woman spoke to Saul, saying, “Why have you deceived me? For you are Saul!”</a:t>
            </a: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0493790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 28:1-25】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王对妇人说：“不要惧怕，你看见了什么呢？”妇人对扫罗说：“我看见有神从地里上来。” </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the king said to her, “Do not be afraid. What did you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see?”And</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the woman said to Saul, “I saw a spirit ascending out of the earth.”</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扫罗说：“他是怎样的形状？”妇人说：“有一个老人上来，身穿长衣。”扫罗知道是撒母耳，就屈身，脸伏于地下拜。</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So he said to her, “What is his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form?”And</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she said, “An old man is coming up, and he is covered with a mantle.” And Saul perceived that it was Samuel, and he stooped with his face to the ground and bowed down.</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0493790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 28:1-25】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撒母耳对扫罗说：“你为什么搅扰我，招我上来呢？”扫罗回答说：“我甚窘急，因为非利士人攻击我，　神也离开我，不再藉先知或梦回答我。因此请你上来，好指示我应当怎样行。” </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Now Samuel said to Saul, “Why have you disturbed me by bringing me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up?”And</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Saul answered, “I am deeply distressed; for the Philistines make war against me, and God has departed from me and does not answer me anymore, neither by prophets nor by dreams. Therefore I have called you, that you may reveal to me what I should do.”</a:t>
            </a:r>
          </a:p>
        </p:txBody>
      </p:sp>
    </p:spTree>
    <p:extLst>
      <p:ext uri="{BB962C8B-B14F-4D97-AF65-F5344CB8AC3E}">
        <p14:creationId xmlns:p14="http://schemas.microsoft.com/office/powerpoint/2010/main" val="40493790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 28:1-25】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撒母耳说：“耶和华已经离开你，且与你为敌，你何必问我呢？</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Then Samuel said: “So why do you ask me, seeing the Lord has departed from you and has become your enemy?</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耶和华照他藉我说的话，已经从你手里夺去国权，赐与别人，就是大卫。</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And the Lord has done for Himself as He spoke by me. For the Lord has torn the kingdom out of your hand and given it to your neighbor, David.</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049379035"/>
      </p:ext>
    </p:extLst>
  </p:cSld>
  <p:clrMapOvr>
    <a:masterClrMapping/>
  </p:clrMapOvr>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23528</TotalTime>
  <Words>2589</Words>
  <Application>Microsoft Office PowerPoint</Application>
  <PresentationFormat>On-screen Show (4:3)</PresentationFormat>
  <Paragraphs>83</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微软雅黑</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BCCC_User</cp:lastModifiedBy>
  <cp:revision>2060</cp:revision>
  <dcterms:created xsi:type="dcterms:W3CDTF">2014-02-25T17:54:08Z</dcterms:created>
  <dcterms:modified xsi:type="dcterms:W3CDTF">2024-10-12T03:12:19Z</dcterms:modified>
</cp:coreProperties>
</file>