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16"/>
  </p:notesMasterIdLst>
  <p:handoutMasterIdLst>
    <p:handoutMasterId r:id="rId17"/>
  </p:handoutMasterIdLst>
  <p:sldIdLst>
    <p:sldId id="3840" r:id="rId2"/>
    <p:sldId id="4254" r:id="rId3"/>
    <p:sldId id="4255" r:id="rId4"/>
    <p:sldId id="4256" r:id="rId5"/>
    <p:sldId id="4257" r:id="rId6"/>
    <p:sldId id="4258" r:id="rId7"/>
    <p:sldId id="4259" r:id="rId8"/>
    <p:sldId id="4260" r:id="rId9"/>
    <p:sldId id="4261" r:id="rId10"/>
    <p:sldId id="4262" r:id="rId11"/>
    <p:sldId id="4263" r:id="rId12"/>
    <p:sldId id="4067" r:id="rId13"/>
    <p:sldId id="4128" r:id="rId14"/>
    <p:sldId id="1098" r:id="rId15"/>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359" autoAdjust="0"/>
    <p:restoredTop sz="94660"/>
  </p:normalViewPr>
  <p:slideViewPr>
    <p:cSldViewPr>
      <p:cViewPr varScale="1">
        <p:scale>
          <a:sx n="72" d="100"/>
          <a:sy n="72" d="100"/>
        </p:scale>
        <p:origin x="132"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2024/5/24</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2024/5/24</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2024/5/24</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1541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2024/5/24</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4148422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2024/5/24</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3721128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2024/5/24</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2050342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2024/5/24</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305425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2024/5/24</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2184364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2024/5/24</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2316343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2024/5/24</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71924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2024/5/24</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97789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2024/5/24</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83609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2024/5/24</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353174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0"/>
              </a:schemeClr>
            </a:gs>
            <a:gs pos="48000">
              <a:schemeClr val="accent5">
                <a:lumMod val="50000"/>
              </a:schemeClr>
            </a:gs>
            <a:gs pos="69000">
              <a:schemeClr val="accent5">
                <a:lumMod val="50000"/>
              </a:schemeClr>
            </a:gs>
            <a:gs pos="97000">
              <a:schemeClr val="accent5">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2024/5/24</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68833586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 13:1-23】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扫罗登基年四十岁；作以色列王二年的时候</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Saul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reigned one year; and when he had reigned two years over Israel,</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就从以色列中拣选了三千人：二千跟随扫罗在密抹和伯特利山，一千跟随约拿单在便雅悯的基比亚；其余的人，扫罗都打发各回各家去了</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Saul chose for himself three thousand men of Israel. Two thousand were with Saul in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Michmash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and in the mountains of Bethel, and a thousand were with Jonathan in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Gibeah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of Benjamin. The rest of the people he sent away, every man to his tent.</a:t>
            </a:r>
          </a:p>
        </p:txBody>
      </p:sp>
    </p:spTree>
    <p:extLst>
      <p:ext uri="{BB962C8B-B14F-4D97-AF65-F5344CB8AC3E}">
        <p14:creationId xmlns:p14="http://schemas.microsoft.com/office/powerpoint/2010/main" val="18315926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 13:1-23】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那时，以色列全地没有一个铁匠，因为非利士人说，恐怕希伯来人制造刀枪</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2700" b="1" kern="100" dirty="0" smtClean="0">
                <a:latin typeface="微软雅黑" panose="020B0503020204020204" pitchFamily="34" charset="-122"/>
                <a:ea typeface="微软雅黑" panose="020B0503020204020204" pitchFamily="34" charset="-122"/>
                <a:cs typeface="Calibri" panose="020F0502020204030204" pitchFamily="34" charset="0"/>
              </a:rPr>
              <a:t>Now </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there was no blacksmith to be found throughout all the land of Israel, for the Philistines said, “Lest the Hebrews make swords or spears.”</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以色列人要磨锄、犁、斧、铲，就下到非利士人那里去磨。</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But all the Israelites would go down to the Philistines to sharpen each man’s plowshare, his mattock, his ax, and his sickle;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但有锉可以锉铲、犁、三齿叉、斧子，并赶牛锥</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26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the charge for a sharpening was a </a:t>
            </a:r>
            <a:r>
              <a:rPr lang="en-US" altLang="zh-CN" sz="2600" b="1" kern="100" dirty="0" err="1">
                <a:latin typeface="微软雅黑" panose="020B0503020204020204" pitchFamily="34" charset="-122"/>
                <a:ea typeface="微软雅黑" panose="020B0503020204020204" pitchFamily="34" charset="-122"/>
                <a:cs typeface="Calibri" panose="020F0502020204030204" pitchFamily="34" charset="0"/>
              </a:rPr>
              <a:t>pim</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 for the plowshares, the mattocks, the forks, and the axes, and to set the points of the goads.</a:t>
            </a:r>
          </a:p>
        </p:txBody>
      </p:sp>
    </p:spTree>
    <p:extLst>
      <p:ext uri="{BB962C8B-B14F-4D97-AF65-F5344CB8AC3E}">
        <p14:creationId xmlns:p14="http://schemas.microsoft.com/office/powerpoint/2010/main" val="9480589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 13:1-23】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所以到了争战的日子，跟随扫罗和约拿单的人，没有一个手里有刀有枪的，惟独扫罗和他儿子约拿单有</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it came about, on the day of battle, that there was neither sword nor spear found in the hand of any of the people who were with Saul and Jonathan. But they were found with Saul and Jonathan his son.</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非利士人的一队防兵到了密抹的隘口。</a:t>
            </a: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the garrison of the Philistines went out to the pass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Michmash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p>
        </p:txBody>
      </p:sp>
    </p:spTree>
    <p:extLst>
      <p:ext uri="{BB962C8B-B14F-4D97-AF65-F5344CB8AC3E}">
        <p14:creationId xmlns:p14="http://schemas.microsoft.com/office/powerpoint/2010/main" val="9480589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buNone/>
            </a:pPr>
            <a:r>
              <a:rPr lang="zh-CN" altLang="en-US" sz="3200" b="1" u="sng" kern="100" spc="100" dirty="0" smtClean="0">
                <a:latin typeface="微软雅黑" panose="020B0503020204020204" pitchFamily="34" charset="-122"/>
                <a:ea typeface="微软雅黑" panose="020B0503020204020204" pitchFamily="34" charset="-122"/>
                <a:cs typeface="Calibri" panose="020F0502020204030204" pitchFamily="34" charset="0"/>
              </a:rPr>
              <a:t>经文简述：</a:t>
            </a:r>
            <a:endParaRPr lang="en-US" altLang="zh-CN" sz="3200" b="1" u="sng"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扫罗轻敌，被非利士人攻击（</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1-5</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a:t>
            </a:r>
          </a:p>
          <a:p>
            <a:pPr algn="just">
              <a:lnSpc>
                <a:spcPct val="120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以色列人逃散，扫罗私自献祭（</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6-10</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a:t>
            </a:r>
          </a:p>
          <a:p>
            <a:pPr algn="just">
              <a:lnSpc>
                <a:spcPct val="120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撒母耳责备扫罗，神为以色列人另立新王（</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11-14</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a:t>
            </a:r>
          </a:p>
          <a:p>
            <a:pPr algn="just">
              <a:lnSpc>
                <a:spcPct val="120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以色列人余剩的战士稀少，且没有兵器（</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15-23</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a:t>
            </a:r>
          </a:p>
          <a:p>
            <a:pPr marL="0" indent="0" algn="just">
              <a:lnSpc>
                <a:spcPct val="112000"/>
              </a:lnSpc>
              <a:buNone/>
            </a:pPr>
            <a:endPar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2752344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buNone/>
            </a:pPr>
            <a:r>
              <a:rPr lang="zh-CN" altLang="en-US" sz="3400" b="1" u="sng" kern="100" spc="100" dirty="0" smtClean="0">
                <a:latin typeface="微软雅黑" panose="020B0503020204020204" pitchFamily="34" charset="-122"/>
                <a:ea typeface="微软雅黑" panose="020B0503020204020204" pitchFamily="34" charset="-122"/>
                <a:cs typeface="Calibri" panose="020F0502020204030204" pitchFamily="34" charset="0"/>
              </a:rPr>
              <a:t>扫</a:t>
            </a:r>
            <a:r>
              <a:rPr lang="zh-CN" altLang="en-US" sz="3400" b="1" u="sng" kern="100" spc="100" dirty="0">
                <a:latin typeface="微软雅黑" panose="020B0503020204020204" pitchFamily="34" charset="-122"/>
                <a:ea typeface="微软雅黑" panose="020B0503020204020204" pitchFamily="34" charset="-122"/>
                <a:cs typeface="Calibri" panose="020F0502020204030204" pitchFamily="34" charset="0"/>
              </a:rPr>
              <a:t>罗的自高与悖逆</a:t>
            </a:r>
          </a:p>
          <a:p>
            <a:pPr algn="just">
              <a:lnSpc>
                <a:spcPct val="15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擅自攻敌</a:t>
            </a:r>
          </a:p>
          <a:p>
            <a:pPr algn="just">
              <a:lnSpc>
                <a:spcPct val="15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擅自献祭</a:t>
            </a:r>
          </a:p>
          <a:p>
            <a:pPr algn="just">
              <a:lnSpc>
                <a:spcPct val="15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毫无悔意</a:t>
            </a:r>
          </a:p>
          <a:p>
            <a:pPr algn="just">
              <a:lnSpc>
                <a:spcPct val="15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大错？小错？（扫罗认为自己私自献祭是小事一件）</a:t>
            </a:r>
          </a:p>
        </p:txBody>
      </p:sp>
    </p:spTree>
    <p:extLst>
      <p:ext uri="{BB962C8B-B14F-4D97-AF65-F5344CB8AC3E}">
        <p14:creationId xmlns:p14="http://schemas.microsoft.com/office/powerpoint/2010/main" val="25195494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spcAft>
                <a:spcPts val="0"/>
              </a:spcAft>
              <a:buNone/>
            </a:pPr>
            <a:r>
              <a:rPr lang="zh-CN" altLang="en-US" sz="3000" b="1" u="sng" kern="100" spc="100" dirty="0" smtClean="0">
                <a:latin typeface="微软雅黑" panose="020B0503020204020204" pitchFamily="34" charset="-122"/>
                <a:ea typeface="微软雅黑" panose="020B0503020204020204" pitchFamily="34" charset="-122"/>
                <a:cs typeface="Calibri" panose="020F0502020204030204" pitchFamily="34" charset="0"/>
              </a:rPr>
              <a:t>问题讨论：</a:t>
            </a:r>
            <a:endParaRPr lang="en-US" altLang="zh-CN" sz="3000" b="1" u="sng"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spcAft>
                <a:spcPts val="0"/>
              </a:spcAft>
              <a:buAutoNum type="arabicParenR"/>
            </a:pP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根据</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扫罗的私自献祭，讨论真正的顺服神应怎样从内心，行动，语言等各方面体现出来</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spcAft>
                <a:spcPts val="0"/>
              </a:spcAft>
              <a:buAutoNum type="arabicParenR"/>
            </a:pPr>
            <a:endParaRPr lang="zh-CN" altLang="en-US" sz="800" b="1" kern="100" spc="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spcAft>
                <a:spcPts val="0"/>
              </a:spcAft>
              <a:buAutoNum type="arabicParenR"/>
            </a:pP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结合</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扫罗私自献祭的事例，讨论为什么说“没有人可以利用神，只有神使用人”</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spcAft>
                <a:spcPts val="0"/>
              </a:spcAft>
              <a:buAutoNum type="arabicParenR"/>
            </a:pPr>
            <a:endParaRPr lang="zh-CN" altLang="en-US" sz="800" b="1" kern="100" spc="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spcAft>
                <a:spcPts val="0"/>
              </a:spcAft>
              <a:buAutoNum type="arabicParenR"/>
            </a:pP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列举</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圣经中人通过看似“敬虔的行为”而试图利用神的事例，这些事例的结局怎样？给今天的我们怎样的提醒</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spcAft>
                <a:spcPts val="0"/>
              </a:spcAft>
              <a:buAutoNum type="arabicParenR"/>
            </a:pPr>
            <a:endParaRPr lang="zh-CN" altLang="en-US" sz="800" b="1" kern="100" spc="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spcAft>
                <a:spcPts val="0"/>
              </a:spcAft>
              <a:buAutoNum type="arabicParenR"/>
            </a:pP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列举</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今天类似“私自献祭，实则试图利用神”的事例，我们该怎样避免“私自献祭”的错谬？</a:t>
            </a:r>
          </a:p>
        </p:txBody>
      </p:sp>
    </p:spTree>
    <p:extLst>
      <p:ext uri="{BB962C8B-B14F-4D97-AF65-F5344CB8AC3E}">
        <p14:creationId xmlns:p14="http://schemas.microsoft.com/office/powerpoint/2010/main" val="24895138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 13:1-23】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约拿单攻击迦巴非利士人的防营，非利士人听见了。扫罗就在遍地吹角，意思说，要使希伯来人听见</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27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Jonathan attacked the garrison of the Philistines that was in </a:t>
            </a:r>
            <a:r>
              <a:rPr lang="en-US" altLang="zh-CN" sz="2700" b="1" kern="100" dirty="0" err="1">
                <a:latin typeface="微软雅黑" panose="020B0503020204020204" pitchFamily="34" charset="-122"/>
                <a:ea typeface="微软雅黑" panose="020B0503020204020204" pitchFamily="34" charset="-122"/>
                <a:cs typeface="Calibri" panose="020F0502020204030204" pitchFamily="34" charset="0"/>
              </a:rPr>
              <a:t>Geba</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 and the Philistines heard of it. Then Saul blew the trumpet throughout all the land, saying, “Let the Hebrews hear!”</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以色列众人听见扫罗攻击非利士人的防营，又听见以色列人为非利士人所憎恶，就跟随扫罗聚集在吉甲</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Now all Israel heard it said that Saul had attacked a garrison of the Philistines, and that Israel had also become an abomination to the Philistines. And the people were called together to Saul at Gilgal.</a:t>
            </a:r>
          </a:p>
        </p:txBody>
      </p:sp>
    </p:spTree>
    <p:extLst>
      <p:ext uri="{BB962C8B-B14F-4D97-AF65-F5344CB8AC3E}">
        <p14:creationId xmlns:p14="http://schemas.microsoft.com/office/powerpoint/2010/main" val="9480589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 13:1-23】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非利士人聚集要与以色列人争战，有车三万辆，马兵六千，步兵像海边的沙那样多，就上来在伯亚文东边的密抹安营。</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the Philistines gathered together to fight with Israel, thirty thousand chariots and six thousand horsemen, and people as the sand which is on the seashore in multitude. And they came up and encamped in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Michmash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to the east of Beth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Aven</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以色列百姓见自己危急窘迫，就藏在山洞、丛林、石穴、隐密处，和坑中。</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When the men of Israel saw that they were in danger (for the people were distressed), then the people hid in caves, in thickets, in rocks, in holes, and in pits.</a:t>
            </a:r>
          </a:p>
        </p:txBody>
      </p:sp>
    </p:spTree>
    <p:extLst>
      <p:ext uri="{BB962C8B-B14F-4D97-AF65-F5344CB8AC3E}">
        <p14:creationId xmlns:p14="http://schemas.microsoft.com/office/powerpoint/2010/main" val="9480589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 13:1-23】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有些希伯来人过了约旦河，逃到迦得和基列地。扫罗还是在吉甲，百姓都战战兢兢地跟随他</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some of the Hebrews crossed over the Jordan to the land of Gad and Gilead</a:t>
            </a: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 As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for Saul, he was still in Gilgal, and all the people followed him trembling.</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扫罗照着撒母耳所定的日期等了七日。撒母耳还没有来到吉甲，百姓也离开扫罗散去了</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he waited seven days, according to the time set by Samuel. But Samuel did not come to Gilgal; and the people were scattered from him.</a:t>
            </a:r>
          </a:p>
        </p:txBody>
      </p:sp>
    </p:spTree>
    <p:extLst>
      <p:ext uri="{BB962C8B-B14F-4D97-AF65-F5344CB8AC3E}">
        <p14:creationId xmlns:p14="http://schemas.microsoft.com/office/powerpoint/2010/main" val="9480589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 13:1-23】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扫罗说：“把燔祭和平安祭带到我这里来。”扫罗就献上燔祭</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Saul said, “Bring a burnt offering and peace offerings here to me.” And he offered the burnt offering.</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刚献完燔祭，撒母耳就到了。扫罗出去迎接他，要问他好</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Now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it happened, as soon as he had finished presenting the burnt offering, that Samuel came; and Saul went out to meet him, that he might greet him</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9480589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 13:1-23】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撒母耳说：“你作的是什么事呢？”扫罗说：“因为我见百姓离开我散去，你也不照所定的日期来到，而且非利士人聚集在密抹。</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And Samuel said, “What have you </a:t>
            </a:r>
            <a:r>
              <a:rPr lang="en-US" altLang="zh-CN" sz="2700" b="1" kern="100" dirty="0" err="1">
                <a:latin typeface="微软雅黑" panose="020B0503020204020204" pitchFamily="34" charset="-122"/>
                <a:ea typeface="微软雅黑" panose="020B0503020204020204" pitchFamily="34" charset="-122"/>
                <a:cs typeface="Calibri" panose="020F0502020204030204" pitchFamily="34" charset="0"/>
              </a:rPr>
              <a:t>done?”Saul</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 said, “When I saw that the people were scattered from me, and that you did not come within the days appointed, and that the Philistines gathered together at </a:t>
            </a:r>
            <a:r>
              <a:rPr lang="en-US" altLang="zh-CN" sz="2700" b="1" kern="100" dirty="0" err="1">
                <a:latin typeface="微软雅黑" panose="020B0503020204020204" pitchFamily="34" charset="-122"/>
                <a:ea typeface="微软雅黑" panose="020B0503020204020204" pitchFamily="34" charset="-122"/>
                <a:cs typeface="Calibri" panose="020F0502020204030204" pitchFamily="34" charset="0"/>
              </a:rPr>
              <a:t>Michmash</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所以我心里说：恐怕我没有祷告耶和华，非利士人下到吉甲攻击我；我就勉强献上燔祭。”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27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I said, ‘The Philistines will now come down on me at Gilgal, and I have not made supplication to the Lord.’ Therefore I felt compelled, and offered a burnt offering.”</a:t>
            </a:r>
          </a:p>
        </p:txBody>
      </p:sp>
    </p:spTree>
    <p:extLst>
      <p:ext uri="{BB962C8B-B14F-4D97-AF65-F5344CB8AC3E}">
        <p14:creationId xmlns:p14="http://schemas.microsoft.com/office/powerpoint/2010/main" val="9480589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zh-CN" altLang="en-US"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b="1" u="sng" kern="100" dirty="0">
                <a:latin typeface="微软雅黑" panose="020B0503020204020204" pitchFamily="34" charset="-122"/>
                <a:ea typeface="微软雅黑" panose="020B0503020204020204" pitchFamily="34" charset="-122"/>
                <a:cs typeface="Calibri" panose="020F0502020204030204" pitchFamily="34" charset="0"/>
              </a:rPr>
              <a:t>1 Sam 13:1-23】</a:t>
            </a:r>
          </a:p>
          <a:p>
            <a:pPr marL="0" indent="0" algn="just">
              <a:lnSpc>
                <a:spcPct val="112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13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撒母耳对扫罗说：“你作了糊涂事了，没有遵守耶和华你　神所吩咐你的命令。若遵守，耶和华必在以色列中坚立你的王位，直到永远。</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And Samuel said to Saul, “You have done foolishly. You have not kept the commandment of the Lord your God, which He commanded you. For now the Lord would have established your kingdom over Israel forever.</a:t>
            </a:r>
          </a:p>
          <a:p>
            <a:pPr marL="0" indent="0" algn="just">
              <a:lnSpc>
                <a:spcPct val="100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14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现在你的王位必不长久。耶和华已经寻着一个合他心意的人，立他作百姓的君，因为你没有遵守耶和华所吩咐你的。”</a:t>
            </a:r>
            <a:r>
              <a:rPr lang="zh-CN" altLang="en-US"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But now your kingdom shall not continue. The Lord has sought for Himself a man after His own heart, and the Lord has commanded him to be commander over His people, because you have not kept what the Lord commanded you.”</a:t>
            </a:r>
          </a:p>
        </p:txBody>
      </p:sp>
    </p:spTree>
    <p:extLst>
      <p:ext uri="{BB962C8B-B14F-4D97-AF65-F5344CB8AC3E}">
        <p14:creationId xmlns:p14="http://schemas.microsoft.com/office/powerpoint/2010/main" val="9480589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 13:1-23】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撒母耳就起来，从吉甲上到便雅悯的基比亚。扫罗数点跟随他的，约有六百人</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Samuel arose and went up from Gilgal to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Gibeah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of Benjamin. And Saul numbered the people present with him, about six hundred men.</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扫罗和他儿子约拿单，并跟随他们的人，都住在便雅悯的迦巴，但非利士人安营在密抹</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Saul</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Jonathan his son, and the people present with them remained in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Gibeah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of Benjamin. But the Philistines encamped in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Michmash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p>
        </p:txBody>
      </p:sp>
    </p:spTree>
    <p:extLst>
      <p:ext uri="{BB962C8B-B14F-4D97-AF65-F5344CB8AC3E}">
        <p14:creationId xmlns:p14="http://schemas.microsoft.com/office/powerpoint/2010/main" val="9480589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 13:1-23】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有掠兵从非利士营中出来，分为三队：一队往俄弗拉向书亚地去</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raiders came out of the camp of the Philistines in three companies. One company turned onto the road to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Ophrah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to the land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Shual</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一队往伯和仑去，一队往洗波音谷对面的地境向旷野去。</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another company turned to the road to Beth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Horon</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another company turned to the road of the border that overlooks the Valley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Zeboim</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toward the wilderness</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9480589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21183</TotalTime>
  <Words>1749</Words>
  <Application>Microsoft Office PowerPoint</Application>
  <PresentationFormat>On-screen Show (4:3)</PresentationFormat>
  <Paragraphs>68</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微软雅黑</vt:lpstr>
      <vt:lpstr>新細明體</vt:lpstr>
      <vt:lpstr>宋体</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BCCC</cp:lastModifiedBy>
  <cp:revision>1940</cp:revision>
  <dcterms:created xsi:type="dcterms:W3CDTF">2014-02-25T17:54:08Z</dcterms:created>
  <dcterms:modified xsi:type="dcterms:W3CDTF">2024-05-25T03:15:12Z</dcterms:modified>
</cp:coreProperties>
</file>