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1"/>
  </p:notesMasterIdLst>
  <p:handoutMasterIdLst>
    <p:handoutMasterId r:id="rId22"/>
  </p:handoutMasterIdLst>
  <p:sldIdLst>
    <p:sldId id="3840" r:id="rId2"/>
    <p:sldId id="4054" r:id="rId3"/>
    <p:sldId id="4055" r:id="rId4"/>
    <p:sldId id="4056" r:id="rId5"/>
    <p:sldId id="4057" r:id="rId6"/>
    <p:sldId id="4058" r:id="rId7"/>
    <p:sldId id="4059" r:id="rId8"/>
    <p:sldId id="4060" r:id="rId9"/>
    <p:sldId id="4061" r:id="rId10"/>
    <p:sldId id="4062" r:id="rId11"/>
    <p:sldId id="4063" r:id="rId12"/>
    <p:sldId id="4064" r:id="rId13"/>
    <p:sldId id="4066" r:id="rId14"/>
    <p:sldId id="4065" r:id="rId15"/>
    <p:sldId id="3581" r:id="rId16"/>
    <p:sldId id="4067" r:id="rId17"/>
    <p:sldId id="3701" r:id="rId18"/>
    <p:sldId id="4053" r:id="rId19"/>
    <p:sldId id="1098" r:id="rId2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359" autoAdjust="0"/>
    <p:restoredTop sz="94660"/>
  </p:normalViewPr>
  <p:slideViewPr>
    <p:cSldViewPr>
      <p:cViewPr varScale="1">
        <p:scale>
          <a:sx n="72" d="100"/>
          <a:sy n="72" d="100"/>
        </p:scale>
        <p:origin x="13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2023/12/15</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2023/12/15</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2023/12/15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2023/12/15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2023/12/15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2023/12/15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2023/12/15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2023/12/15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2023/12/15</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2023/12/15</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2023/12/15</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2023/12/15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2023/12/15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2023/12/15</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21:1-25】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以色列人在米斯巴曾起誓说：“我们都不将女儿给便雅悯人为妻。”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men of Israel had sworn an oath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Mizpah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saying, “None of us shall give his daughter to Benjamin as a wife.”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以色列人来到伯特利，坐在　神面前直到晚上，放声痛哭</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people came to the house of God, and remained there before God till evening. They lifted up their voices and wept bitterly</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21:1-25】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他们又说：“在利波拿以南，伯特利以北，在示剑大路以东的示罗，年年有耶和华的节期。”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said, “In fact, there is a yearly feast of the Lord in Shiloh, which is north of Bethel, on the east side of the highway that goes up from Bethel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Shechem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south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Lebonah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就吩咐便雅悯人说：“你们去，在葡萄园中埋伏</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Therefore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instructed the children of Benjamin, saying, “Go, lie in wait in the vineyards,</a:t>
            </a:r>
          </a:p>
        </p:txBody>
      </p:sp>
    </p:spTree>
    <p:extLst>
      <p:ext uri="{BB962C8B-B14F-4D97-AF65-F5344CB8AC3E}">
        <p14:creationId xmlns:p14="http://schemas.microsoft.com/office/powerpoint/2010/main" val="31153929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21:1-25】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若看见示罗的女子出来跳舞，就从葡萄园出来，在示罗的女子中各抢一个为妻，回便雅悯地去</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watch; and just when the daughters of Shiloh come out to perform their dances, then come out from the vineyards, and every man catch a wife for himself from the daughters of Shiloh; then go to the land of Benjamin</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115392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21:1-25】</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他们的父亲或是弟兄若来与我们争竞，我们就说，求你们看我们的情面，施恩给这些人，因我们在争战的时候没有给他们留下女子为妻。这也不是你们将女子给他们的，若是你们给的，就算有罪。”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shall be, when their fathers or their brothers come to us to complain, that we will say to them, ‘Be kind to them for our sakes, because we did not take a wife for any of them in the war; for it is not as though you have given the women to them at this time, making yourselves guilty of your oath.’”</a:t>
            </a:r>
          </a:p>
        </p:txBody>
      </p:sp>
    </p:spTree>
    <p:extLst>
      <p:ext uri="{BB962C8B-B14F-4D97-AF65-F5344CB8AC3E}">
        <p14:creationId xmlns:p14="http://schemas.microsoft.com/office/powerpoint/2010/main" val="31153929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21:1-25】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于是便雅悯人照样而行，按着他们的数目从跳舞的女子中抢去为妻，就回自己的地业去，又重修城邑居住</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children of Benjamin did so; they took enough wives for their number from those who danced, whom they caught. Then they went and returned to their inheritance, and they rebuilt the cities and dwelt in them</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06356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21:1-25】</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当时以色列人离开那里，各归本支派、本宗族、本地业去了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children of Israel departed from there at that time, every man to his tribe and family; they went out from there, every man to his inheritance.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那时以色列中没有王，各人任意而行。</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In those days there was no king in Israel; everyone did what was right in his own eyes.</a:t>
            </a:r>
          </a:p>
        </p:txBody>
      </p:sp>
    </p:spTree>
    <p:extLst>
      <p:ext uri="{BB962C8B-B14F-4D97-AF65-F5344CB8AC3E}">
        <p14:creationId xmlns:p14="http://schemas.microsoft.com/office/powerpoint/2010/main" val="31153929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简述</a:t>
            </a: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以色列</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民为被他们几乎屠杀殆尽的兄弟支派便雅悯懊悔哀恸（第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1-4</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6</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15</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以色列</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人为逃脱的六百便雅悯</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人抢夺</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妻子</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971550" lvl="1" indent="-514350" algn="just">
              <a:lnSpc>
                <a:spcPct val="112000"/>
              </a:lnSpc>
              <a:buAutoNum type="arabicPeriod"/>
            </a:pP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将</a:t>
            </a: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基列雅比的一切男子和已嫁的女子屠杀殆尽，将他们的未婚女子抢夺给逃脱的便雅悯为妻；屠杀基列雅比人的借口是，因为他们没有派军队前来参加剿灭便雅悯支派的战争（第 </a:t>
            </a:r>
            <a:r>
              <a:rPr lang="en-US" altLang="zh-CN" sz="2800" b="1" kern="100" spc="100" dirty="0">
                <a:latin typeface="微软雅黑" panose="020B0503020204020204" pitchFamily="34" charset="-122"/>
                <a:ea typeface="微软雅黑" panose="020B0503020204020204" pitchFamily="34" charset="-122"/>
                <a:cs typeface="Calibri" panose="020F0502020204030204" pitchFamily="34" charset="0"/>
              </a:rPr>
              <a:t>5</a:t>
            </a: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2800" b="1" kern="100" spc="100" dirty="0">
                <a:latin typeface="微软雅黑" panose="020B0503020204020204" pitchFamily="34" charset="-122"/>
                <a:ea typeface="微软雅黑" panose="020B0503020204020204" pitchFamily="34" charset="-122"/>
                <a:cs typeface="Calibri" panose="020F0502020204030204" pitchFamily="34" charset="0"/>
              </a:rPr>
              <a:t>7-14 </a:t>
            </a: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28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971550" lvl="1" indent="-514350" algn="just">
              <a:lnSpc>
                <a:spcPct val="112000"/>
              </a:lnSpc>
              <a:buAutoNum type="arabicPeriod"/>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971550" lvl="1" indent="-514350" algn="just">
              <a:lnSpc>
                <a:spcPct val="112000"/>
              </a:lnSpc>
              <a:buFont typeface="Arial" panose="020B0604020202020204" pitchFamily="34" charset="0"/>
              <a:buAutoNum type="arabicPeriod"/>
            </a:pP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教唆</a:t>
            </a: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便雅悯人抢夺示罗的跳舞女子为妻（第 </a:t>
            </a:r>
            <a:r>
              <a:rPr lang="en-US" altLang="zh-CN" sz="2800" b="1" kern="100" spc="100" dirty="0">
                <a:latin typeface="微软雅黑" panose="020B0503020204020204" pitchFamily="34" charset="-122"/>
                <a:ea typeface="微软雅黑" panose="020B0503020204020204" pitchFamily="34" charset="-122"/>
                <a:cs typeface="Calibri" panose="020F0502020204030204" pitchFamily="34" charset="0"/>
              </a:rPr>
              <a:t>16-25 </a:t>
            </a: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节）。</a:t>
            </a:r>
          </a:p>
        </p:txBody>
      </p:sp>
    </p:spTree>
    <p:extLst>
      <p:ext uri="{BB962C8B-B14F-4D97-AF65-F5344CB8AC3E}">
        <p14:creationId xmlns:p14="http://schemas.microsoft.com/office/powerpoint/2010/main" val="2908651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简述</a:t>
            </a: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以色列</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人为这六百名便雅悯男丁娶妻，就可见他们与基比亚暴徒在本性上没有什么分别</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流</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奶与蜜的应许之地成为邪恶血腥的罪恶之地，全是因为</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那时以色列中没有王，各人任意而行。</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In those days there was no king in Israel; everyone did what was right in his own eyes.</a:t>
            </a:r>
          </a:p>
          <a:p>
            <a:pPr marL="0" indent="0" algn="just">
              <a:lnSpc>
                <a:spcPct val="112000"/>
              </a:lnSpc>
              <a:buNone/>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752344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面对</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自己罪行的恶果的以色列人</a:t>
            </a:r>
          </a:p>
          <a:p>
            <a:pPr marL="0" indent="0" algn="just">
              <a:lnSpc>
                <a:spcPct val="100000"/>
              </a:lnSpc>
              <a:buNone/>
            </a:pPr>
            <a:r>
              <a:rPr lang="en-US" altLang="zh-CN" sz="30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spc="100" dirty="0">
                <a:latin typeface="微软雅黑" panose="020B0503020204020204" pitchFamily="34" charset="-122"/>
                <a:ea typeface="微软雅黑" panose="020B0503020204020204" pitchFamily="34" charset="-122"/>
                <a:cs typeface="Calibri" panose="020F0502020204030204" pitchFamily="34" charset="0"/>
              </a:rPr>
              <a:t>Judges 21:2-3】</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以色列人来到伯特利，坐在　神面前直到晚上，放声痛哭</a:t>
            </a:r>
            <a:r>
              <a:rPr lang="zh-CN" altLang="en-US"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the people came to the house of God, and remained there before God till evening. They lifted up their voices and wept bitterly,</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说：“耶和华以色列的　神啊，为何以色列中有这样缺了一支派的事呢？” </a:t>
            </a:r>
            <a:endParaRPr lang="en-US" altLang="zh-CN"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said, “O Lord God of Israel, why has this come to pass in Israel, that today there should be one tribe missing in Israel</a:t>
            </a: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1682329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面对</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自己罪行的恶果的以色列人</a:t>
            </a:r>
          </a:p>
          <a:p>
            <a:pPr algn="just">
              <a:lnSpc>
                <a:spcPct val="15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无效的懊悔</a:t>
            </a:r>
          </a:p>
          <a:p>
            <a:pPr algn="just">
              <a:lnSpc>
                <a:spcPct val="15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推卸罪责</a:t>
            </a:r>
          </a:p>
          <a:p>
            <a:pPr algn="just">
              <a:lnSpc>
                <a:spcPct val="15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继续</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作恶</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来</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弥补</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恶果（完成自以为的“善“）</a:t>
            </a:r>
          </a:p>
          <a:p>
            <a:pPr algn="just">
              <a:lnSpc>
                <a:spcPct val="15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按自己的方式弥补恶果之后的“平安“（作恶之后的 ”平安“）</a:t>
            </a:r>
          </a:p>
          <a:p>
            <a:pPr algn="just">
              <a:lnSpc>
                <a:spcPct val="15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神的沉默</a:t>
            </a:r>
          </a:p>
          <a:p>
            <a:pPr marL="0" indent="0" algn="just">
              <a:lnSpc>
                <a:spcPct val="112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5999087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spcAft>
                <a:spcPts val="0"/>
              </a:spcAft>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列举</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圣经中推卸自己罪责的人物事例；列举圣经</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中不推卸</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自己罪责的人物事例；分别给我们带来怎样的提醒？</a:t>
            </a:r>
          </a:p>
          <a:p>
            <a:pPr marL="514350" indent="-514350" algn="just">
              <a:lnSpc>
                <a:spcPct val="112000"/>
              </a:lnSpc>
              <a:spcAft>
                <a:spcPts val="0"/>
              </a:spcAft>
              <a:buAutoNum type="arabicParenR"/>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列举</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圣经中以</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作恶来完成</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自以为的“善”的人物事例，列举当今现实中存在的类似现象，给我们带来怎样的警示？</a:t>
            </a:r>
          </a:p>
          <a:p>
            <a:pPr marL="514350" indent="-514350" algn="just">
              <a:lnSpc>
                <a:spcPct val="112000"/>
              </a:lnSpc>
              <a:spcAft>
                <a:spcPts val="0"/>
              </a:spcAft>
              <a:buAutoNum type="arabicParenR"/>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根据</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本章</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士</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21</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章</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，和</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士</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12</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章</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4-6</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讨论基列雅比人是否是无辜的受害者？从基列人的结局，我们看到神怎样的属性？</a:t>
            </a: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21:1-25】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说：“耶和华以色列的　神啊，为何以色列中有这样缺了一支派的事呢？”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said, “O Lord God of Israel, why has this come to pass in Israel, that today there should be one tribe missing in Israel?”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次日清早百姓起来，在那里筑了一座坛，献燔祭和平安祭</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was, on the next morning, that the people rose early and built an altar there, and offered burnt offerings and peace offerings.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115392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21:1-25】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以色列人彼此问说：“以色列各支派中，谁没有同会众上到耶和华面前来呢？”先是以色列人起过大誓说，凡不上米斯巴到耶和华面前来的，必将他治死</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children of Israel said, “Who is there among all the tribes of Israel who did not come up with the assembly to the Lord?” For they had made a great oath concerning anyone who had not come up to the Lord at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Mizpah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saying, “He shall surely be put to death.”</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以色列人为他们的弟兄便雅悯后悔，说：“如今以色列中绝了一个支派了。</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the children of Israel grieved for Benjamin their brother, and said, “One tribe is cut off from Israel today.</a:t>
            </a:r>
          </a:p>
        </p:txBody>
      </p:sp>
    </p:spTree>
    <p:extLst>
      <p:ext uri="{BB962C8B-B14F-4D97-AF65-F5344CB8AC3E}">
        <p14:creationId xmlns:p14="http://schemas.microsoft.com/office/powerpoint/2010/main" val="3115392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21:1-25】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我们既在耶和华面前起誓说，必不将我们的女儿给便雅悯人为妻，现在我们当怎样办理，使他们剩下的人有妻呢？”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What shall we do for wives for those who remain, seeing we have sworn by the Lord that we will not give them our daughters as wives?”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又彼此问说：“以色列支派中谁没有上米斯巴到耶和华面前来呢？”他们就查出基列雅比没有一人进营到会众那里，</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And they said, “What one is there from the tribes of Israel who did not come up to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Mizpah</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to the Lord?” And, in fact, no one had come to the camp from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Jabesh</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Gilead to the assembly.</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1153929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21:1-25】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因为百姓被数的时候，没有一个基列雅比人在那里</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For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the people were counted, indeed, not one of the inhabitants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Jabesh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Gilead was there.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会众就打发一万二千大勇士，吩咐他们说：“你们去用刀将基列雅比人连妇女带孩子都击杀了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congregation sent out there twelve thousand of their most valiant men, and commanded them, saying, “Go and strike the inhabitants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Jabesh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Gilead with the edge of the sword, including the women and children</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1153929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21:1-25】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所当行的就是这样：要将一切男子和已嫁的女子尽行杀戮。”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this is the thing that you shall do: You shall utterly destroy every male, and every woman who has known a man intimately.”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他们在基列雅比人中，遇见了四百个未嫁的处女，就带到迦南地的示罗营里</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found among the inhabitants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Jabesh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Gilead four hundred young virgins who had not known a man intimately; and they brought them to the camp at Shiloh, which is in the land of Canaan.</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115392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21:1-25】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全会众打发人到临门磐的便雅悯人那里，向他们说和睦的话。</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the whole congregation sent word to the children of Benjamin who were at the rock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Rimmon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announced peace to them.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当时便雅悯人回来了，以色列人就把所存活基列雅比的女子给他们为妻，还是不够</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Benjamin came back at that time, and they gave them the women whom they had saved alive of the women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Jabesh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Gilead; and yet they had not found enough for them</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115392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21:1-25】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百姓为便雅悯人后悔，因为耶和华使以色列人缺了一个支派（原文作“使以色列中有了破口”）</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people grieved for Benjamin, because the Lord had made a void in the tribes of Israel.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会中的长老说：“便雅悯中的女子既然除灭了，我们当怎样办理，使那余剩的人有妻呢？”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elders of the congregation said, “What shall we do for wives for those who remain, since the women of Benjamin have been destroyed</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1153929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21:1-25】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又说：“便雅悯逃脱的人当有地业，免得以色列中涂抹了一个支派</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said, “There must be an inheritance for the survivors of Benjamin, that a tribe may not be destroyed from Israel.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只是我们不能将自己的女儿给他们为妻，因为以色列人曾起誓说，有将女儿给便雅悯人为妻的，必受咒诅。”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However, we cannot give them wives from our daughters, for the children of Israel have sworn an oath, saying, ‘Cursed be the one who gives a wife to Benjamin.’”</a:t>
            </a:r>
          </a:p>
        </p:txBody>
      </p:sp>
    </p:spTree>
    <p:extLst>
      <p:ext uri="{BB962C8B-B14F-4D97-AF65-F5344CB8AC3E}">
        <p14:creationId xmlns:p14="http://schemas.microsoft.com/office/powerpoint/2010/main" val="31153929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20817</TotalTime>
  <Words>2237</Words>
  <Application>Microsoft Office PowerPoint</Application>
  <PresentationFormat>On-screen Show (4:3)</PresentationFormat>
  <Paragraphs>91</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微软雅黑</vt:lpstr>
      <vt:lpstr>新細明體</vt:lpstr>
      <vt:lpstr>宋体</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cp:lastModifiedBy>
  <cp:revision>1849</cp:revision>
  <dcterms:created xsi:type="dcterms:W3CDTF">2014-02-25T17:54:08Z</dcterms:created>
  <dcterms:modified xsi:type="dcterms:W3CDTF">2023-12-16T04:13:46Z</dcterms:modified>
</cp:coreProperties>
</file>