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1"/>
  </p:notesMasterIdLst>
  <p:handoutMasterIdLst>
    <p:handoutMasterId r:id="rId22"/>
  </p:handoutMasterIdLst>
  <p:sldIdLst>
    <p:sldId id="3840" r:id="rId2"/>
    <p:sldId id="4014" r:id="rId3"/>
    <p:sldId id="4015" r:id="rId4"/>
    <p:sldId id="4016" r:id="rId5"/>
    <p:sldId id="4017" r:id="rId6"/>
    <p:sldId id="4018" r:id="rId7"/>
    <p:sldId id="4019" r:id="rId8"/>
    <p:sldId id="4020" r:id="rId9"/>
    <p:sldId id="4021" r:id="rId10"/>
    <p:sldId id="4022" r:id="rId11"/>
    <p:sldId id="4023" r:id="rId12"/>
    <p:sldId id="4024" r:id="rId13"/>
    <p:sldId id="4025" r:id="rId14"/>
    <p:sldId id="4026" r:id="rId15"/>
    <p:sldId id="4027" r:id="rId16"/>
    <p:sldId id="4028" r:id="rId17"/>
    <p:sldId id="3581" r:id="rId18"/>
    <p:sldId id="3701" r:id="rId19"/>
    <p:sldId id="1098" r:id="rId2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359" autoAdjust="0"/>
    <p:restoredTop sz="94660"/>
  </p:normalViewPr>
  <p:slideViewPr>
    <p:cSldViewPr>
      <p:cViewPr varScale="1">
        <p:scale>
          <a:sx n="72" d="100"/>
          <a:sy n="72" d="100"/>
        </p:scale>
        <p:origin x="13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2023/12/1</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2023/12/1</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2023/12/1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2023/12/1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2023/12/1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2023/12/1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2023/12/1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2023/12/1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2023/12/1</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2023/12/1</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2023/12/1</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2023/12/1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2023/12/1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2023/12/1</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19:1-30】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当以色列中没有王的时候，有住以法莲山地那边的一个利未人，娶了一个犹大伯利恒的女子为妾</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came to pass in those days, when there was no king in Israel, that there was a certain Levite staying in the remote mountains of Ephraim. He took for himself a concubine from Bethlehem in Judah.</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妾行淫离开丈夫，回犹大伯利恒，到了父家，在那里住了四个月。</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But his concubine played the harlot against him, and went away from him to her father’s house at Bethlehem in Judah, and was there four whole months.</a:t>
            </a: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19:1-30】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他回答说：“我们从犹大伯利恒来，要往以法莲山地那边去。我原是那里的人，到过犹大伯利恒，现在我往耶和华的殿去，在这里无人接我进他的家</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said to him, “We are passing from Bethlehem in Judah toward the remote mountains of Ephraim; I am from there. I went to Bethlehem in Judah; now I am going to the house of the Lord. But there is no one who will take me into his </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house,</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5762507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19:1-30】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其实我有粮草可以喂驴，我与我的妾，并我的仆人，有饼有酒，并不缺少什么。”</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although we have both straw and fodder for our donkeys, and bread and wine for myself, for your female servant, and for the young man who is with your servant; there is no lack of anything.”</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老年人说：“愿你平安！你所需用的我都给你，只是不可在街上过夜。”</a:t>
            </a:r>
          </a:p>
          <a:p>
            <a:pPr marL="0" indent="0" algn="just">
              <a:lnSpc>
                <a:spcPct val="10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the old man said, “Peace be with you! However, let all your needs be my responsibility; only do not spend the night in the open square.”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576250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00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19:1-30】</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于是领他们到家里，喂上驴，他们就洗脚吃喝</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he brought him into his house, and gave fodder to the donkeys. And they washed their feet, and ate and drank.</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他们心里正欢畅的时候，城中的匪徒围住房子，连连叩门，对房主老人说：“你把那进你家的人带出来，我们要与他交合。”</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As they were enjoying themselves, suddenly certain men of the city, perverted men, surrounded the house and beat on the door. They spoke to the master of the house, the old man, saying, “Bring out the man who came to your house, that we may know him carnally!”</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576250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19:1-30】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那房主出来对他们说：“弟兄们哪，不要这样作恶。这人既然进了我的家，你们就不要行这丑事</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7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the man, the master of the house, went out to them and said to them, “No, my brethren! I beg you, do not act so wickedly! Seeing this man has come into my house, do not commit this outrage.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我有个女儿，还是处女，并有这人的妾，我将她们领出来任凭你们玷辱她们，只是向这人不可行这样的丑事。”</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Look, here is my virgin daughter and the man’s concubine; let me bring them out now. Humble them, and do with them as you please; but to this man do not do such a vile thing!”</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5762507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19:1-30】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那些人却不听从他的话。那人就把他的妾拉出去交给他们，他们便与她交合，终夜凌辱她，直到天色快亮才放她去。</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But the men would not heed him. So the man took his concubine and brought her out to them. And they knew her and abused her all night until morning; and when the day began to break, they let her go.</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天快亮的时候，妇人回到她主人住宿的房门前，就仆倒在地，直到天亮。</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the woman came as the day was dawning, and fell down at the door of the man’s house where her master was, till it was light.</a:t>
            </a:r>
          </a:p>
        </p:txBody>
      </p:sp>
    </p:spTree>
    <p:extLst>
      <p:ext uri="{BB962C8B-B14F-4D97-AF65-F5344CB8AC3E}">
        <p14:creationId xmlns:p14="http://schemas.microsoft.com/office/powerpoint/2010/main" val="35762507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19:1-30】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早晨，她的主人起来开了房门，出去要行路。不料那妇人仆倒在房门前，两手搭在门槛上</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2700" b="1" kern="100" dirty="0" smtClean="0">
                <a:latin typeface="微软雅黑" panose="020B0503020204020204" pitchFamily="34" charset="-122"/>
                <a:ea typeface="微软雅黑" panose="020B0503020204020204" pitchFamily="34" charset="-122"/>
                <a:cs typeface="Calibri" panose="020F0502020204030204" pitchFamily="34" charset="0"/>
              </a:rPr>
              <a:t>When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her master arose in the morning, and opened the doors of the house and went out to go his way, there was his concubine, fallen at the door of the house with her hands on the threshold.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就对妇人说：“起来，我们走吧！”妇人却不回答。那人便将她驮在驴上，起身回本处去了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he said to her, “Get up and let us be going.” But there was no answer. So the man lifted her onto the donkey; and the man got up and went to his place.</a:t>
            </a:r>
          </a:p>
        </p:txBody>
      </p:sp>
    </p:spTree>
    <p:extLst>
      <p:ext uri="{BB962C8B-B14F-4D97-AF65-F5344CB8AC3E}">
        <p14:creationId xmlns:p14="http://schemas.microsoft.com/office/powerpoint/2010/main" val="3576250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19:1-30】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到了家里，用刀将妾的尸身切成十二块，使人拿着传送以色列的四境。</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When he entered his house he took a knife, laid hold of his concubine, and divided her into twelve pieces, limb by limb, and sent her throughout all the territory of Israel.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凡看见的人都说：“从以色列人出埃及地，直到今日，这样的事没有行过，也没有见过。现在应当思想，大家商议当怎样办理。”</a:t>
            </a:r>
          </a:p>
          <a:p>
            <a:pPr marL="0" indent="0" algn="just">
              <a:lnSpc>
                <a:spcPct val="112000"/>
              </a:lnSpc>
              <a:buNone/>
            </a:pP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And so it was that all who saw it said, “No such deed has been done or seen from the day that the children of Israel came up from the land of Egypt until this day. Consider it, confer, and speak up!”</a:t>
            </a:r>
          </a:p>
        </p:txBody>
      </p:sp>
    </p:spTree>
    <p:extLst>
      <p:ext uri="{BB962C8B-B14F-4D97-AF65-F5344CB8AC3E}">
        <p14:creationId xmlns:p14="http://schemas.microsoft.com/office/powerpoint/2010/main" val="35762507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简述</a:t>
            </a: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一</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个利未人的妾犯奸淫罪，逃离夫家</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利</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未人前去接她回家（第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妾</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的父亲热情款待利未人（第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4-9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利</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未人一行人在基比亚逗留，并在那里遇袭。</a:t>
            </a:r>
          </a:p>
          <a:p>
            <a:pPr lvl="1" algn="just">
              <a:lnSpc>
                <a:spcPct val="112000"/>
              </a:lnSpc>
            </a:pPr>
            <a:r>
              <a:rPr lang="zh-CN" altLang="en-US" sz="2600" b="1" kern="100" spc="100" dirty="0" smtClean="0">
                <a:latin typeface="微软雅黑" panose="020B0503020204020204" pitchFamily="34" charset="-122"/>
                <a:ea typeface="微软雅黑" panose="020B0503020204020204" pitchFamily="34" charset="-122"/>
                <a:cs typeface="Calibri" panose="020F0502020204030204" pitchFamily="34" charset="0"/>
              </a:rPr>
              <a:t> 基</a:t>
            </a:r>
            <a:r>
              <a:rPr lang="zh-CN" altLang="en-US" sz="2600" b="1" kern="100" spc="100" dirty="0">
                <a:latin typeface="微软雅黑" panose="020B0503020204020204" pitchFamily="34" charset="-122"/>
                <a:ea typeface="微软雅黑" panose="020B0503020204020204" pitchFamily="34" charset="-122"/>
                <a:cs typeface="Calibri" panose="020F0502020204030204" pitchFamily="34" charset="0"/>
              </a:rPr>
              <a:t>比亚人中无人接待他（第 </a:t>
            </a:r>
            <a:r>
              <a:rPr lang="en-US" altLang="zh-CN" sz="2600" b="1" kern="100" spc="100" dirty="0">
                <a:latin typeface="微软雅黑" panose="020B0503020204020204" pitchFamily="34" charset="-122"/>
                <a:ea typeface="微软雅黑" panose="020B0503020204020204" pitchFamily="34" charset="-122"/>
                <a:cs typeface="Calibri" panose="020F0502020204030204" pitchFamily="34" charset="0"/>
              </a:rPr>
              <a:t>10-15 </a:t>
            </a:r>
            <a:r>
              <a:rPr lang="zh-CN" altLang="en-US" sz="2600" b="1" kern="100" spc="100" dirty="0">
                <a:latin typeface="微软雅黑" panose="020B0503020204020204" pitchFamily="34" charset="-122"/>
                <a:ea typeface="微软雅黑" panose="020B0503020204020204" pitchFamily="34" charset="-122"/>
                <a:cs typeface="Calibri" panose="020F0502020204030204" pitchFamily="34" charset="0"/>
              </a:rPr>
              <a:t>节），寄居在那里的一个以法莲人接待了他（第 </a:t>
            </a:r>
            <a:r>
              <a:rPr lang="en-US" altLang="zh-CN" sz="2600" b="1" kern="100" spc="100" dirty="0">
                <a:latin typeface="微软雅黑" panose="020B0503020204020204" pitchFamily="34" charset="-122"/>
                <a:ea typeface="微软雅黑" panose="020B0503020204020204" pitchFamily="34" charset="-122"/>
                <a:cs typeface="Calibri" panose="020F0502020204030204" pitchFamily="34" charset="0"/>
              </a:rPr>
              <a:t>16-21 </a:t>
            </a:r>
            <a:r>
              <a:rPr lang="zh-CN" altLang="en-US" sz="26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lvl="1" algn="just">
              <a:lnSpc>
                <a:spcPct val="112000"/>
              </a:lnSpc>
            </a:pPr>
            <a:r>
              <a:rPr lang="zh-CN" altLang="en-US" sz="2600" b="1" kern="100" spc="100" dirty="0" smtClean="0">
                <a:latin typeface="微软雅黑" panose="020B0503020204020204" pitchFamily="34" charset="-122"/>
                <a:ea typeface="微软雅黑" panose="020B0503020204020204" pitchFamily="34" charset="-122"/>
                <a:cs typeface="Calibri" panose="020F0502020204030204" pitchFamily="34" charset="0"/>
              </a:rPr>
              <a:t> 基</a:t>
            </a:r>
            <a:r>
              <a:rPr lang="zh-CN" altLang="en-US" sz="2600" b="1" kern="100" spc="100" dirty="0">
                <a:latin typeface="微软雅黑" panose="020B0503020204020204" pitchFamily="34" charset="-122"/>
                <a:ea typeface="微软雅黑" panose="020B0503020204020204" pitchFamily="34" charset="-122"/>
                <a:cs typeface="Calibri" panose="020F0502020204030204" pitchFamily="34" charset="0"/>
              </a:rPr>
              <a:t>比亚的匪徒袭击他们，好比所多玛人对待罗得的客人一般（第 </a:t>
            </a:r>
            <a:r>
              <a:rPr lang="en-US" altLang="zh-CN" sz="2600" b="1" kern="100" spc="100" dirty="0">
                <a:latin typeface="微软雅黑" panose="020B0503020204020204" pitchFamily="34" charset="-122"/>
                <a:ea typeface="微软雅黑" panose="020B0503020204020204" pitchFamily="34" charset="-122"/>
                <a:cs typeface="Calibri" panose="020F0502020204030204" pitchFamily="34" charset="0"/>
              </a:rPr>
              <a:t>22-24 </a:t>
            </a:r>
            <a:r>
              <a:rPr lang="zh-CN" altLang="en-US" sz="26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lvl="1" algn="just">
              <a:lnSpc>
                <a:spcPct val="112000"/>
              </a:lnSpc>
            </a:pPr>
            <a:r>
              <a:rPr lang="zh-CN" altLang="en-US" sz="2600" b="1" kern="100" spc="100" dirty="0" smtClean="0">
                <a:latin typeface="微软雅黑" panose="020B0503020204020204" pitchFamily="34" charset="-122"/>
                <a:ea typeface="微软雅黑" panose="020B0503020204020204" pitchFamily="34" charset="-122"/>
                <a:cs typeface="Calibri" panose="020F0502020204030204" pitchFamily="34" charset="0"/>
              </a:rPr>
              <a:t> 匪徒</a:t>
            </a:r>
            <a:r>
              <a:rPr lang="zh-CN" altLang="en-US" sz="2600" b="1" kern="100" spc="100" dirty="0">
                <a:latin typeface="微软雅黑" panose="020B0503020204020204" pitchFamily="34" charset="-122"/>
                <a:ea typeface="微软雅黑" panose="020B0503020204020204" pitchFamily="34" charset="-122"/>
                <a:cs typeface="Calibri" panose="020F0502020204030204" pitchFamily="34" charset="0"/>
              </a:rPr>
              <a:t>残忍虐待利未人的妾致死（第 </a:t>
            </a:r>
            <a:r>
              <a:rPr lang="en-US" altLang="zh-CN" sz="2600" b="1" kern="100" spc="100" dirty="0">
                <a:latin typeface="微软雅黑" panose="020B0503020204020204" pitchFamily="34" charset="-122"/>
                <a:ea typeface="微软雅黑" panose="020B0503020204020204" pitchFamily="34" charset="-122"/>
                <a:cs typeface="Calibri" panose="020F0502020204030204" pitchFamily="34" charset="0"/>
              </a:rPr>
              <a:t>25-28 </a:t>
            </a:r>
            <a:r>
              <a:rPr lang="zh-CN" altLang="en-US" sz="26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 利</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未人</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用极其恐怖</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的方式将他的妾被害之事告知以色列各支派（第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29-30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p:txBody>
      </p:sp>
    </p:spTree>
    <p:extLst>
      <p:ext uri="{BB962C8B-B14F-4D97-AF65-F5344CB8AC3E}">
        <p14:creationId xmlns:p14="http://schemas.microsoft.com/office/powerpoint/2010/main" val="29086515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spc="100" dirty="0" smtClean="0">
                <a:latin typeface="微软雅黑" panose="020B0503020204020204" pitchFamily="34" charset="-122"/>
                <a:ea typeface="微软雅黑" panose="020B0503020204020204" pitchFamily="34" charset="-122"/>
                <a:cs typeface="Calibri" panose="020F0502020204030204" pitchFamily="34" charset="0"/>
              </a:rPr>
              <a:t>无</a:t>
            </a:r>
            <a:r>
              <a:rPr lang="zh-CN" altLang="en-US" sz="3600" b="1" u="sng" kern="100" spc="100" dirty="0">
                <a:latin typeface="微软雅黑" panose="020B0503020204020204" pitchFamily="34" charset="-122"/>
                <a:ea typeface="微软雅黑" panose="020B0503020204020204" pitchFamily="34" charset="-122"/>
                <a:cs typeface="Calibri" panose="020F0502020204030204" pitchFamily="34" charset="0"/>
              </a:rPr>
              <a:t>主（神）之人的罪</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利未人</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利未人的妾</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妾的父亲</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基比亚城的人</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接待利未人的以法莲老人</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基比亚城的匪徒</a:t>
            </a:r>
          </a:p>
          <a:p>
            <a:pPr marL="0" indent="0" algn="just">
              <a:lnSpc>
                <a:spcPct val="112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1682329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spcAft>
                <a:spcPts val="0"/>
              </a:spcAft>
              <a:buNone/>
            </a:pPr>
            <a:r>
              <a:rPr lang="zh-CN" altLang="en-US" sz="3800" b="1" u="sng" kern="100" spc="100" dirty="0" smtClean="0">
                <a:latin typeface="微软雅黑" panose="020B0503020204020204" pitchFamily="34" charset="-122"/>
                <a:ea typeface="微软雅黑" panose="020B0503020204020204" pitchFamily="34" charset="-122"/>
                <a:cs typeface="Calibri" panose="020F0502020204030204" pitchFamily="34" charset="0"/>
              </a:rPr>
              <a:t>分享讨论：</a:t>
            </a:r>
            <a:endParaRPr lang="en-US" altLang="zh-CN" sz="38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zh-CN" altLang="en-US" sz="3800" b="1" kern="100" spc="100" dirty="0" smtClean="0">
                <a:latin typeface="微软雅黑" panose="020B0503020204020204" pitchFamily="34" charset="-122"/>
                <a:ea typeface="微软雅黑" panose="020B0503020204020204" pitchFamily="34" charset="-122"/>
                <a:cs typeface="Calibri" panose="020F0502020204030204" pitchFamily="34" charset="0"/>
              </a:rPr>
              <a:t>讨论</a:t>
            </a:r>
            <a:r>
              <a:rPr lang="zh-CN" altLang="en-US" sz="3800" b="1" kern="100" spc="100" dirty="0">
                <a:latin typeface="微软雅黑" panose="020B0503020204020204" pitchFamily="34" charset="-122"/>
                <a:ea typeface="微软雅黑" panose="020B0503020204020204" pitchFamily="34" charset="-122"/>
                <a:cs typeface="Calibri" panose="020F0502020204030204" pitchFamily="34" charset="0"/>
              </a:rPr>
              <a:t>米迦的利未人（士师记</a:t>
            </a:r>
            <a:r>
              <a:rPr lang="en-US" altLang="zh-CN" sz="3800" b="1" kern="100" spc="100" dirty="0">
                <a:latin typeface="微软雅黑" panose="020B0503020204020204" pitchFamily="34" charset="-122"/>
                <a:ea typeface="微软雅黑" panose="020B0503020204020204" pitchFamily="34" charset="-122"/>
                <a:cs typeface="Calibri" panose="020F0502020204030204" pitchFamily="34" charset="0"/>
              </a:rPr>
              <a:t>17-18</a:t>
            </a:r>
            <a:r>
              <a:rPr lang="zh-CN" altLang="en-US" sz="3800" b="1" kern="100" spc="100" dirty="0">
                <a:latin typeface="微软雅黑" panose="020B0503020204020204" pitchFamily="34" charset="-122"/>
                <a:ea typeface="微软雅黑" panose="020B0503020204020204" pitchFamily="34" charset="-122"/>
                <a:cs typeface="Calibri" panose="020F0502020204030204" pitchFamily="34" charset="0"/>
              </a:rPr>
              <a:t>章）和本章（士师记</a:t>
            </a:r>
            <a:r>
              <a:rPr lang="en-US" altLang="zh-CN" sz="3800" b="1" kern="100" spc="100" dirty="0">
                <a:latin typeface="微软雅黑" panose="020B0503020204020204" pitchFamily="34" charset="-122"/>
                <a:ea typeface="微软雅黑" panose="020B0503020204020204" pitchFamily="34" charset="-122"/>
                <a:cs typeface="Calibri" panose="020F0502020204030204" pitchFamily="34" charset="0"/>
              </a:rPr>
              <a:t>19</a:t>
            </a:r>
            <a:r>
              <a:rPr lang="zh-CN" altLang="en-US" sz="3800" b="1" kern="100" spc="100" dirty="0">
                <a:latin typeface="微软雅黑" panose="020B0503020204020204" pitchFamily="34" charset="-122"/>
                <a:ea typeface="微软雅黑" panose="020B0503020204020204" pitchFamily="34" charset="-122"/>
                <a:cs typeface="Calibri" panose="020F0502020204030204" pitchFamily="34" charset="0"/>
              </a:rPr>
              <a:t>章）的利未人带给以色列哪些深远影响？</a:t>
            </a:r>
          </a:p>
          <a:p>
            <a:pPr marL="514350" indent="-514350" algn="just">
              <a:lnSpc>
                <a:spcPct val="112000"/>
              </a:lnSpc>
              <a:spcAft>
                <a:spcPts val="0"/>
              </a:spcAft>
              <a:buAutoNum type="arabicParenR"/>
            </a:pPr>
            <a:endParaRPr lang="zh-CN" altLang="en-US" sz="3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zh-CN" altLang="en-US" sz="3800" b="1" kern="100" spc="100" dirty="0" smtClean="0">
                <a:latin typeface="微软雅黑" panose="020B0503020204020204" pitchFamily="34" charset="-122"/>
                <a:ea typeface="微软雅黑" panose="020B0503020204020204" pitchFamily="34" charset="-122"/>
                <a:cs typeface="Calibri" panose="020F0502020204030204" pitchFamily="34" charset="0"/>
              </a:rPr>
              <a:t>根据</a:t>
            </a:r>
            <a:r>
              <a:rPr lang="zh-CN" altLang="en-US" sz="3800" b="1" kern="100" spc="100" dirty="0">
                <a:latin typeface="微软雅黑" panose="020B0503020204020204" pitchFamily="34" charset="-122"/>
                <a:ea typeface="微软雅黑" panose="020B0503020204020204" pitchFamily="34" charset="-122"/>
                <a:cs typeface="Calibri" panose="020F0502020204030204" pitchFamily="34" charset="0"/>
              </a:rPr>
              <a:t>士师记，讨论以色列人怎样将“流奶与蜜的应许之地”变成了“流血与泪罪恶之地”，给今天的我们带来怎样的警示？</a:t>
            </a: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00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19:1-30】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她丈夫起来，带着一个仆人、两匹驴去见她，用好话劝她回来。女子就引丈夫进入父家。她父见了那人，便欢欢喜喜地迎接。</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her husband arose and went after her, to speak kindly to her and bring her back, having his servant and a couple of donkeys with him. So she brought him into her father’s house; and when the father of the young woman saw him, he was glad to meet him.</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那人的岳父，就是女子的父亲，将那人留下住了三天。于是二人一同吃喝、住宿。</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his father-in-law, the young woman’s father, detained him; and he stayed with him three days. So they ate and drank and lodged there.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576250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19:1-30】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到第四天，利未人清早起来要走，女子的父亲对女婿说：“请你吃点饭，加添心力，然后可以行路。”</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it came to pass on the fourth day that they arose early in the morning, and he stood to depart; but the young woman’s father said to his son-in-law, “Refresh your heart with a morsel of bread, and afterward go your way.”</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于是二人坐下一同吃喝。女子的父亲对那人说：“请你再住一夜，畅快你的心。”</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they sat down, and the two of them ate and drank together. Then the young woman’s father said to the man, “Please be content to stay all night, and let your heart be merry.”</a:t>
            </a:r>
          </a:p>
        </p:txBody>
      </p:sp>
    </p:spTree>
    <p:extLst>
      <p:ext uri="{BB962C8B-B14F-4D97-AF65-F5344CB8AC3E}">
        <p14:creationId xmlns:p14="http://schemas.microsoft.com/office/powerpoint/2010/main" val="35762507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19:1-30】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那人起来要走，他岳父强留他，他又住了一宿</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the man stood to depart, his father-in-law urged him; so he lodged there again.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到第五天，他清早起来要走。女子的父亲说：“请你吃点饭，加添心力，等到日头偏西再走。”于是二人一同吃饭</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arose early in the morning on the fifth day to depart, but the young woman’s father said, “Please refresh your heart.” So they delayed until afternoon; and both of them ate.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576250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19:1-30】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那人同他的妾和仆人起来要走，他岳父，就是女子的父亲，对他说：“看哪，日头偏西了，请你再住一夜，天快晚了，可以在这里住宿，畅快你的心。明天早早起行回家去。”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the man stood to depart—he and his concubine and his servant—his father-in-law, the young woman’s father, said to him, “Look, the day is now drawing toward evening; please spend the night. See, the day is coming to an end; lodge here, that your heart may be merry. Tomorrow go your way early, so that you may get home</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576250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19:1-30】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那人不愿再住一夜，就备上那两匹驴，带着妾起身走了，来到耶布斯的对面。耶布斯就是耶路撒冷</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However</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man was not willing to spend that night; so he rose and departed, and came opposite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Jebus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(that is, Jerusalem). With him were the two saddled donkeys; his concubine was also with him.</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临近耶布斯的时候，日头快要落了。仆人对主人说：“我们不如进这耶布斯人的城里住宿。”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They were near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Jebus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the day was far spent; and the servant said to his master, “Come, please, and let us turn aside into this city of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Jebusites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lodge in it.”</a:t>
            </a:r>
          </a:p>
        </p:txBody>
      </p:sp>
    </p:spTree>
    <p:extLst>
      <p:ext uri="{BB962C8B-B14F-4D97-AF65-F5344CB8AC3E}">
        <p14:creationId xmlns:p14="http://schemas.microsoft.com/office/powerpoint/2010/main" val="35762507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19:1-30】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主人回答说：“我们不可进不是以色列人住的外邦城，不如过到基比亚去。”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his master said to him, “We will not turn aside here into a city of foreigners, who are not of the children of Israel; we will go on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又对仆人说：“我们可以到一个地方，或住在基比亚，或住在拉玛。”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said to his servant, “Come, let us draw near to one of these places, and spend the night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or in Ramah</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576250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19:1-30】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他们就往前走。将到便雅悯的基比亚，日头已经落了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passed by and went their way; and the sun went down on them near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which belongs to Benjamin.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他们进入基比亚，要在那里住宿，就坐在城里的街上，因为无人接他们进家住宿。</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turned aside there to go in to lodge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when he went in, he sat down in the open square of the city, for no one would take them into his house to spend the night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576250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19:1-30】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晚上有一个老年人，从田间作工回来，他原是以法莲山地的人，住在基比亚，那地方的人却是便雅悯人。</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Just then an old man came in from his work in the field at evening, who also was from the mountains of Ephraim; he was staying in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whereas the men of the place were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Benjamites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老年人举目看见客人坐在城里的街上，就问他说：“你从哪里来？要往哪里去？”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when he raised his eyes, he saw the traveler in the open square of the city; and the old man said, “Where are you going, and where do you come from?”</a:t>
            </a:r>
          </a:p>
        </p:txBody>
      </p:sp>
    </p:spTree>
    <p:extLst>
      <p:ext uri="{BB962C8B-B14F-4D97-AF65-F5344CB8AC3E}">
        <p14:creationId xmlns:p14="http://schemas.microsoft.com/office/powerpoint/2010/main" val="3576250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20570</TotalTime>
  <Words>2887</Words>
  <Application>Microsoft Office PowerPoint</Application>
  <PresentationFormat>On-screen Show (4:3)</PresentationFormat>
  <Paragraphs>83</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微软雅黑</vt:lpstr>
      <vt:lpstr>新細明體</vt:lpstr>
      <vt:lpstr>宋体</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cp:lastModifiedBy>
  <cp:revision>1831</cp:revision>
  <dcterms:created xsi:type="dcterms:W3CDTF">2014-02-25T17:54:08Z</dcterms:created>
  <dcterms:modified xsi:type="dcterms:W3CDTF">2023-12-02T04:20:43Z</dcterms:modified>
</cp:coreProperties>
</file>