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4"/>
  </p:notesMasterIdLst>
  <p:handoutMasterIdLst>
    <p:handoutMasterId r:id="rId25"/>
  </p:handoutMasterIdLst>
  <p:sldIdLst>
    <p:sldId id="2866" r:id="rId2"/>
    <p:sldId id="3507" r:id="rId3"/>
    <p:sldId id="3508" r:id="rId4"/>
    <p:sldId id="3509" r:id="rId5"/>
    <p:sldId id="3510" r:id="rId6"/>
    <p:sldId id="3511" r:id="rId7"/>
    <p:sldId id="3512" r:id="rId8"/>
    <p:sldId id="3513" r:id="rId9"/>
    <p:sldId id="3514" r:id="rId10"/>
    <p:sldId id="3515" r:id="rId11"/>
    <p:sldId id="3516" r:id="rId12"/>
    <p:sldId id="3517" r:id="rId13"/>
    <p:sldId id="3518" r:id="rId14"/>
    <p:sldId id="3519" r:id="rId15"/>
    <p:sldId id="3520" r:id="rId16"/>
    <p:sldId id="3521" r:id="rId17"/>
    <p:sldId id="3522" r:id="rId18"/>
    <p:sldId id="2916" r:id="rId19"/>
    <p:sldId id="3356" r:id="rId20"/>
    <p:sldId id="3428" r:id="rId21"/>
    <p:sldId id="1098" r:id="rId22"/>
    <p:sldId id="3523" r:id="rId23"/>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65" autoAdjust="0"/>
    <p:restoredTop sz="94660"/>
  </p:normalViewPr>
  <p:slideViewPr>
    <p:cSldViewPr>
      <p:cViewPr varScale="1">
        <p:scale>
          <a:sx n="73" d="100"/>
          <a:sy n="73" d="100"/>
        </p:scale>
        <p:origin x="120" y="9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2023/1/6</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2023/1/6</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2023/1/6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2023/1/6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2023/1/6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2023/1/6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2023/1/6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2023/1/6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2023/1/6</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2023/1/6</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2023/1/6</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2023/1/6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2023/1/6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2023/1/6</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13:1-33】</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约书亚年纪老迈，耶和华对他说：“你年纪老迈了，还有许多未得之地</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Joshua was old, advanced in years. And the Lord said to him: “You are old, advanced in years, and there remains very much land yet to be possessed.</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就是非利士人的全境和基述人的全地</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This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is the land that yet remains: all the territory of the Philistines and all that of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Geshurites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716315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13:1-33】</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雅杂、基底莫、米法押</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err="1" smtClean="0">
                <a:latin typeface="微软雅黑" panose="020B0503020204020204" pitchFamily="34" charset="-122"/>
                <a:ea typeface="微软雅黑" panose="020B0503020204020204" pitchFamily="34" charset="-122"/>
                <a:cs typeface="Calibri" panose="020F0502020204030204" pitchFamily="34" charset="0"/>
              </a:rPr>
              <a:t>Jahaza</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Kedemoth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Mephaath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基列亭、西比玛、谷中山的细列哈沙辖</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err="1" smtClean="0">
                <a:latin typeface="微软雅黑" panose="020B0503020204020204" pitchFamily="34" charset="-122"/>
                <a:ea typeface="微软雅黑" panose="020B0503020204020204" pitchFamily="34" charset="-122"/>
                <a:cs typeface="Calibri" panose="020F0502020204030204" pitchFamily="34" charset="0"/>
              </a:rPr>
              <a:t>Kirjathaim</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Sibmah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Zereth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Shahar</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on the mountain of the valley,</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伯毗珥、毗斯迦山坡、伯耶西末</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Beth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Peor</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slopes of Pisgah, and Beth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Jeshimoth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10169915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13:1-33】</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平原的各城，并亚摩利王西宏的全国。这西宏曾在希实本作王，摩西把他和米甸的族长以未、利金、苏珥、户珥、利巴击杀了。这都是住那地属西宏为首领的</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all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cities of the plain and all the kingdom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Sihon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king of the Amorites, who reigned in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Heshbon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whom Moses had struck with the princes of Midian: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Evi</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Rekem</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Zur</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Hur</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Reba, who were princes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Sihon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dwelling in the country</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965899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13:1-33】</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那时以色列人在所杀的人中，也用刀杀了比珥的儿子术士巴兰</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children of Israel also killed with the sword Balaam the son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Beor</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the soothsayer, among those who were killed by them.</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流便人的境界就是约旦河与靠近约旦河的地。以上是流便人按着宗族所得为业的诸城，并属城的村庄。</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the border of the children of Reuben was the bank of the Jordan. This was the inheritance of the children of Reuben according to their families, the cities and their villages.</a:t>
            </a:r>
          </a:p>
        </p:txBody>
      </p:sp>
    </p:spTree>
    <p:extLst>
      <p:ext uri="{BB962C8B-B14F-4D97-AF65-F5344CB8AC3E}">
        <p14:creationId xmlns:p14="http://schemas.microsoft.com/office/powerpoint/2010/main" val="34572612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13:1-33】</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摩西按着迦得支派的宗族分给他们产业</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Moses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also had given an inheritance to the tribe of Gad, to the children of Gad according to their families.</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他们的境界，是雅谢和基列的各城，并亚扪人的一半地，直到拉巴前的亚罗珥</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Their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territory was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Jazer</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all the cities of Gilead, and half the land of the Ammonites as far as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Aroer</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which is before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Rabbah</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9153253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13:1-33】</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从希实本到拉抹米斯巴和比多宁，又从玛哈念到底璧的境界，</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from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Heshbon</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to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Ramath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Mizpah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Betonim</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from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Mahanaim</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to the border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Debir</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并谷中的伯亚兰、伯宁拉、疏割、撒分，就是希实本王西宏国中的余地，以及约旦河与靠近约旦河的地，直到基尼烈海的极边，都在约旦河东</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75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2750" b="1" kern="100" dirty="0">
                <a:latin typeface="微软雅黑" panose="020B0503020204020204" pitchFamily="34" charset="-122"/>
                <a:ea typeface="微软雅黑" panose="020B0503020204020204" pitchFamily="34" charset="-122"/>
                <a:cs typeface="Calibri" panose="020F0502020204030204" pitchFamily="34" charset="0"/>
              </a:rPr>
              <a:t>in the valley Beth Haram, Beth </a:t>
            </a:r>
            <a:r>
              <a:rPr lang="en-US" altLang="zh-CN" sz="2750" b="1" kern="100" dirty="0" err="1">
                <a:latin typeface="微软雅黑" panose="020B0503020204020204" pitchFamily="34" charset="-122"/>
                <a:ea typeface="微软雅黑" panose="020B0503020204020204" pitchFamily="34" charset="-122"/>
                <a:cs typeface="Calibri" panose="020F0502020204030204" pitchFamily="34" charset="0"/>
              </a:rPr>
              <a:t>Nimrah</a:t>
            </a:r>
            <a:r>
              <a:rPr lang="en-US" altLang="zh-CN" sz="2750" b="1" kern="100" dirty="0">
                <a:latin typeface="微软雅黑" panose="020B0503020204020204" pitchFamily="34" charset="-122"/>
                <a:ea typeface="微软雅黑" panose="020B0503020204020204" pitchFamily="34" charset="-122"/>
                <a:cs typeface="Calibri" panose="020F0502020204030204" pitchFamily="34" charset="0"/>
              </a:rPr>
              <a:t>, Succoth, and </a:t>
            </a:r>
            <a:r>
              <a:rPr lang="en-US" altLang="zh-CN" sz="2750" b="1" kern="100" dirty="0" err="1">
                <a:latin typeface="微软雅黑" panose="020B0503020204020204" pitchFamily="34" charset="-122"/>
                <a:ea typeface="微软雅黑" panose="020B0503020204020204" pitchFamily="34" charset="-122"/>
                <a:cs typeface="Calibri" panose="020F0502020204030204" pitchFamily="34" charset="0"/>
              </a:rPr>
              <a:t>Zaphon</a:t>
            </a:r>
            <a:r>
              <a:rPr lang="en-US" altLang="zh-CN" sz="2750" b="1" kern="100" dirty="0">
                <a:latin typeface="微软雅黑" panose="020B0503020204020204" pitchFamily="34" charset="-122"/>
                <a:ea typeface="微软雅黑" panose="020B0503020204020204" pitchFamily="34" charset="-122"/>
                <a:cs typeface="Calibri" panose="020F0502020204030204" pitchFamily="34" charset="0"/>
              </a:rPr>
              <a:t>, the rest of the kingdom of </a:t>
            </a:r>
            <a:r>
              <a:rPr lang="en-US" altLang="zh-CN" sz="2750" b="1" kern="100" dirty="0" err="1">
                <a:latin typeface="微软雅黑" panose="020B0503020204020204" pitchFamily="34" charset="-122"/>
                <a:ea typeface="微软雅黑" panose="020B0503020204020204" pitchFamily="34" charset="-122"/>
                <a:cs typeface="Calibri" panose="020F0502020204030204" pitchFamily="34" charset="0"/>
              </a:rPr>
              <a:t>Sihon</a:t>
            </a:r>
            <a:r>
              <a:rPr lang="en-US" altLang="zh-CN" sz="2750" b="1" kern="100" dirty="0">
                <a:latin typeface="微软雅黑" panose="020B0503020204020204" pitchFamily="34" charset="-122"/>
                <a:ea typeface="微软雅黑" panose="020B0503020204020204" pitchFamily="34" charset="-122"/>
                <a:cs typeface="Calibri" panose="020F0502020204030204" pitchFamily="34" charset="0"/>
              </a:rPr>
              <a:t> king of </a:t>
            </a:r>
            <a:r>
              <a:rPr lang="en-US" altLang="zh-CN" sz="2750" b="1" kern="100" dirty="0" err="1">
                <a:latin typeface="微软雅黑" panose="020B0503020204020204" pitchFamily="34" charset="-122"/>
                <a:ea typeface="微软雅黑" panose="020B0503020204020204" pitchFamily="34" charset="-122"/>
                <a:cs typeface="Calibri" panose="020F0502020204030204" pitchFamily="34" charset="0"/>
              </a:rPr>
              <a:t>Heshbon</a:t>
            </a:r>
            <a:r>
              <a:rPr lang="en-US" altLang="zh-CN" sz="2750" b="1" kern="100" dirty="0">
                <a:latin typeface="微软雅黑" panose="020B0503020204020204" pitchFamily="34" charset="-122"/>
                <a:ea typeface="微软雅黑" panose="020B0503020204020204" pitchFamily="34" charset="-122"/>
                <a:cs typeface="Calibri" panose="020F0502020204030204" pitchFamily="34" charset="0"/>
              </a:rPr>
              <a:t>, with the Jordan as its border, as far as the edge of the Sea of </a:t>
            </a:r>
            <a:r>
              <a:rPr lang="en-US" altLang="zh-CN" sz="2750" b="1" kern="100" dirty="0" err="1">
                <a:latin typeface="微软雅黑" panose="020B0503020204020204" pitchFamily="34" charset="-122"/>
                <a:ea typeface="微软雅黑" panose="020B0503020204020204" pitchFamily="34" charset="-122"/>
                <a:cs typeface="Calibri" panose="020F0502020204030204" pitchFamily="34" charset="0"/>
              </a:rPr>
              <a:t>Chinnereth</a:t>
            </a:r>
            <a:r>
              <a:rPr lang="en-US" altLang="zh-CN" sz="2750" b="1" kern="100" dirty="0">
                <a:latin typeface="微软雅黑" panose="020B0503020204020204" pitchFamily="34" charset="-122"/>
                <a:ea typeface="微软雅黑" panose="020B0503020204020204" pitchFamily="34" charset="-122"/>
                <a:cs typeface="Calibri" panose="020F0502020204030204" pitchFamily="34" charset="0"/>
              </a:rPr>
              <a:t>, on the other side of the Jordan eastward.</a:t>
            </a:r>
          </a:p>
        </p:txBody>
      </p:sp>
    </p:spTree>
    <p:extLst>
      <p:ext uri="{BB962C8B-B14F-4D97-AF65-F5344CB8AC3E}">
        <p14:creationId xmlns:p14="http://schemas.microsoft.com/office/powerpoint/2010/main" val="27217156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13:1-33】</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以上是迦得人按着宗族所得为业的诸城，并属城的村庄</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This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is the inheritance of the children of Gad according to their families, the cities and their villages.</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摩西把产业分给玛拿西半支派，是按着玛拿西半支派的宗族所分的</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Moses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also had given an inheritance to half the tribe of Manasseh; it was for half the tribe of the children of Manasseh according to their families:</a:t>
            </a:r>
          </a:p>
        </p:txBody>
      </p:sp>
    </p:spTree>
    <p:extLst>
      <p:ext uri="{BB962C8B-B14F-4D97-AF65-F5344CB8AC3E}">
        <p14:creationId xmlns:p14="http://schemas.microsoft.com/office/powerpoint/2010/main" val="22067532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Joshua 13:1-33】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他们的境界是从玛哈念起，包括巴珊全地，就是巴珊王噩的全国，并在巴珊、睚珥的一切城邑，共六十个。</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Their territory was from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Mahanaim</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all Bashan, all the kingdom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Og</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king of Bashan, and all the towns of Jair which are in Bashan, sixty cities;</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基列的一半，并亚斯他录、以得来，就是属巴珊王噩国的二城，是按着宗族给玛拿西的儿子玛吉的一半子孙。</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half of Gilead, and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Ashtaroth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Edrei</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cities of the kingdom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Og</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in Bashan, were for the children of Machir the son of Manasseh, for half of the children of Machir according to their families.</a:t>
            </a:r>
          </a:p>
        </p:txBody>
      </p:sp>
    </p:spTree>
    <p:extLst>
      <p:ext uri="{BB962C8B-B14F-4D97-AF65-F5344CB8AC3E}">
        <p14:creationId xmlns:p14="http://schemas.microsoft.com/office/powerpoint/2010/main" val="15644350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13:1-33】</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32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以上是摩西在约旦河东对着耶利哥的摩押平原所分给他们的产业。</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These are the areas which Moses had distributed as an inheritance in the plains of Moab on the other side of the Jordan, by Jericho eastward.</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33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只是利未支派，摩西没有把产业分给他们。耶和华以色列的　神是他们的产业，正如耶和华所应许他们的</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to the tribe of Levi Moses had given no inheritance; the Lord God of Israel was their inheritance, as He had said to them.</a:t>
            </a:r>
          </a:p>
        </p:txBody>
      </p:sp>
    </p:spTree>
    <p:extLst>
      <p:ext uri="{BB962C8B-B14F-4D97-AF65-F5344CB8AC3E}">
        <p14:creationId xmlns:p14="http://schemas.microsoft.com/office/powerpoint/2010/main" val="26652167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   经文简述：</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50000"/>
              </a:lnSpc>
              <a:buNone/>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告诉约书亚还有哪些产业（土地）没有去争战，没有去夺取（</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1-6</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a:t>
            </a:r>
          </a:p>
          <a:p>
            <a:pPr marL="0" indent="0" algn="just">
              <a:lnSpc>
                <a:spcPct val="150000"/>
              </a:lnSpc>
              <a:buNone/>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告诉约书亚，现在就去分配神所应许的产业（</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7</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a:t>
            </a:r>
          </a:p>
          <a:p>
            <a:pPr marL="0" indent="0" algn="just">
              <a:lnSpc>
                <a:spcPct val="150000"/>
              </a:lnSpc>
              <a:buNone/>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重复</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摩西对约旦河东边产业的分配：流便的产业（</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15-23</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节）；迦得的产业（</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24-28</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节）；玛拿西半支派的产业（</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29-33</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a:t>
            </a: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4134416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约</a:t>
            </a: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书亚最后的</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使命</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约书亚不再争战，分配产业</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分配以色列人尚未夺取的，</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应许的</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产业</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神的仆人会逝去，但神的工作不会停止。</a:t>
            </a:r>
          </a:p>
        </p:txBody>
      </p:sp>
    </p:spTree>
    <p:extLst>
      <p:ext uri="{BB962C8B-B14F-4D97-AF65-F5344CB8AC3E}">
        <p14:creationId xmlns:p14="http://schemas.microsoft.com/office/powerpoint/2010/main" val="19165664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13:1-33】</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从埃及前的西曷河往北，直到以革伦的境界，就算属迦南人之地。有非利士人五个首领所管的迦萨人、亚实突人、亚实基伦人，迦特人、以革伦人之地，并有南方亚卫人之地</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from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Sihor</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which is east of Egypt, as far as the border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Ekron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northward (which is counted as Canaanite); the five lords of the Philistines—the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Gazites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Ashdodites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Ashkelonites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Gittites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Ekronites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also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Avites</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2045963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以色列</a:t>
            </a: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人的</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产业</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神的应许</a:t>
            </a: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以色列人自己争战夺取</a:t>
            </a: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各支派的产业不可混淆</a:t>
            </a:r>
          </a:p>
        </p:txBody>
      </p:sp>
    </p:spTree>
    <p:extLst>
      <p:ext uri="{BB962C8B-B14F-4D97-AF65-F5344CB8AC3E}">
        <p14:creationId xmlns:p14="http://schemas.microsoft.com/office/powerpoint/2010/main" val="29205652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spcAft>
                <a:spcPts val="0"/>
              </a:spcAft>
              <a:buNone/>
            </a:pPr>
            <a:r>
              <a:rPr lang="zh-CN" altLang="en-US" b="1" u="sng" kern="100" dirty="0" smtClean="0">
                <a:latin typeface="微软雅黑" panose="020B0503020204020204" pitchFamily="34" charset="-122"/>
                <a:ea typeface="微软雅黑" panose="020B0503020204020204" pitchFamily="34" charset="-122"/>
                <a:cs typeface="Calibri" panose="020F0502020204030204" pitchFamily="34" charset="0"/>
              </a:rPr>
              <a:t>分享</a:t>
            </a:r>
            <a:r>
              <a:rPr lang="zh-CN" altLang="en-US" b="1" u="sng" kern="100" dirty="0" smtClean="0">
                <a:latin typeface="微软雅黑" panose="020B0503020204020204" pitchFamily="34" charset="-122"/>
                <a:ea typeface="微软雅黑" panose="020B0503020204020204" pitchFamily="34" charset="-122"/>
                <a:cs typeface="Calibri" panose="020F0502020204030204" pitchFamily="34" charset="0"/>
              </a:rPr>
              <a:t>讨论（</a:t>
            </a:r>
            <a:r>
              <a:rPr lang="en-US" altLang="zh-CN" b="1" u="sng" kern="100" dirty="0" smtClean="0">
                <a:latin typeface="微软雅黑" panose="020B0503020204020204" pitchFamily="34" charset="-122"/>
                <a:ea typeface="微软雅黑" panose="020B0503020204020204" pitchFamily="34" charset="-122"/>
                <a:cs typeface="Calibri" panose="020F0502020204030204" pitchFamily="34" charset="0"/>
              </a:rPr>
              <a:t>1</a:t>
            </a:r>
            <a:r>
              <a:rPr lang="en-US" altLang="zh-CN" b="1" u="sng" kern="100" dirty="0" smtClean="0">
                <a:latin typeface="微软雅黑" panose="020B0503020204020204" pitchFamily="34" charset="-122"/>
                <a:ea typeface="微软雅黑" panose="020B0503020204020204" pitchFamily="34" charset="-122"/>
                <a:cs typeface="Calibri" panose="020F0502020204030204" pitchFamily="34" charset="0"/>
              </a:rPr>
              <a:t>/2)</a:t>
            </a:r>
          </a:p>
          <a:p>
            <a:pPr marL="0" indent="0" algn="just">
              <a:lnSpc>
                <a:spcPct val="113000"/>
              </a:lnSpc>
              <a:spcAft>
                <a:spcPts val="0"/>
              </a:spcAft>
              <a:buNone/>
            </a:pPr>
            <a:endParaRPr lang="en-US" altLang="zh-CN" sz="8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buAutoNum type="arabicParenR"/>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主</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耶稣复活升天之前给门徒颁布的大使命，与约书亚给以色列人分配尚未夺取的产业，两件事有何相似之处？（约书亚是主耶稣的预表，耶稣，约书亚，希伯来原文是同一个名字。</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buAutoNum type="arabicParenR"/>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buAutoNum type="arabicParenR"/>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约</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书亚离世后，以色列人要继续争战，夺取应许之地；与主耶稣升天前，要求门徒传福音到地级，“直到世界的末了”；两件事有何相似之处</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buAutoNum type="arabicParenR"/>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buAutoNum type="arabicParenR"/>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以色列</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人</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夺取应许之地的</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争战，与基督徒向世人传福音，有何相似之处</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spcAft>
                <a:spcPts val="0"/>
              </a:spcAft>
              <a:buNone/>
            </a:pPr>
            <a:r>
              <a:rPr lang="zh-CN" altLang="en-US" b="1" u="sng" kern="100" dirty="0" smtClean="0">
                <a:latin typeface="微软雅黑" panose="020B0503020204020204" pitchFamily="34" charset="-122"/>
                <a:ea typeface="微软雅黑" panose="020B0503020204020204" pitchFamily="34" charset="-122"/>
                <a:cs typeface="Calibri" panose="020F0502020204030204" pitchFamily="34" charset="0"/>
              </a:rPr>
              <a:t>分享</a:t>
            </a:r>
            <a:r>
              <a:rPr lang="zh-CN" altLang="en-US" b="1" u="sng" kern="100" dirty="0" smtClean="0">
                <a:latin typeface="微软雅黑" panose="020B0503020204020204" pitchFamily="34" charset="-122"/>
                <a:ea typeface="微软雅黑" panose="020B0503020204020204" pitchFamily="34" charset="-122"/>
                <a:cs typeface="Calibri" panose="020F0502020204030204" pitchFamily="34" charset="0"/>
              </a:rPr>
              <a:t>讨论</a:t>
            </a:r>
            <a:r>
              <a:rPr lang="en-US" altLang="zh-CN" b="1" u="sng" kern="100" dirty="0" smtClean="0">
                <a:latin typeface="微软雅黑" panose="020B0503020204020204" pitchFamily="34" charset="-122"/>
                <a:ea typeface="微软雅黑" panose="020B0503020204020204" pitchFamily="34" charset="-122"/>
                <a:cs typeface="Calibri" panose="020F0502020204030204" pitchFamily="34" charset="0"/>
              </a:rPr>
              <a:t>(2/2)</a:t>
            </a:r>
          </a:p>
          <a:p>
            <a:pPr marL="0" indent="0" algn="just">
              <a:lnSpc>
                <a:spcPct val="113000"/>
              </a:lnSpc>
              <a:spcAft>
                <a:spcPts val="0"/>
              </a:spcAft>
              <a:buNone/>
            </a:pPr>
            <a:endParaRPr lang="en-US" altLang="zh-CN" sz="8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4</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约</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书亚给以色列人分配产业，与圣灵“随己意”分给各人恩赐（林前</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12:4-11</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），有何相似之处</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buAutoNum type="arabicParenR"/>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5</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曾</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不认识主耶稣的保罗后来被称为“信（心）的使徒”；曾三次不认主的彼得后来被称为“（盼）望的使徒”；曾经的“雷子”约翰后来被称为“爱的使徒”；讨论圣灵是怎样将“信，望，爱”分赐给这三位使徒</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buAutoNum type="arabicParenR"/>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6</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分享</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：神赐给我的恩赐是什么？圣灵是怎样将这恩赐赐给我？</a:t>
            </a:r>
          </a:p>
        </p:txBody>
      </p:sp>
    </p:spTree>
    <p:extLst>
      <p:ext uri="{BB962C8B-B14F-4D97-AF65-F5344CB8AC3E}">
        <p14:creationId xmlns:p14="http://schemas.microsoft.com/office/powerpoint/2010/main" val="3399080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13:1-33】</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又有迦南人的全地，并属西顿人的米亚拉到亚弗，直到亚摩利人的境界</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from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south, all the land of the Canaanites, and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Mearah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that belongs to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Sidonians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as far as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Aphek</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to the border of the Amorites;</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还有迦巴勒人之地，并向日出的全黎巴嫩，就是从黑门山根的巴力迦得，直到哈马口</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land of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Gebalites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all Lebanon, toward the sunrise, from Baal Gad below Mount Hermon as far as the entrance to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Hamath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21799508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Joshua 13:1-33】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山地的一切居民，从黎巴嫩直到米斯利弗玛音，就是所有的西顿人，我必在以色列人面前赶出他们去。你只管照我所吩咐的，将这地拈阄分给以色列人为业</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all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inhabitants of the mountains from Lebanon as far as the Brook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Misrephoth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all the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Sidonians</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—them I will drive out from before the children of Israel; only divide it by lot to Israel as an inheritance, as I have commanded you.</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现在你要把这地分给九个支派和玛拿西半个支派为业。”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therefore, divide this land as an inheritance to the nine tribes and half the tribe of Manasseh.”</a:t>
            </a:r>
          </a:p>
        </p:txBody>
      </p:sp>
    </p:spTree>
    <p:extLst>
      <p:ext uri="{BB962C8B-B14F-4D97-AF65-F5344CB8AC3E}">
        <p14:creationId xmlns:p14="http://schemas.microsoft.com/office/powerpoint/2010/main" val="17498734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13:1-33】</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玛拿西那半支派和流便、迦得二支派已经受了产业，就是耶和华的仆人摩西在约旦河东所赐给他们的</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With the other half-tribe the </a:t>
            </a:r>
            <a:r>
              <a:rPr lang="en-US" altLang="zh-CN" sz="3000" b="1" kern="100" dirty="0" err="1" smtClean="0">
                <a:latin typeface="微软雅黑" panose="020B0503020204020204" pitchFamily="34" charset="-122"/>
                <a:ea typeface="微软雅黑" panose="020B0503020204020204" pitchFamily="34" charset="-122"/>
                <a:cs typeface="Calibri" panose="020F0502020204030204" pitchFamily="34" charset="0"/>
              </a:rPr>
              <a:t>Reubenites</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 and the </a:t>
            </a:r>
            <a:r>
              <a:rPr lang="en-US" altLang="zh-CN" sz="3000" b="1" kern="100" dirty="0" err="1" smtClean="0">
                <a:latin typeface="微软雅黑" panose="020B0503020204020204" pitchFamily="34" charset="-122"/>
                <a:ea typeface="微软雅黑" panose="020B0503020204020204" pitchFamily="34" charset="-122"/>
                <a:cs typeface="Calibri" panose="020F0502020204030204" pitchFamily="34" charset="0"/>
              </a:rPr>
              <a:t>Gadites</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 received their inheritance, which Moses had given them, beyond the Jordan eastward, as Moses the servant of the Lord had given them:</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是从亚嫩谷边的亚罗珥和谷中的城，并米底巴的全平原，直到底本，</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from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Aroer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which is on the bank of the River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Arnon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the town that is in the midst of the ravine, and all the plain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Medeba</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as far as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Dibon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26083556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13:1-33】</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和在希实本作王亚摩利王西宏的诸城，直到亚扪人的境界</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all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cities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Sihon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king of the Amorites, who reigned in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Heshbon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as far as the border of the children of Ammon;</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又有基列地、基述人、玛迦人的地界，并黑门全山，巴珊全地，直到撒迦</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Gilead</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the border of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Geshurites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Maachathites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all Mount Hermon, and all Bashan as far as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Salcah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23615761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13:1-33】</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又有巴珊王噩的全国，他在亚斯他录和以得来作王，利乏音人所存留的只剩下他。这些地的人，都是摩西所击杀所赶逐的。</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all the kingdom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Og</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in Bashan, who reigned in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Ashtaroth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Edrei</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who remained of the remnant of the giants; for Moses had defeated and cast out these.</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以色列人却没有赶逐基述人、玛迦人，这些人仍住在以色列中，直到今日</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Nevertheless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children of Israel did not drive out the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Geshurites</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or the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Maachathites</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but the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Geshurites</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the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Maachathites</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dwell among the Israelites until this day.</a:t>
            </a:r>
          </a:p>
        </p:txBody>
      </p:sp>
    </p:spTree>
    <p:extLst>
      <p:ext uri="{BB962C8B-B14F-4D97-AF65-F5344CB8AC3E}">
        <p14:creationId xmlns:p14="http://schemas.microsoft.com/office/powerpoint/2010/main" val="31878779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13:1-33】</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只是利未支派，摩西（原文作“他”）没有把产业分给他们。他们的产业乃是献与耶和华以色列　神的火祭，正如耶和华所应许他们的</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Only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to the tribe of Levi he had given no inheritance; the sacrifices of the Lord God of Israel made by fire are their inheritance, as He said to them.</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摩西按着流便支派的宗族分给他们产业</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Moses had given to the tribe of the children of Reuben an inheritance according to their families.</a:t>
            </a:r>
          </a:p>
        </p:txBody>
      </p:sp>
    </p:spTree>
    <p:extLst>
      <p:ext uri="{BB962C8B-B14F-4D97-AF65-F5344CB8AC3E}">
        <p14:creationId xmlns:p14="http://schemas.microsoft.com/office/powerpoint/2010/main" val="13319639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13:1-33】</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他们的境界是亚嫩谷边的亚罗珥和谷中的城，靠近米底巴的全平原</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Their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territory was from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Aroer</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which is on the bank of the River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Arnon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the city that is in the midst of the ravine, and all the plain by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Medeba</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希实本并属希实本平原的各城，底本、巴末巴力、伯巴力勉</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err="1" smtClean="0">
                <a:latin typeface="微软雅黑" panose="020B0503020204020204" pitchFamily="34" charset="-122"/>
                <a:ea typeface="微软雅黑" panose="020B0503020204020204" pitchFamily="34" charset="-122"/>
                <a:cs typeface="Calibri" panose="020F0502020204030204" pitchFamily="34" charset="0"/>
              </a:rPr>
              <a:t>Heshbon</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and all its cities that are in the plain: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Dibon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Bamoth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Baal, Beth Baal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Meon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24497474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16731</TotalTime>
  <Words>2121</Words>
  <Application>Microsoft Office PowerPoint</Application>
  <PresentationFormat>全屏显示(4:3)</PresentationFormat>
  <Paragraphs>106</Paragraphs>
  <Slides>22</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22</vt:i4>
      </vt:variant>
    </vt:vector>
  </HeadingPairs>
  <TitlesOfParts>
    <vt:vector size="29"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1638</cp:revision>
  <dcterms:created xsi:type="dcterms:W3CDTF">2014-02-25T17:54:08Z</dcterms:created>
  <dcterms:modified xsi:type="dcterms:W3CDTF">2023-01-06T21:58:58Z</dcterms:modified>
</cp:coreProperties>
</file>