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2738" r:id="rId2"/>
    <p:sldId id="2840" r:id="rId3"/>
    <p:sldId id="2841" r:id="rId4"/>
    <p:sldId id="2842" r:id="rId5"/>
    <p:sldId id="2843" r:id="rId6"/>
    <p:sldId id="2844" r:id="rId7"/>
    <p:sldId id="2845" r:id="rId8"/>
    <p:sldId id="2846" r:id="rId9"/>
    <p:sldId id="2847" r:id="rId10"/>
    <p:sldId id="2848" r:id="rId11"/>
    <p:sldId id="2856" r:id="rId12"/>
    <p:sldId id="2859" r:id="rId13"/>
    <p:sldId id="2864" r:id="rId14"/>
    <p:sldId id="2858" r:id="rId15"/>
    <p:sldId id="2860" r:id="rId16"/>
    <p:sldId id="2861" r:id="rId17"/>
    <p:sldId id="2862" r:id="rId18"/>
    <p:sldId id="2857" r:id="rId19"/>
    <p:sldId id="2863"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38"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2021/9/3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2021/9/3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2021/9/3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2021/9/3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2021/9/3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2021/9/3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2021/9/3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2021/9/3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2021/9/3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第七誡“不可奸淫”</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禁止是爲了保護</a:t>
            </a:r>
            <a:endPar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保護婚姻中的夫妻不受傷害</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保守神所設立的婚姻，捍衛神的榮耀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第七誡“不可奸淫”</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以弗所書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Ephesians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31-33】</a:t>
            </a:r>
          </a:p>
          <a:p>
            <a:pPr marL="0" indent="0" algn="just">
              <a:lnSpc>
                <a:spcPct val="112000"/>
              </a:lnSpc>
              <a:buNone/>
            </a:pP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爲這個緣故，人要離開父母，與妻子連合，二人成爲一體。這是極大的奧秘，但我是指著基督和教會說的。然而你們各人都當愛妻子，如同愛自己一樣；妻子也當敬重她的丈夫。</a:t>
            </a:r>
          </a:p>
          <a:p>
            <a:pPr marL="0" indent="0" algn="just">
              <a:lnSpc>
                <a:spcPct val="100000"/>
              </a:lnSpc>
              <a:buNone/>
            </a:pPr>
            <a:r>
              <a:rPr lang="en-US" altLang="zh-CN" sz="3000" b="1" kern="100" dirty="0" smtClean="0">
                <a:ea typeface="Yu Gothic UI" panose="020B0500000000000000" pitchFamily="34" charset="-128"/>
                <a:cs typeface="Calibri" panose="020F0502020204030204" pitchFamily="34" charset="0"/>
              </a:rPr>
              <a:t>FOR </a:t>
            </a:r>
            <a:r>
              <a:rPr lang="en-US" altLang="zh-CN" sz="3000" b="1" kern="100" dirty="0">
                <a:ea typeface="Yu Gothic UI" panose="020B0500000000000000" pitchFamily="34" charset="-128"/>
                <a:cs typeface="Calibri" panose="020F0502020204030204" pitchFamily="34" charset="0"/>
              </a:rPr>
              <a:t>THIS REASON A MAN SHALL LEAVE HIS FATHER AND MOTHER AND SHALL BE JOINED TO HIS WIFE, AND THE TWO SHALL BECOME ONE FLESH. This mystery is great; but I am speaking with reference to Christ and the church. Nevertheless, each individual among you also is to love his own wife even as himself, and the wife must see to it that she respects her husband.</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69677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第七誡“不可奸淫”</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希伯来书</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Hebrew13</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4</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婚姻</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，人人都当尊重，床也不可污秽；因为苟合行淫的人，神必要审判。</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Marriage is to be held in honor among all, and the marriage bed is to be undefiled; for fornicators and adulterers God will judge.</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27449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奸淫（淫亂）的可怕傷害</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淫亂是對婚姻最大的傷害</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無論是在行爲，還是在內心對配偶的不忠誠，都會破壞婚姻，傷害對方。</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魔鬼</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的謊言</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奸淫污穢身體，污穢神的殿</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5328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奸淫（淫亂）的可怕傷害</a:t>
            </a:r>
          </a:p>
          <a:p>
            <a:pPr marL="0" indent="0" algn="just">
              <a:lnSpc>
                <a:spcPct val="112000"/>
              </a:lnSpc>
              <a:buNone/>
            </a:pPr>
            <a:r>
              <a:rPr lang="en-US" altLang="zh-CN" sz="3000" b="1" u="sng" kern="100" dirty="0" smtClean="0">
                <a:ea typeface="微软雅黑" panose="020B0503020204020204" pitchFamily="34" charset="-122"/>
                <a:cs typeface="Calibri" panose="020F0502020204030204" pitchFamily="34" charset="0"/>
              </a:rPr>
              <a:t>[</a:t>
            </a:r>
            <a:r>
              <a:rPr lang="zh-CN" altLang="en-US" sz="3000" b="1" u="sng" kern="100" dirty="0" smtClean="0">
                <a:ea typeface="微软雅黑" panose="020B0503020204020204" pitchFamily="34" charset="-122"/>
                <a:cs typeface="Calibri" panose="020F0502020204030204" pitchFamily="34" charset="0"/>
              </a:rPr>
              <a:t>哥林多前書 </a:t>
            </a:r>
            <a:r>
              <a:rPr lang="en-US" altLang="zh-CN" sz="3000" b="1" u="sng" kern="100" dirty="0" smtClean="0">
                <a:ea typeface="微软雅黑" panose="020B0503020204020204" pitchFamily="34" charset="-122"/>
                <a:cs typeface="Calibri" panose="020F0502020204030204" pitchFamily="34" charset="0"/>
              </a:rPr>
              <a:t>1Cor 6</a:t>
            </a:r>
            <a:r>
              <a:rPr lang="zh-CN" altLang="en-US" sz="3000" b="1" u="sng" kern="100" dirty="0" smtClean="0">
                <a:ea typeface="微软雅黑" panose="020B0503020204020204" pitchFamily="34" charset="-122"/>
                <a:cs typeface="Calibri" panose="020F0502020204030204" pitchFamily="34" charset="0"/>
              </a:rPr>
              <a:t>：</a:t>
            </a:r>
            <a:r>
              <a:rPr lang="en-US" altLang="zh-CN" sz="3000" b="1" u="sng" kern="100" dirty="0" smtClean="0">
                <a:ea typeface="微软雅黑" panose="020B0503020204020204" pitchFamily="34" charset="-122"/>
                <a:cs typeface="Calibri" panose="020F0502020204030204" pitchFamily="34" charset="0"/>
              </a:rPr>
              <a:t>18-20]</a:t>
            </a:r>
          </a:p>
          <a:p>
            <a:pPr marL="0" indent="0" algn="just">
              <a:lnSpc>
                <a:spcPct val="112000"/>
              </a:lnSpc>
              <a:buNone/>
            </a:pPr>
            <a:r>
              <a:rPr lang="en-US" altLang="zh-CN" sz="3000" b="1" kern="100" dirty="0" smtClean="0">
                <a:solidFill>
                  <a:srgbClr val="FFFF00"/>
                </a:solidFill>
                <a:ea typeface="微软雅黑" panose="020B0503020204020204" pitchFamily="34" charset="-122"/>
                <a:cs typeface="Calibri" panose="020F0502020204030204" pitchFamily="34" charset="0"/>
              </a:rPr>
              <a:t>18</a:t>
            </a:r>
            <a:r>
              <a:rPr lang="zh-CN" altLang="en-US" sz="3000" b="1" kern="100" dirty="0" smtClean="0">
                <a:solidFill>
                  <a:srgbClr val="FFFF00"/>
                </a:solidFill>
                <a:ea typeface="微软雅黑" panose="020B0503020204020204" pitchFamily="34" charset="-122"/>
                <a:cs typeface="Calibri" panose="020F0502020204030204" pitchFamily="34" charset="0"/>
              </a:rPr>
              <a:t>你們要逃避淫行。人所犯的，無論什麽罪，都在身子以外，惟有行淫的，是得罪自己的身子。</a:t>
            </a:r>
          </a:p>
          <a:p>
            <a:pPr marL="0" indent="0" algn="just">
              <a:lnSpc>
                <a:spcPct val="112000"/>
              </a:lnSpc>
              <a:buNone/>
            </a:pPr>
            <a:r>
              <a:rPr lang="en-US" altLang="zh-CN" sz="3000" b="1" kern="100" dirty="0" smtClean="0">
                <a:ea typeface="微软雅黑" panose="020B0503020204020204" pitchFamily="34" charset="-122"/>
                <a:cs typeface="Calibri" panose="020F0502020204030204" pitchFamily="34" charset="0"/>
              </a:rPr>
              <a:t>Flee immorality. Every other sin that a man commits is outside the body, but the immoral man sins against his own body. </a:t>
            </a:r>
          </a:p>
          <a:p>
            <a:pPr marL="0" indent="0" algn="just">
              <a:lnSpc>
                <a:spcPct val="112000"/>
              </a:lnSpc>
              <a:buNone/>
            </a:pPr>
            <a:r>
              <a:rPr lang="en-US" altLang="zh-CN" sz="3000" b="1" kern="100" dirty="0" smtClean="0">
                <a:solidFill>
                  <a:srgbClr val="FFFF00"/>
                </a:solidFill>
                <a:ea typeface="微软雅黑" panose="020B0503020204020204" pitchFamily="34" charset="-122"/>
                <a:cs typeface="Calibri" panose="020F0502020204030204" pitchFamily="34" charset="0"/>
              </a:rPr>
              <a:t>19</a:t>
            </a:r>
            <a:r>
              <a:rPr lang="zh-CN" altLang="en-US" sz="3000" b="1" kern="100" dirty="0" smtClean="0">
                <a:solidFill>
                  <a:srgbClr val="FFFF00"/>
                </a:solidFill>
                <a:ea typeface="微软雅黑" panose="020B0503020204020204" pitchFamily="34" charset="-122"/>
                <a:cs typeface="Calibri" panose="020F0502020204030204" pitchFamily="34" charset="0"/>
              </a:rPr>
              <a:t>豈不知你們的身子就是聖靈的殿嗎</a:t>
            </a:r>
            <a:r>
              <a:rPr lang="en-US" altLang="zh-CN" sz="3000" b="1" kern="100" dirty="0" smtClean="0">
                <a:solidFill>
                  <a:srgbClr val="FFFF00"/>
                </a:solidFill>
                <a:ea typeface="微软雅黑" panose="020B0503020204020204" pitchFamily="34" charset="-122"/>
                <a:cs typeface="Calibri" panose="020F0502020204030204" pitchFamily="34" charset="0"/>
              </a:rPr>
              <a:t>?</a:t>
            </a:r>
            <a:r>
              <a:rPr lang="zh-CN" altLang="en-US" sz="3000" b="1" kern="100" dirty="0" smtClean="0">
                <a:solidFill>
                  <a:srgbClr val="FFFF00"/>
                </a:solidFill>
                <a:ea typeface="微软雅黑" panose="020B0503020204020204" pitchFamily="34" charset="-122"/>
                <a:cs typeface="Calibri" panose="020F0502020204030204" pitchFamily="34" charset="0"/>
              </a:rPr>
              <a:t>這聖靈是從　神而來，住在你們裏頭的；幷且你們不是自己的人， </a:t>
            </a:r>
          </a:p>
          <a:p>
            <a:pPr marL="0" indent="0" algn="just">
              <a:lnSpc>
                <a:spcPct val="112000"/>
              </a:lnSpc>
              <a:buNone/>
            </a:pPr>
            <a:r>
              <a:rPr lang="en-US" altLang="zh-CN" sz="3000" b="1" kern="100" dirty="0" smtClean="0">
                <a:ea typeface="微软雅黑" panose="020B0503020204020204" pitchFamily="34" charset="-122"/>
                <a:cs typeface="Calibri" panose="020F0502020204030204" pitchFamily="34" charset="0"/>
              </a:rPr>
              <a:t>Or do you not know that your body is a temple of the Holy Spirit who is in you, whom you have from God, and that you are not your own? </a:t>
            </a:r>
            <a:endParaRPr lang="en-US" altLang="zh-CN" sz="3000" b="1" kern="100" dirty="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42591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奸淫（淫亂）的可怕傷害</a:t>
            </a:r>
          </a:p>
          <a:p>
            <a:pPr marL="0" indent="0" algn="just">
              <a:lnSpc>
                <a:spcPct val="112000"/>
              </a:lnSpc>
              <a:buNone/>
            </a:pPr>
            <a:r>
              <a:rPr lang="en-US" altLang="zh-CN" sz="3000" b="1" u="sng" kern="100" dirty="0" smtClean="0">
                <a:ea typeface="微软雅黑" panose="020B0503020204020204" pitchFamily="34" charset="-122"/>
                <a:cs typeface="Calibri" panose="020F0502020204030204" pitchFamily="34" charset="0"/>
              </a:rPr>
              <a:t>[</a:t>
            </a:r>
            <a:r>
              <a:rPr lang="zh-CN" altLang="en-US" sz="3000" b="1" u="sng" kern="100" dirty="0" smtClean="0">
                <a:ea typeface="微软雅黑" panose="020B0503020204020204" pitchFamily="34" charset="-122"/>
                <a:cs typeface="Calibri" panose="020F0502020204030204" pitchFamily="34" charset="0"/>
              </a:rPr>
              <a:t>哥林多前書 </a:t>
            </a:r>
            <a:r>
              <a:rPr lang="en-US" altLang="zh-CN" sz="3000" b="1" u="sng" kern="100" dirty="0" smtClean="0">
                <a:ea typeface="微软雅黑" panose="020B0503020204020204" pitchFamily="34" charset="-122"/>
                <a:cs typeface="Calibri" panose="020F0502020204030204" pitchFamily="34" charset="0"/>
              </a:rPr>
              <a:t>1Cor 6</a:t>
            </a:r>
            <a:r>
              <a:rPr lang="zh-CN" altLang="en-US" sz="3000" b="1" u="sng" kern="100" dirty="0" smtClean="0">
                <a:ea typeface="微软雅黑" panose="020B0503020204020204" pitchFamily="34" charset="-122"/>
                <a:cs typeface="Calibri" panose="020F0502020204030204" pitchFamily="34" charset="0"/>
              </a:rPr>
              <a:t>：</a:t>
            </a:r>
            <a:r>
              <a:rPr lang="en-US" altLang="zh-CN" sz="3000" b="1" u="sng" kern="100" dirty="0" smtClean="0">
                <a:ea typeface="微软雅黑" panose="020B0503020204020204" pitchFamily="34" charset="-122"/>
                <a:cs typeface="Calibri" panose="020F0502020204030204" pitchFamily="34" charset="0"/>
              </a:rPr>
              <a:t>18-20]</a:t>
            </a:r>
          </a:p>
          <a:p>
            <a:pPr marL="0" indent="0" algn="just">
              <a:lnSpc>
                <a:spcPct val="112000"/>
              </a:lnSpc>
              <a:buNone/>
            </a:pPr>
            <a:r>
              <a:rPr lang="en-US" altLang="zh-CN" sz="3000" b="1" kern="100" dirty="0" smtClean="0">
                <a:solidFill>
                  <a:srgbClr val="FFFF00"/>
                </a:solidFill>
                <a:ea typeface="微软雅黑" panose="020B0503020204020204" pitchFamily="34" charset="-122"/>
                <a:cs typeface="Calibri" panose="020F0502020204030204" pitchFamily="34" charset="0"/>
              </a:rPr>
              <a:t>20</a:t>
            </a:r>
            <a:r>
              <a:rPr lang="zh-CN" altLang="en-US" sz="3000" b="1" kern="100" dirty="0" smtClean="0">
                <a:solidFill>
                  <a:srgbClr val="FFFF00"/>
                </a:solidFill>
                <a:ea typeface="微软雅黑" panose="020B0503020204020204" pitchFamily="34" charset="-122"/>
                <a:cs typeface="Calibri" panose="020F0502020204030204" pitchFamily="34" charset="0"/>
              </a:rPr>
              <a:t>因爲你們是重價買來的。所以要在你們的身子上榮耀　神。 </a:t>
            </a:r>
          </a:p>
          <a:p>
            <a:pPr marL="0" indent="0" algn="just">
              <a:lnSpc>
                <a:spcPct val="112000"/>
              </a:lnSpc>
              <a:buNone/>
            </a:pPr>
            <a:r>
              <a:rPr lang="en-US" altLang="zh-CN" sz="3000" b="1" kern="100" dirty="0" smtClean="0">
                <a:ea typeface="微软雅黑" panose="020B0503020204020204" pitchFamily="34" charset="-122"/>
                <a:cs typeface="Calibri" panose="020F0502020204030204" pitchFamily="34" charset="0"/>
              </a:rPr>
              <a:t>For you have been bought with a price: therefore glorify God in your body.</a:t>
            </a:r>
            <a:endParaRPr lang="en-US" altLang="zh-CN" sz="3000" b="1" kern="100" dirty="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34389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奸淫（淫亂）的可怕傷害</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淫亂是對婚姻最大的傷害</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無論是在行爲，還是在內心對配偶的不忠誠，都會破壞婚姻，傷害對方。</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奸淫污穢身體，污穢神的殿</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淫亂和拜偶像都是最嚴重的罪</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魔鬼的謊言</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46603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ea typeface="微软雅黑" panose="020B0503020204020204" pitchFamily="34" charset="-122"/>
                <a:cs typeface="Calibri" panose="020F0502020204030204" pitchFamily="34" charset="0"/>
              </a:rPr>
              <a:t>【</a:t>
            </a:r>
            <a:r>
              <a:rPr lang="zh-CN" altLang="en-US" sz="3200" b="1" u="sng" kern="100" dirty="0" smtClean="0">
                <a:ea typeface="微软雅黑" panose="020B0503020204020204" pitchFamily="34" charset="-122"/>
                <a:cs typeface="Calibri" panose="020F0502020204030204" pitchFamily="34" charset="0"/>
              </a:rPr>
              <a:t>馬太福音 </a:t>
            </a:r>
            <a:r>
              <a:rPr lang="en-US" altLang="zh-CN" sz="3200" b="1" u="sng" kern="100" dirty="0" smtClean="0">
                <a:ea typeface="微软雅黑" panose="020B0503020204020204" pitchFamily="34" charset="-122"/>
                <a:cs typeface="Calibri" panose="020F0502020204030204" pitchFamily="34" charset="0"/>
              </a:rPr>
              <a:t>Matthew </a:t>
            </a:r>
            <a:r>
              <a:rPr lang="en-US" altLang="zh-CN" sz="3200" b="1" u="sng" kern="100" dirty="0">
                <a:ea typeface="微软雅黑" panose="020B0503020204020204" pitchFamily="34" charset="-122"/>
                <a:cs typeface="Calibri" panose="020F0502020204030204" pitchFamily="34" charset="0"/>
              </a:rPr>
              <a:t>5</a:t>
            </a:r>
            <a:r>
              <a:rPr lang="zh-CN" altLang="en-US" sz="3200" b="1" u="sng" kern="100" dirty="0">
                <a:ea typeface="微软雅黑" panose="020B0503020204020204" pitchFamily="34" charset="-122"/>
                <a:cs typeface="Calibri" panose="020F0502020204030204" pitchFamily="34" charset="0"/>
              </a:rPr>
              <a:t>：</a:t>
            </a:r>
            <a:r>
              <a:rPr lang="en-US" altLang="zh-CN" sz="3200" b="1" u="sng" kern="100" dirty="0" smtClean="0">
                <a:ea typeface="微软雅黑" panose="020B0503020204020204" pitchFamily="34" charset="-122"/>
                <a:cs typeface="Calibri" panose="020F0502020204030204" pitchFamily="34" charset="0"/>
              </a:rPr>
              <a:t>27-30】</a:t>
            </a:r>
            <a:endParaRPr lang="en-US" altLang="zh-CN" sz="3200" b="1" u="sng" kern="100" dirty="0">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ea typeface="微软雅黑" panose="020B0503020204020204" pitchFamily="34" charset="-122"/>
                <a:cs typeface="Calibri" panose="020F0502020204030204" pitchFamily="34" charset="0"/>
              </a:rPr>
              <a:t>27 </a:t>
            </a:r>
            <a:r>
              <a:rPr lang="en-US" altLang="zh-CN" sz="3200" b="1" kern="100" dirty="0" smtClean="0">
                <a:solidFill>
                  <a:srgbClr val="FFFF00"/>
                </a:solidFill>
                <a:ea typeface="微软雅黑" panose="020B0503020204020204" pitchFamily="34" charset="-122"/>
                <a:cs typeface="Calibri" panose="020F0502020204030204" pitchFamily="34" charset="0"/>
              </a:rPr>
              <a:t> </a:t>
            </a:r>
            <a:r>
              <a:rPr lang="zh-CN" altLang="en-US" sz="3200" b="1" kern="100" dirty="0" smtClean="0">
                <a:solidFill>
                  <a:srgbClr val="FFFF00"/>
                </a:solidFill>
                <a:ea typeface="微软雅黑" panose="020B0503020204020204" pitchFamily="34" charset="-122"/>
                <a:cs typeface="Calibri" panose="020F0502020204030204" pitchFamily="34" charset="0"/>
              </a:rPr>
              <a:t>你們聽見有話說</a:t>
            </a:r>
            <a:r>
              <a:rPr lang="en-US" altLang="zh-CN" sz="3200" b="1" kern="100" dirty="0" smtClean="0">
                <a:solidFill>
                  <a:srgbClr val="FFFF00"/>
                </a:solidFill>
                <a:ea typeface="微软雅黑" panose="020B0503020204020204" pitchFamily="34" charset="-122"/>
                <a:cs typeface="Calibri" panose="020F0502020204030204" pitchFamily="34" charset="0"/>
              </a:rPr>
              <a:t>:‘</a:t>
            </a:r>
            <a:r>
              <a:rPr lang="zh-CN" altLang="en-US" sz="3200" b="1" kern="100" dirty="0">
                <a:solidFill>
                  <a:srgbClr val="FFFF00"/>
                </a:solidFill>
                <a:ea typeface="微软雅黑" panose="020B0503020204020204" pitchFamily="34" charset="-122"/>
                <a:cs typeface="Calibri" panose="020F0502020204030204" pitchFamily="34" charset="0"/>
              </a:rPr>
              <a:t>不可奸淫。’</a:t>
            </a:r>
          </a:p>
          <a:p>
            <a:pPr marL="0" indent="0" algn="just">
              <a:lnSpc>
                <a:spcPct val="112000"/>
              </a:lnSpc>
              <a:buNone/>
            </a:pPr>
            <a:r>
              <a:rPr lang="en-US" altLang="zh-CN" sz="3200" b="1" kern="100" dirty="0">
                <a:ea typeface="微软雅黑" panose="020B0503020204020204" pitchFamily="34" charset="-122"/>
                <a:cs typeface="Calibri" panose="020F0502020204030204" pitchFamily="34" charset="0"/>
              </a:rPr>
              <a:t>You have heard that it was said, 'YOU SHALL NOT COMMIT ADULTERY'; </a:t>
            </a:r>
          </a:p>
          <a:p>
            <a:pPr marL="0" indent="0" algn="just">
              <a:lnSpc>
                <a:spcPct val="112000"/>
              </a:lnSpc>
              <a:buNone/>
            </a:pPr>
            <a:r>
              <a:rPr lang="en-US" altLang="zh-CN" sz="3200" b="1" kern="100" dirty="0" smtClean="0">
                <a:solidFill>
                  <a:srgbClr val="FFFF00"/>
                </a:solidFill>
                <a:ea typeface="微软雅黑" panose="020B0503020204020204" pitchFamily="34" charset="-122"/>
                <a:cs typeface="Calibri" panose="020F0502020204030204" pitchFamily="34" charset="0"/>
              </a:rPr>
              <a:t>28 </a:t>
            </a:r>
            <a:r>
              <a:rPr lang="zh-CN" altLang="en-US" sz="3200" b="1" kern="100" dirty="0" smtClean="0">
                <a:solidFill>
                  <a:srgbClr val="FFFF00"/>
                </a:solidFill>
                <a:ea typeface="微软雅黑" panose="020B0503020204020204" pitchFamily="34" charset="-122"/>
                <a:cs typeface="Calibri" panose="020F0502020204030204" pitchFamily="34" charset="0"/>
              </a:rPr>
              <a:t>只是我告訴你們，凡看見婦女就動淫念的，這人心裏已經與她犯奸淫了。</a:t>
            </a:r>
          </a:p>
          <a:p>
            <a:pPr marL="0" indent="0" algn="just">
              <a:lnSpc>
                <a:spcPct val="112000"/>
              </a:lnSpc>
              <a:buNone/>
            </a:pPr>
            <a:r>
              <a:rPr lang="en-US" altLang="zh-CN" sz="3200" b="1" kern="100" dirty="0" smtClean="0">
                <a:ea typeface="微软雅黑" panose="020B0503020204020204" pitchFamily="34" charset="-122"/>
                <a:cs typeface="Calibri" panose="020F0502020204030204" pitchFamily="34" charset="0"/>
              </a:rPr>
              <a:t>but </a:t>
            </a:r>
            <a:r>
              <a:rPr lang="en-US" altLang="zh-CN" sz="3200" b="1" kern="100" dirty="0">
                <a:ea typeface="微软雅黑" panose="020B0503020204020204" pitchFamily="34" charset="-122"/>
                <a:cs typeface="Calibri" panose="020F0502020204030204" pitchFamily="34" charset="0"/>
              </a:rPr>
              <a:t>I say to you that everyone who looks at a woman with lust for her has already committed adultery with her in his heart. </a:t>
            </a:r>
          </a:p>
        </p:txBody>
      </p:sp>
    </p:spTree>
    <p:extLst>
      <p:ext uri="{BB962C8B-B14F-4D97-AF65-F5344CB8AC3E}">
        <p14:creationId xmlns:p14="http://schemas.microsoft.com/office/powerpoint/2010/main" val="434433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ea typeface="微软雅黑" panose="020B0503020204020204" pitchFamily="34" charset="-122"/>
                <a:cs typeface="Calibri" panose="020F0502020204030204" pitchFamily="34" charset="0"/>
              </a:rPr>
              <a:t>【</a:t>
            </a:r>
            <a:r>
              <a:rPr lang="zh-CN" altLang="en-US" sz="3200" b="1" u="sng" kern="100" dirty="0" smtClean="0">
                <a:ea typeface="微软雅黑" panose="020B0503020204020204" pitchFamily="34" charset="-122"/>
                <a:cs typeface="Calibri" panose="020F0502020204030204" pitchFamily="34" charset="0"/>
              </a:rPr>
              <a:t>馬太福音 </a:t>
            </a:r>
            <a:r>
              <a:rPr lang="en-US" altLang="zh-CN" sz="3200" b="1" u="sng" kern="100" dirty="0" smtClean="0">
                <a:ea typeface="微软雅黑" panose="020B0503020204020204" pitchFamily="34" charset="-122"/>
                <a:cs typeface="Calibri" panose="020F0502020204030204" pitchFamily="34" charset="0"/>
              </a:rPr>
              <a:t>Matthew </a:t>
            </a:r>
            <a:r>
              <a:rPr lang="en-US" altLang="zh-CN" sz="3200" b="1" u="sng" kern="100" dirty="0">
                <a:ea typeface="微软雅黑" panose="020B0503020204020204" pitchFamily="34" charset="-122"/>
                <a:cs typeface="Calibri" panose="020F0502020204030204" pitchFamily="34" charset="0"/>
              </a:rPr>
              <a:t>5</a:t>
            </a:r>
            <a:r>
              <a:rPr lang="zh-CN" altLang="en-US" sz="3200" b="1" u="sng" kern="100" dirty="0">
                <a:ea typeface="微软雅黑" panose="020B0503020204020204" pitchFamily="34" charset="-122"/>
                <a:cs typeface="Calibri" panose="020F0502020204030204" pitchFamily="34" charset="0"/>
              </a:rPr>
              <a:t>：</a:t>
            </a:r>
            <a:r>
              <a:rPr lang="en-US" altLang="zh-CN" sz="3200" b="1" u="sng" kern="100" dirty="0" smtClean="0">
                <a:ea typeface="微软雅黑" panose="020B0503020204020204" pitchFamily="34" charset="-122"/>
                <a:cs typeface="Calibri" panose="020F0502020204030204" pitchFamily="34" charset="0"/>
              </a:rPr>
              <a:t>27-30】</a:t>
            </a:r>
            <a:endParaRPr lang="en-US" altLang="zh-CN" sz="3200" b="1" u="sng" kern="100" dirty="0">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solidFill>
                  <a:srgbClr val="FFFF00"/>
                </a:solidFill>
                <a:ea typeface="微软雅黑" panose="020B0503020204020204" pitchFamily="34" charset="-122"/>
                <a:cs typeface="Calibri" panose="020F0502020204030204" pitchFamily="34" charset="0"/>
              </a:rPr>
              <a:t>29 </a:t>
            </a:r>
            <a:r>
              <a:rPr lang="zh-CN" altLang="en-US" sz="3200" b="1" kern="100" dirty="0" smtClean="0">
                <a:solidFill>
                  <a:srgbClr val="FFFF00"/>
                </a:solidFill>
                <a:ea typeface="微软雅黑" panose="020B0503020204020204" pitchFamily="34" charset="-122"/>
                <a:cs typeface="Calibri" panose="020F0502020204030204" pitchFamily="34" charset="0"/>
              </a:rPr>
              <a:t>若是你的右眼叫你跌倒，就剜出來丟掉；寧可失去百體中的一體，不叫全身丟在地獄裏。</a:t>
            </a: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If </a:t>
            </a:r>
            <a:r>
              <a:rPr lang="en-US" altLang="zh-CN" sz="3000" b="1" kern="100" dirty="0">
                <a:ea typeface="微软雅黑" panose="020B0503020204020204" pitchFamily="34" charset="-122"/>
                <a:cs typeface="Calibri" panose="020F0502020204030204" pitchFamily="34" charset="0"/>
              </a:rPr>
              <a:t>your right eye makes you stumble, tear it out and throw it from you; for it is better for you to lose one of the parts of your body, than for your whole body to be thrown into hell. </a:t>
            </a:r>
          </a:p>
          <a:p>
            <a:pPr marL="0" indent="0" algn="just">
              <a:lnSpc>
                <a:spcPct val="112000"/>
              </a:lnSpc>
              <a:buNone/>
            </a:pPr>
            <a:r>
              <a:rPr lang="en-US" altLang="zh-CN" sz="3200" b="1" kern="100" dirty="0" smtClean="0">
                <a:solidFill>
                  <a:srgbClr val="FFFF00"/>
                </a:solidFill>
                <a:ea typeface="微软雅黑" panose="020B0503020204020204" pitchFamily="34" charset="-122"/>
                <a:cs typeface="Calibri" panose="020F0502020204030204" pitchFamily="34" charset="0"/>
              </a:rPr>
              <a:t>30 </a:t>
            </a:r>
            <a:r>
              <a:rPr lang="zh-CN" altLang="en-US" sz="3200" b="1" kern="100" dirty="0" smtClean="0">
                <a:solidFill>
                  <a:srgbClr val="FFFF00"/>
                </a:solidFill>
                <a:ea typeface="微软雅黑" panose="020B0503020204020204" pitchFamily="34" charset="-122"/>
                <a:cs typeface="Calibri" panose="020F0502020204030204" pitchFamily="34" charset="0"/>
              </a:rPr>
              <a:t>若是右手叫你跌倒，就砍下來丟掉；寧可失去百體中的一體，不叫全身下入地獄。 </a:t>
            </a: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If </a:t>
            </a:r>
            <a:r>
              <a:rPr lang="en-US" altLang="zh-CN" sz="3000" b="1" kern="100" dirty="0">
                <a:ea typeface="微软雅黑" panose="020B0503020204020204" pitchFamily="34" charset="-122"/>
                <a:cs typeface="Calibri" panose="020F0502020204030204" pitchFamily="34" charset="0"/>
              </a:rPr>
              <a:t>your right hand makes you stumble, cut it off and throw it from you; for it is better for you to lose one of the parts of your body, than for your whole body to go into hell. </a:t>
            </a:r>
          </a:p>
        </p:txBody>
      </p:sp>
    </p:spTree>
    <p:extLst>
      <p:ext uri="{BB962C8B-B14F-4D97-AF65-F5344CB8AC3E}">
        <p14:creationId xmlns:p14="http://schemas.microsoft.com/office/powerpoint/2010/main" val="1587612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圣经，同性，雙性性行爲是犯奸淫嗎？爲什麽？</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何西阿書</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和</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約翰福音</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8</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1-11</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和第七誡的關係？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分享聖經中“神恨惡罪，同時神又愛罪人”的事例，根據自己的經歷分享討論“今天我們應怎樣恨惡罪，同時又愛罪人”？</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13024</TotalTime>
  <Words>1286</Words>
  <Application>Microsoft Office PowerPoint</Application>
  <PresentationFormat>全屏显示(4:3)</PresentationFormat>
  <Paragraphs>97</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新細明體</vt:lpstr>
      <vt:lpstr>Yu Gothic UI</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1318</cp:revision>
  <dcterms:created xsi:type="dcterms:W3CDTF">2014-02-25T17:54:08Z</dcterms:created>
  <dcterms:modified xsi:type="dcterms:W3CDTF">2021-09-03T18:53:50Z</dcterms:modified>
</cp:coreProperties>
</file>