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72" r:id="rId1"/>
  </p:sldMasterIdLst>
  <p:notesMasterIdLst>
    <p:notesMasterId r:id="rId31"/>
  </p:notesMasterIdLst>
  <p:handoutMasterIdLst>
    <p:handoutMasterId r:id="rId32"/>
  </p:handoutMasterIdLst>
  <p:sldIdLst>
    <p:sldId id="622" r:id="rId2"/>
    <p:sldId id="757" r:id="rId3"/>
    <p:sldId id="758" r:id="rId4"/>
    <p:sldId id="759" r:id="rId5"/>
    <p:sldId id="760" r:id="rId6"/>
    <p:sldId id="761" r:id="rId7"/>
    <p:sldId id="762" r:id="rId8"/>
    <p:sldId id="763" r:id="rId9"/>
    <p:sldId id="764" r:id="rId10"/>
    <p:sldId id="765" r:id="rId11"/>
    <p:sldId id="777" r:id="rId12"/>
    <p:sldId id="766" r:id="rId13"/>
    <p:sldId id="767" r:id="rId14"/>
    <p:sldId id="773" r:id="rId15"/>
    <p:sldId id="774" r:id="rId16"/>
    <p:sldId id="775" r:id="rId17"/>
    <p:sldId id="776" r:id="rId18"/>
    <p:sldId id="768" r:id="rId19"/>
    <p:sldId id="769" r:id="rId20"/>
    <p:sldId id="770" r:id="rId21"/>
    <p:sldId id="771" r:id="rId22"/>
    <p:sldId id="772" r:id="rId23"/>
    <p:sldId id="778" r:id="rId24"/>
    <p:sldId id="779" r:id="rId25"/>
    <p:sldId id="780" r:id="rId26"/>
    <p:sldId id="781" r:id="rId27"/>
    <p:sldId id="783" r:id="rId28"/>
    <p:sldId id="784" r:id="rId29"/>
    <p:sldId id="748" r:id="rId30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8" autoAdjust="0"/>
    <p:restoredTop sz="94660"/>
  </p:normalViewPr>
  <p:slideViewPr>
    <p:cSldViewPr>
      <p:cViewPr varScale="1">
        <p:scale>
          <a:sx n="73" d="100"/>
          <a:sy n="73" d="100"/>
        </p:scale>
        <p:origin x="72" y="134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45FF88A4-DA15-44AE-9ACB-2C0F00349ACB}" type="datetimeFigureOut">
              <a:rPr lang="zh-CN" altLang="en-US"/>
              <a:pPr>
                <a:defRPr/>
              </a:pPr>
              <a:t>2017/7/14</a:t>
            </a:fld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7DFEFF22-6FBB-4B82-B223-80991887E2F0}" type="slidenum">
              <a:rPr lang="zh-CN" altLang="en-US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283496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D825422E-ADD0-4F91-A41D-C1A34FECA782}" type="datetimeFigureOut">
              <a:rPr lang="zh-CN" altLang="en-US"/>
              <a:pPr>
                <a:defRPr/>
              </a:pPr>
              <a:t>2017/7/14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zh-TW" altLang="en-US" smtClean="0"/>
              <a:t>按一下此處編輯母版文本樣式</a:t>
            </a:r>
            <a:endParaRPr lang="zh-CN" altLang="en-US" smtClean="0"/>
          </a:p>
          <a:p>
            <a:pPr lvl="1"/>
            <a:r>
              <a:rPr lang="zh-CN" altLang="en-US" smtClean="0"/>
              <a:t>第二級</a:t>
            </a:r>
          </a:p>
          <a:p>
            <a:pPr lvl="2"/>
            <a:r>
              <a:rPr lang="zh-CN" altLang="en-US" smtClean="0"/>
              <a:t>第三級</a:t>
            </a:r>
          </a:p>
          <a:p>
            <a:pPr lvl="3"/>
            <a:r>
              <a:rPr lang="zh-CN" altLang="en-US" smtClean="0"/>
              <a:t>第四級</a:t>
            </a:r>
          </a:p>
          <a:p>
            <a:pPr lvl="4"/>
            <a:r>
              <a:rPr lang="zh-CN" altLang="en-US" smtClean="0"/>
              <a:t>第五級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7FB4920C-7358-4336-83CC-4FE3C101A02B}" type="slidenum">
              <a:rPr lang="zh-CN" altLang="en-US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1380856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139B5F6-6126-490E-A5EC-A0B9504010A5}" type="datetimeFigureOut">
              <a:rPr lang="zh-CN" altLang="en-US" smtClean="0"/>
              <a:pPr>
                <a:defRPr/>
              </a:pPr>
              <a:t>2017/7/14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65023B-6A3C-4EA3-AE66-5A6D6590E647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4002572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4090D6E-9A13-4644-A4C1-22BE64C39E05}" type="datetimeFigureOut">
              <a:rPr lang="zh-CN" altLang="en-US" smtClean="0"/>
              <a:pPr>
                <a:defRPr/>
              </a:pPr>
              <a:t>2017/7/14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684164-7E1A-40D4-8814-0A5BCF4E4CD3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8379061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C8889E9-B0E2-4B6A-A1AD-98D2F671A2DE}" type="datetimeFigureOut">
              <a:rPr lang="zh-CN" altLang="en-US" smtClean="0"/>
              <a:pPr>
                <a:defRPr/>
              </a:pPr>
              <a:t>2017/7/14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A43B09-A43D-4AD2-9451-1A5F8B21256B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7395939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0E26566-709C-466C-A58E-888040DB09C0}" type="datetimeFigureOut">
              <a:rPr lang="zh-CN" altLang="en-US" smtClean="0"/>
              <a:pPr>
                <a:defRPr/>
              </a:pPr>
              <a:t>2017/7/14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6D1800-9FCF-4317-920B-EE4D25C28943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9263144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86BCFBF-7E71-447B-87B1-D232EB2FAD6B}" type="datetimeFigureOut">
              <a:rPr lang="zh-CN" altLang="en-US" smtClean="0"/>
              <a:pPr>
                <a:defRPr/>
              </a:pPr>
              <a:t>2017/7/14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EC1C10-A0E9-48D0-8E46-CD6986F599C9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1318284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4DFE745-25E9-41AF-92A2-C5E6FFDD60E1}" type="datetimeFigureOut">
              <a:rPr lang="zh-CN" altLang="en-US" smtClean="0"/>
              <a:pPr>
                <a:defRPr/>
              </a:pPr>
              <a:t>2017/7/14</a:t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E18E86-74EB-473B-91FB-AE4B23832EE1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4612488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AA40F68-E40F-4345-9A9A-3DD81DE60C73}" type="datetimeFigureOut">
              <a:rPr lang="zh-CN" altLang="en-US" smtClean="0"/>
              <a:pPr>
                <a:defRPr/>
              </a:pPr>
              <a:t>2017/7/14</a:t>
            </a:fld>
            <a:endParaRPr lang="zh-CN" altLang="en-US" dirty="0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416818-4404-48B1-B5E7-E8B275A34C49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2695333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A8EBF2B-C289-4CAE-9C5A-9C852E19519D}" type="datetimeFigureOut">
              <a:rPr lang="zh-CN" altLang="en-US" smtClean="0"/>
              <a:pPr>
                <a:defRPr/>
              </a:pPr>
              <a:t>2017/7/14</a:t>
            </a:fld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CA6B60-DC72-4131-94D4-FD3CAE94C680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6041659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0755167-7E1B-4E1E-BC04-503C5BF8BA2C}" type="datetimeFigureOut">
              <a:rPr lang="zh-CN" altLang="en-US" smtClean="0"/>
              <a:pPr>
                <a:defRPr/>
              </a:pPr>
              <a:t>2017/7/14</a:t>
            </a:fld>
            <a:endParaRPr lang="zh-CN" altLang="en-US" dirty="0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A7F80B-CD6D-4911-8D5B-0E6E070FBD9E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343368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3417081-F110-4DC0-8744-20C5B5A16697}" type="datetimeFigureOut">
              <a:rPr lang="zh-CN" altLang="en-US" smtClean="0"/>
              <a:pPr>
                <a:defRPr/>
              </a:pPr>
              <a:t>2017/7/14</a:t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D4A510-9858-4138-9E0E-74180DAEC5EC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9812936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5439424-2F4D-4107-8821-7DAB63618D84}" type="datetimeFigureOut">
              <a:rPr lang="zh-CN" altLang="en-US" smtClean="0"/>
              <a:pPr>
                <a:defRPr/>
              </a:pPr>
              <a:t>2017/7/14</a:t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BA6713-7E43-4DA7-88F4-4DB161994D6B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7177640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C8889E9-B0E2-4B6A-A1AD-98D2F671A2DE}" type="datetimeFigureOut">
              <a:rPr lang="zh-CN" altLang="en-US" smtClean="0"/>
              <a:pPr>
                <a:defRPr/>
              </a:pPr>
              <a:t>2017/7/14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7A43B09-A43D-4AD2-9451-1A5F8B21256B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343474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615602"/>
          </a:xfrm>
        </p:spPr>
        <p:txBody>
          <a:bodyPr/>
          <a:lstStyle/>
          <a:p>
            <a:r>
              <a:rPr lang="zh-CN" altLang="en-US" b="1" dirty="0">
                <a:latin typeface="黑体" panose="02010609060101010101" pitchFamily="49" charset="-122"/>
                <a:ea typeface="黑体" panose="02010609060101010101" pitchFamily="49" charset="-122"/>
              </a:rPr>
              <a:t>创</a:t>
            </a:r>
            <a:r>
              <a:rPr lang="zh-CN" altLang="en-US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世记查经</a:t>
            </a:r>
            <a:r>
              <a:rPr lang="en-US" altLang="zh-CN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_8</a:t>
            </a:r>
            <a:endParaRPr lang="zh-CN" altLang="en-US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980730"/>
            <a:ext cx="8407846" cy="5760638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【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创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Genesis 4:8-26】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8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该隐与他兄弟亚伯说话，二人正在田间，该隐起来打他兄弟亚伯，把他杀了。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Now Cain talked with Abel his brother; and it came to pass, when they were in the field, that Cain rose up against Abel his brother and killed him.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9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耶和华对该隐说：“你兄弟亚伯在哪里？”他说：“我不知道！我岂是看守我兄弟的吗？” 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Then the LORD said to Cain, "Where is Abel your brother?" He said, "I do not know. Am I my brother's keeper</a:t>
            </a:r>
            <a:r>
              <a:rPr lang="en-US" altLang="zh-CN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?"</a:t>
            </a:r>
            <a:endParaRPr lang="en-US" altLang="zh-CN" sz="3600" b="1" kern="100" dirty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4458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615602"/>
          </a:xfrm>
        </p:spPr>
        <p:txBody>
          <a:bodyPr/>
          <a:lstStyle/>
          <a:p>
            <a:r>
              <a:rPr lang="zh-CN" altLang="en-US" b="1" dirty="0">
                <a:latin typeface="黑体" panose="02010609060101010101" pitchFamily="49" charset="-122"/>
                <a:ea typeface="黑体" panose="02010609060101010101" pitchFamily="49" charset="-122"/>
              </a:rPr>
              <a:t>创</a:t>
            </a:r>
            <a:r>
              <a:rPr lang="zh-CN" altLang="en-US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世记查经</a:t>
            </a:r>
            <a:r>
              <a:rPr lang="en-US" altLang="zh-CN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_8</a:t>
            </a:r>
            <a:endParaRPr lang="zh-CN" altLang="en-US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980730"/>
            <a:ext cx="8407846" cy="5760638"/>
          </a:xfrm>
        </p:spPr>
        <p:txBody>
          <a:bodyPr>
            <a:normAutofit/>
          </a:bodyPr>
          <a:lstStyle/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【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创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Genesis 4:8-26】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26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塞特也生了一个儿子，起名叫以挪士。那时候，人才求告耶和华的名。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And as for Seth, to him also a son was born; and he named him </a:t>
            </a:r>
            <a:r>
              <a:rPr lang="en-US" altLang="zh-CN" sz="3600" b="1" kern="100" dirty="0" err="1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Enosh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. Then men began to call on the name of the LORD.</a:t>
            </a:r>
          </a:p>
        </p:txBody>
      </p:sp>
    </p:spTree>
    <p:extLst>
      <p:ext uri="{BB962C8B-B14F-4D97-AF65-F5344CB8AC3E}">
        <p14:creationId xmlns:p14="http://schemas.microsoft.com/office/powerpoint/2010/main" val="1029965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615602"/>
          </a:xfrm>
        </p:spPr>
        <p:txBody>
          <a:bodyPr/>
          <a:lstStyle/>
          <a:p>
            <a:r>
              <a:rPr lang="zh-CN" altLang="en-US" b="1" dirty="0">
                <a:latin typeface="黑体" panose="02010609060101010101" pitchFamily="49" charset="-122"/>
                <a:ea typeface="黑体" panose="02010609060101010101" pitchFamily="49" charset="-122"/>
              </a:rPr>
              <a:t>创</a:t>
            </a:r>
            <a:r>
              <a:rPr lang="zh-CN" altLang="en-US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世记查经</a:t>
            </a:r>
            <a:r>
              <a:rPr lang="en-US" altLang="zh-CN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_8</a:t>
            </a:r>
            <a:endParaRPr lang="zh-CN" altLang="en-US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980730"/>
            <a:ext cx="8407846" cy="5760638"/>
          </a:xfrm>
        </p:spPr>
        <p:txBody>
          <a:bodyPr>
            <a:normAutofit/>
          </a:bodyPr>
          <a:lstStyle/>
          <a:p>
            <a:pPr marL="0" indent="0" algn="just">
              <a:spcAft>
                <a:spcPts val="0"/>
              </a:spcAft>
              <a:buNone/>
            </a:pP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回顾</a:t>
            </a: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  <a:sym typeface="Wingdings" panose="05000000000000000000" pitchFamily="2" charset="2"/>
              </a:rPr>
              <a:t>：（该隐杀亚伯）</a:t>
            </a:r>
            <a:endParaRPr lang="zh-CN" altLang="en-US" sz="3600" b="1" kern="100" dirty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algn="just"/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  </a:t>
            </a: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罪的可怕</a:t>
            </a:r>
            <a:endParaRPr lang="en-US" altLang="zh-CN" sz="3600" b="1" kern="100" dirty="0" smtClean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lvl="1" algn="just">
              <a:buFont typeface="Wingdings" panose="05000000000000000000" pitchFamily="2" charset="2"/>
              <a:buChar char="Ø"/>
            </a:pPr>
            <a:endParaRPr lang="en-US" altLang="zh-CN" sz="3600" b="1" kern="100" dirty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zh-CN" altLang="en-US" sz="33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 马丁路德对人的罪的定义：</a:t>
            </a:r>
            <a:endParaRPr lang="en-US" altLang="zh-CN" sz="3300" b="1" kern="100" dirty="0" smtClean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342900" lvl="1" indent="0" algn="just">
              <a:buNone/>
            </a:pPr>
            <a:r>
              <a:rPr lang="zh-CN" altLang="en-US" sz="33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“扭曲的人性，高抬自己。”</a:t>
            </a:r>
            <a:r>
              <a:rPr lang="en-US" altLang="zh-CN" sz="33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 </a:t>
            </a:r>
          </a:p>
          <a:p>
            <a:pPr marL="342900" lvl="1" indent="0" algn="just">
              <a:buNone/>
            </a:pPr>
            <a:endParaRPr lang="en-US" altLang="zh-CN" sz="3300" b="1" kern="100" dirty="0" smtClean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zh-CN" altLang="en-US" sz="33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 </a:t>
            </a:r>
            <a:r>
              <a:rPr lang="zh-CN" altLang="en-US" sz="33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罪的隐藏和伪装</a:t>
            </a:r>
            <a:endParaRPr lang="en-US" altLang="zh-CN" sz="3300" b="1" kern="100" dirty="0" smtClean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lvl="1" algn="just">
              <a:buFont typeface="Wingdings" panose="05000000000000000000" pitchFamily="2" charset="2"/>
              <a:buChar char="Ø"/>
            </a:pPr>
            <a:endParaRPr lang="zh-CN" altLang="en-US" sz="3300" b="1" kern="100" dirty="0" smtClean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zh-CN" altLang="en-US" sz="33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 </a:t>
            </a:r>
            <a:r>
              <a:rPr lang="zh-CN" altLang="en-US" sz="33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罪辖制人，罪吞吃人</a:t>
            </a:r>
            <a:endParaRPr lang="zh-CN" altLang="en-US" sz="3600" b="1" kern="100" dirty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2086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615602"/>
          </a:xfrm>
        </p:spPr>
        <p:txBody>
          <a:bodyPr/>
          <a:lstStyle/>
          <a:p>
            <a:r>
              <a:rPr lang="zh-CN" altLang="en-US" b="1" dirty="0">
                <a:latin typeface="黑体" panose="02010609060101010101" pitchFamily="49" charset="-122"/>
                <a:ea typeface="黑体" panose="02010609060101010101" pitchFamily="49" charset="-122"/>
              </a:rPr>
              <a:t>创</a:t>
            </a:r>
            <a:r>
              <a:rPr lang="zh-CN" altLang="en-US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世记查经</a:t>
            </a:r>
            <a:r>
              <a:rPr lang="en-US" altLang="zh-CN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_8</a:t>
            </a:r>
            <a:endParaRPr lang="zh-CN" altLang="en-US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980730"/>
            <a:ext cx="8407846" cy="5760638"/>
          </a:xfrm>
        </p:spPr>
        <p:txBody>
          <a:bodyPr>
            <a:normAutofit/>
          </a:bodyPr>
          <a:lstStyle/>
          <a:p>
            <a:pPr marL="0" indent="0" algn="just">
              <a:spcAft>
                <a:spcPts val="0"/>
              </a:spcAft>
              <a:buNone/>
            </a:pP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回顾</a:t>
            </a: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  <a:sym typeface="Wingdings" panose="05000000000000000000" pitchFamily="2" charset="2"/>
              </a:rPr>
              <a:t>：（该隐杀亚伯）</a:t>
            </a:r>
            <a:endParaRPr lang="zh-CN" altLang="en-US" sz="3600" b="1" kern="100" dirty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algn="just"/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  </a:t>
            </a: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人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的</a:t>
            </a: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责任</a:t>
            </a:r>
            <a:endParaRPr lang="en-US" altLang="zh-CN" sz="3600" b="1" kern="100" dirty="0" smtClean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lvl="1" algn="just">
              <a:buFont typeface="Wingdings" panose="05000000000000000000" pitchFamily="2" charset="2"/>
              <a:buChar char="Ø"/>
            </a:pPr>
            <a:endParaRPr lang="en-US" altLang="zh-CN" sz="3600" b="1" kern="100" dirty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zh-CN" altLang="en-US" sz="33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 发现</a:t>
            </a:r>
            <a:r>
              <a:rPr lang="zh-CN" altLang="en-US" sz="33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隐藏（化妆）的</a:t>
            </a:r>
            <a:r>
              <a:rPr lang="zh-CN" altLang="en-US" sz="33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罪</a:t>
            </a:r>
            <a:r>
              <a:rPr lang="en-US" altLang="zh-CN" sz="33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 </a:t>
            </a:r>
          </a:p>
          <a:p>
            <a:pPr marL="342900" lvl="1" indent="0" algn="just">
              <a:buNone/>
            </a:pPr>
            <a:endParaRPr lang="en-US" altLang="zh-CN" sz="3300" b="1" kern="100" dirty="0" smtClean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zh-CN" altLang="en-US" sz="33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 </a:t>
            </a:r>
            <a:r>
              <a:rPr lang="zh-CN" altLang="en-US" sz="33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制服</a:t>
            </a:r>
            <a:r>
              <a:rPr lang="zh-CN" altLang="en-US" sz="33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（去除）</a:t>
            </a:r>
            <a:r>
              <a:rPr lang="zh-CN" altLang="en-US" sz="33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罪</a:t>
            </a:r>
            <a:endParaRPr lang="en-US" altLang="zh-CN" sz="3300" b="1" kern="100" dirty="0" smtClean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lvl="1" algn="just">
              <a:buFont typeface="Wingdings" panose="05000000000000000000" pitchFamily="2" charset="2"/>
              <a:buChar char="Ø"/>
            </a:pPr>
            <a:endParaRPr lang="zh-CN" altLang="en-US" sz="3300" b="1" kern="100" dirty="0" smtClean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zh-CN" altLang="en-US" sz="33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 </a:t>
            </a:r>
            <a:r>
              <a:rPr lang="zh-CN" altLang="en-US" sz="33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不可</a:t>
            </a:r>
            <a:r>
              <a:rPr lang="zh-CN" altLang="en-US" sz="33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片刻松懈，长期的</a:t>
            </a:r>
            <a:r>
              <a:rPr lang="zh-CN" altLang="en-US" sz="33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争战</a:t>
            </a:r>
          </a:p>
          <a:p>
            <a:pPr marL="0" indent="0" algn="just">
              <a:buNone/>
            </a:pPr>
            <a:endParaRPr lang="zh-CN" altLang="en-US" sz="3600" b="1" kern="100" dirty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7859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615602"/>
          </a:xfrm>
        </p:spPr>
        <p:txBody>
          <a:bodyPr/>
          <a:lstStyle/>
          <a:p>
            <a:r>
              <a:rPr lang="zh-CN" altLang="en-US" b="1" dirty="0">
                <a:latin typeface="黑体" panose="02010609060101010101" pitchFamily="49" charset="-122"/>
                <a:ea typeface="黑体" panose="02010609060101010101" pitchFamily="49" charset="-122"/>
              </a:rPr>
              <a:t>创</a:t>
            </a:r>
            <a:r>
              <a:rPr lang="zh-CN" altLang="en-US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世记查经</a:t>
            </a:r>
            <a:r>
              <a:rPr lang="en-US" altLang="zh-CN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_8</a:t>
            </a:r>
            <a:endParaRPr lang="zh-CN" altLang="en-US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980730"/>
            <a:ext cx="8407846" cy="5760638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spcAft>
                <a:spcPts val="0"/>
              </a:spcAft>
              <a:buNone/>
            </a:pP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	神对该隐的</a:t>
            </a: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审判</a:t>
            </a:r>
            <a:r>
              <a:rPr lang="en-US" altLang="zh-CN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 </a:t>
            </a:r>
          </a:p>
          <a:p>
            <a:pPr marL="0" indent="0" algn="just">
              <a:buNone/>
            </a:pPr>
            <a:r>
              <a:rPr lang="en-US" altLang="zh-CN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【</a:t>
            </a: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创</a:t>
            </a:r>
            <a:r>
              <a:rPr lang="en-US" altLang="zh-CN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Genesis 4</a:t>
            </a: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：</a:t>
            </a:r>
            <a:r>
              <a:rPr lang="en-US" altLang="zh-CN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10-16】</a:t>
            </a:r>
          </a:p>
          <a:p>
            <a:pPr marL="0" indent="0" algn="just">
              <a:buNone/>
            </a:pPr>
            <a:r>
              <a:rPr lang="en-US" altLang="zh-CN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10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耶和华说：“你作了什么事呢？你兄弟的血有声音从地里向我哀告。</a:t>
            </a:r>
          </a:p>
          <a:p>
            <a:pPr marL="0" indent="0" algn="just"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And He said, "What have you done? The voice of your brother's blood cries out to Me from the ground.</a:t>
            </a:r>
          </a:p>
          <a:p>
            <a:pPr marL="0" indent="0" algn="just"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11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地开了口，从你手里接受你兄弟的血。现在你必从这地受咒诅。</a:t>
            </a:r>
          </a:p>
          <a:p>
            <a:pPr marL="0" indent="0" algn="just"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So now you are cursed from the earth, which has opened its mouth to receive your brother's blood from your hand</a:t>
            </a:r>
            <a:r>
              <a:rPr lang="en-US" altLang="zh-CN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.</a:t>
            </a:r>
            <a:endParaRPr lang="en-US" altLang="zh-CN" sz="3600" b="1" kern="100" dirty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3743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615602"/>
          </a:xfrm>
        </p:spPr>
        <p:txBody>
          <a:bodyPr/>
          <a:lstStyle/>
          <a:p>
            <a:r>
              <a:rPr lang="zh-CN" altLang="en-US" b="1" dirty="0">
                <a:latin typeface="黑体" panose="02010609060101010101" pitchFamily="49" charset="-122"/>
                <a:ea typeface="黑体" panose="02010609060101010101" pitchFamily="49" charset="-122"/>
              </a:rPr>
              <a:t>创</a:t>
            </a:r>
            <a:r>
              <a:rPr lang="zh-CN" altLang="en-US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世记查经</a:t>
            </a:r>
            <a:r>
              <a:rPr lang="en-US" altLang="zh-CN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_8</a:t>
            </a:r>
            <a:endParaRPr lang="zh-CN" altLang="en-US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980730"/>
            <a:ext cx="8407846" cy="5760638"/>
          </a:xfrm>
        </p:spPr>
        <p:txBody>
          <a:bodyPr>
            <a:normAutofit lnSpcReduction="10000"/>
          </a:bodyPr>
          <a:lstStyle/>
          <a:p>
            <a:pPr marL="0" indent="0" algn="just">
              <a:spcAft>
                <a:spcPts val="0"/>
              </a:spcAft>
              <a:buNone/>
            </a:pP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	神对该隐的</a:t>
            </a: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审判</a:t>
            </a:r>
            <a:r>
              <a:rPr lang="en-US" altLang="zh-CN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 </a:t>
            </a:r>
          </a:p>
          <a:p>
            <a:pPr marL="0" indent="0" algn="just"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【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创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Genesis 4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：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10-16】</a:t>
            </a:r>
          </a:p>
          <a:p>
            <a:pPr marL="0" indent="0" algn="just">
              <a:buNone/>
            </a:pPr>
            <a:r>
              <a:rPr lang="en-US" altLang="zh-CN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12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你种地，地不再给你效力，你必流离飘荡在地上。” </a:t>
            </a:r>
          </a:p>
          <a:p>
            <a:pPr marL="0" indent="0" algn="just"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When you till the ground, it shall no longer yield its strength to you. A fugitive and a vagabond you shall be on the earth."</a:t>
            </a:r>
          </a:p>
          <a:p>
            <a:pPr marL="0" indent="0" algn="just"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13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该隐对耶和华说：“我的刑罚太重，过于我所能当的。</a:t>
            </a:r>
          </a:p>
          <a:p>
            <a:pPr marL="0" indent="0" algn="just"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And Cain said to the LORD, "My punishment is greater than I can bear!</a:t>
            </a:r>
          </a:p>
          <a:p>
            <a:pPr marL="0" indent="0" algn="just">
              <a:buNone/>
            </a:pPr>
            <a:endParaRPr lang="zh-CN" altLang="en-US" sz="3600" b="1" kern="100" dirty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6554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615602"/>
          </a:xfrm>
        </p:spPr>
        <p:txBody>
          <a:bodyPr/>
          <a:lstStyle/>
          <a:p>
            <a:r>
              <a:rPr lang="zh-CN" altLang="en-US" b="1" dirty="0">
                <a:latin typeface="黑体" panose="02010609060101010101" pitchFamily="49" charset="-122"/>
                <a:ea typeface="黑体" panose="02010609060101010101" pitchFamily="49" charset="-122"/>
              </a:rPr>
              <a:t>创</a:t>
            </a:r>
            <a:r>
              <a:rPr lang="zh-CN" altLang="en-US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世记查经</a:t>
            </a:r>
            <a:r>
              <a:rPr lang="en-US" altLang="zh-CN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_8</a:t>
            </a:r>
            <a:endParaRPr lang="zh-CN" altLang="en-US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980730"/>
            <a:ext cx="8407846" cy="5760638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spcAft>
                <a:spcPts val="0"/>
              </a:spcAft>
              <a:buNone/>
            </a:pP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	神对该隐的</a:t>
            </a: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审判</a:t>
            </a:r>
            <a:r>
              <a:rPr lang="en-US" altLang="zh-CN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 </a:t>
            </a:r>
          </a:p>
          <a:p>
            <a:pPr marL="0" indent="0" algn="just">
              <a:buNone/>
            </a:pPr>
            <a:r>
              <a:rPr lang="en-US" altLang="zh-CN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【</a:t>
            </a: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创</a:t>
            </a:r>
            <a:r>
              <a:rPr lang="en-US" altLang="zh-CN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Genesis 4</a:t>
            </a: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：</a:t>
            </a:r>
            <a:r>
              <a:rPr lang="en-US" altLang="zh-CN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10-16】</a:t>
            </a:r>
          </a:p>
          <a:p>
            <a:pPr marL="0" indent="0" algn="just">
              <a:buNone/>
            </a:pPr>
            <a:endParaRPr lang="en-US" altLang="zh-CN" sz="1000" b="1" kern="100" dirty="0" smtClean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en-US" altLang="zh-CN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14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你如今赶逐我离开这地，以致不见你面。我必流离飘荡在地上，凡遇见我的必杀我。” </a:t>
            </a:r>
            <a:endParaRPr lang="en-US" altLang="zh-CN" sz="3600" b="1" kern="100" dirty="0" smtClean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en-US" altLang="zh-CN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Surely 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You have driven me out this day from the face of the ground; I shall be hidden from Your face; I shall be a fugitive and a vagabond on the earth, and it will happen that anyone who finds me will kill me</a:t>
            </a:r>
            <a:r>
              <a:rPr lang="en-US" altLang="zh-CN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.“</a:t>
            </a:r>
          </a:p>
          <a:p>
            <a:pPr marL="0" indent="0" algn="just">
              <a:buNone/>
            </a:pPr>
            <a:endParaRPr lang="en-US" altLang="zh-CN" sz="1000" b="1" kern="100" dirty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15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耶和华对他说：“凡杀该隐的，必遭报七倍。”耶和华就给该隐立一个记号，免得人遇见他就杀他。</a:t>
            </a:r>
          </a:p>
          <a:p>
            <a:pPr marL="0" indent="0" algn="just"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And the LORD said to him, "Therefore, whoever kills Cain, vengeance shall be taken on him sevenfold." And the LORD set a mark on Cain, lest anyone finding him should kill him</a:t>
            </a:r>
            <a:r>
              <a:rPr lang="en-US" altLang="zh-CN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.</a:t>
            </a:r>
            <a:endParaRPr lang="en-US" altLang="zh-CN" sz="3600" b="1" kern="100" dirty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8981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615602"/>
          </a:xfrm>
        </p:spPr>
        <p:txBody>
          <a:bodyPr/>
          <a:lstStyle/>
          <a:p>
            <a:r>
              <a:rPr lang="zh-CN" altLang="en-US" b="1" dirty="0">
                <a:latin typeface="黑体" panose="02010609060101010101" pitchFamily="49" charset="-122"/>
                <a:ea typeface="黑体" panose="02010609060101010101" pitchFamily="49" charset="-122"/>
              </a:rPr>
              <a:t>创</a:t>
            </a:r>
            <a:r>
              <a:rPr lang="zh-CN" altLang="en-US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世记查经</a:t>
            </a:r>
            <a:r>
              <a:rPr lang="en-US" altLang="zh-CN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_8</a:t>
            </a:r>
            <a:endParaRPr lang="zh-CN" altLang="en-US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980730"/>
            <a:ext cx="8407846" cy="5760638"/>
          </a:xfrm>
        </p:spPr>
        <p:txBody>
          <a:bodyPr>
            <a:normAutofit/>
          </a:bodyPr>
          <a:lstStyle/>
          <a:p>
            <a:pPr marL="0" indent="0" algn="just">
              <a:spcAft>
                <a:spcPts val="0"/>
              </a:spcAft>
              <a:buNone/>
            </a:pP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	神对该隐的</a:t>
            </a: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审判</a:t>
            </a:r>
            <a:r>
              <a:rPr lang="en-US" altLang="zh-CN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 </a:t>
            </a:r>
          </a:p>
          <a:p>
            <a:pPr marL="0" indent="0" algn="just"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【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创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Genesis 4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：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10-16】</a:t>
            </a:r>
          </a:p>
          <a:p>
            <a:pPr marL="0" indent="0" algn="just">
              <a:buNone/>
            </a:pPr>
            <a:r>
              <a:rPr lang="en-US" altLang="zh-CN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16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于是该隐离开耶和华的面，去住在伊甸东边挪得之地。</a:t>
            </a:r>
          </a:p>
          <a:p>
            <a:pPr marL="0" indent="0" algn="just"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Then Cain went out from the presence of the LORD and dwelt in the land of Nod on the east of Eden.</a:t>
            </a:r>
          </a:p>
          <a:p>
            <a:pPr marL="0" indent="0" algn="just">
              <a:buNone/>
            </a:pPr>
            <a:endParaRPr lang="zh-CN" altLang="en-US" sz="3600" b="1" kern="100" dirty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5547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615602"/>
          </a:xfrm>
        </p:spPr>
        <p:txBody>
          <a:bodyPr/>
          <a:lstStyle/>
          <a:p>
            <a:r>
              <a:rPr lang="zh-CN" altLang="en-US" b="1" dirty="0">
                <a:latin typeface="黑体" panose="02010609060101010101" pitchFamily="49" charset="-122"/>
                <a:ea typeface="黑体" panose="02010609060101010101" pitchFamily="49" charset="-122"/>
              </a:rPr>
              <a:t>创</a:t>
            </a:r>
            <a:r>
              <a:rPr lang="zh-CN" altLang="en-US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世记查经</a:t>
            </a:r>
            <a:r>
              <a:rPr lang="en-US" altLang="zh-CN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_8</a:t>
            </a:r>
            <a:endParaRPr lang="zh-CN" altLang="en-US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980730"/>
            <a:ext cx="8407846" cy="5760638"/>
          </a:xfrm>
        </p:spPr>
        <p:txBody>
          <a:bodyPr>
            <a:normAutofit/>
          </a:bodyPr>
          <a:lstStyle/>
          <a:p>
            <a:pPr marL="0" indent="0" algn="just">
              <a:spcAft>
                <a:spcPts val="0"/>
              </a:spcAft>
              <a:buNone/>
            </a:pP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神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对该隐的</a:t>
            </a: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审判</a:t>
            </a:r>
            <a:r>
              <a:rPr lang="en-US" altLang="zh-CN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 </a:t>
            </a:r>
          </a:p>
          <a:p>
            <a:pPr lvl="0"/>
            <a:r>
              <a:rPr lang="zh-CN" altLang="zh-CN" sz="3600" b="1" dirty="0"/>
              <a:t>神的全知（全能）</a:t>
            </a:r>
            <a:endParaRPr lang="zh-CN" altLang="zh-CN" sz="3600" dirty="0"/>
          </a:p>
          <a:p>
            <a:pPr lvl="0"/>
            <a:r>
              <a:rPr lang="zh-CN" altLang="zh-CN" sz="3600" b="1" dirty="0"/>
              <a:t>神的公义（神必定审判</a:t>
            </a:r>
            <a:r>
              <a:rPr lang="zh-CN" altLang="zh-CN" sz="3600" b="1" dirty="0" smtClean="0"/>
              <a:t>）</a:t>
            </a:r>
            <a:endParaRPr lang="en-US" altLang="zh-CN" sz="3600" b="1" dirty="0" smtClean="0"/>
          </a:p>
          <a:p>
            <a:pPr lvl="0"/>
            <a:endParaRPr lang="zh-CN" altLang="zh-CN" sz="3600" dirty="0"/>
          </a:p>
          <a:p>
            <a:pPr marL="0" indent="0" algn="just">
              <a:buNone/>
            </a:pPr>
            <a:r>
              <a:rPr lang="zh-CN" altLang="zh-CN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该</a:t>
            </a:r>
            <a:r>
              <a:rPr lang="zh-CN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隐的痛苦</a:t>
            </a:r>
          </a:p>
          <a:p>
            <a:pPr lvl="0"/>
            <a:r>
              <a:rPr lang="zh-CN" altLang="zh-CN" sz="3600" b="1" dirty="0"/>
              <a:t>绝望</a:t>
            </a:r>
            <a:endParaRPr lang="zh-CN" altLang="zh-CN" sz="3600" dirty="0"/>
          </a:p>
          <a:p>
            <a:pPr lvl="0"/>
            <a:r>
              <a:rPr lang="zh-CN" altLang="zh-CN" sz="3600" b="1" dirty="0"/>
              <a:t>开始害怕死亡</a:t>
            </a:r>
            <a:endParaRPr lang="zh-CN" altLang="zh-CN" sz="3600" dirty="0"/>
          </a:p>
          <a:p>
            <a:pPr marL="0" indent="0" algn="just">
              <a:buNone/>
            </a:pPr>
            <a:endParaRPr lang="zh-CN" altLang="en-US" sz="3600" b="1" kern="100" dirty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0971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615602"/>
          </a:xfrm>
        </p:spPr>
        <p:txBody>
          <a:bodyPr/>
          <a:lstStyle/>
          <a:p>
            <a:r>
              <a:rPr lang="zh-CN" altLang="en-US" b="1" dirty="0">
                <a:latin typeface="黑体" panose="02010609060101010101" pitchFamily="49" charset="-122"/>
                <a:ea typeface="黑体" panose="02010609060101010101" pitchFamily="49" charset="-122"/>
              </a:rPr>
              <a:t>创</a:t>
            </a:r>
            <a:r>
              <a:rPr lang="zh-CN" altLang="en-US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世记查经</a:t>
            </a:r>
            <a:r>
              <a:rPr lang="en-US" altLang="zh-CN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_8</a:t>
            </a:r>
            <a:endParaRPr lang="zh-CN" altLang="en-US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980730"/>
            <a:ext cx="8407846" cy="5760638"/>
          </a:xfrm>
        </p:spPr>
        <p:txBody>
          <a:bodyPr>
            <a:normAutofit/>
          </a:bodyPr>
          <a:lstStyle/>
          <a:p>
            <a:pPr marL="0" indent="0" algn="just">
              <a:spcAft>
                <a:spcPts val="0"/>
              </a:spcAft>
              <a:buNone/>
            </a:pP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神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公义的审判和神的</a:t>
            </a: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怜悯</a:t>
            </a:r>
            <a:endParaRPr lang="en-US" altLang="zh-CN" sz="3600" b="1" kern="100" dirty="0" smtClean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en-US" altLang="zh-CN" sz="3600" b="1" kern="100" dirty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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	神的管教是出于爱，不是出于</a:t>
            </a: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报复</a:t>
            </a:r>
            <a:endParaRPr lang="en-US" altLang="zh-CN" sz="3600" b="1" kern="100" dirty="0" smtClean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zh-CN" altLang="en-US" sz="3600" b="1" kern="100" dirty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	神的怜悯</a:t>
            </a:r>
          </a:p>
          <a:p>
            <a:pPr marL="0" indent="0" algn="just">
              <a:buNone/>
            </a:pPr>
            <a:endParaRPr lang="zh-CN" altLang="en-US" sz="3600" b="1" kern="100" dirty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4510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615602"/>
          </a:xfrm>
        </p:spPr>
        <p:txBody>
          <a:bodyPr/>
          <a:lstStyle/>
          <a:p>
            <a:r>
              <a:rPr lang="zh-CN" altLang="en-US" b="1" dirty="0">
                <a:latin typeface="黑体" panose="02010609060101010101" pitchFamily="49" charset="-122"/>
                <a:ea typeface="黑体" panose="02010609060101010101" pitchFamily="49" charset="-122"/>
              </a:rPr>
              <a:t>创</a:t>
            </a:r>
            <a:r>
              <a:rPr lang="zh-CN" altLang="en-US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世记查经</a:t>
            </a:r>
            <a:r>
              <a:rPr lang="en-US" altLang="zh-CN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_8</a:t>
            </a:r>
            <a:endParaRPr lang="zh-CN" altLang="en-US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980730"/>
            <a:ext cx="8407846" cy="5760638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spcAft>
                <a:spcPts val="0"/>
              </a:spcAft>
              <a:buNone/>
            </a:pP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上帝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为什么设立“该隐的记号</a:t>
            </a: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”？</a:t>
            </a:r>
            <a:endParaRPr lang="zh-CN" altLang="en-US" sz="3600" b="1" kern="100" dirty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【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创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Genesis 4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：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15】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15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耶和华对他说：“凡杀该隐的，必遭报七倍。”耶和华就给该隐立一个记号，免得人遇见他就杀他。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And the LORD said to him, "Therefore, whoever kills Cain, vengeance shall be taken on him sevenfold." And the LORD set a mark on Cain, lest anyone finding him should kill him.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	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不要人以恶报恶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	恨恶罪，但是爱罪人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	给罪人悔改的机会</a:t>
            </a:r>
          </a:p>
        </p:txBody>
      </p:sp>
    </p:spTree>
    <p:extLst>
      <p:ext uri="{BB962C8B-B14F-4D97-AF65-F5344CB8AC3E}">
        <p14:creationId xmlns:p14="http://schemas.microsoft.com/office/powerpoint/2010/main" val="2795009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615602"/>
          </a:xfrm>
        </p:spPr>
        <p:txBody>
          <a:bodyPr/>
          <a:lstStyle/>
          <a:p>
            <a:r>
              <a:rPr lang="zh-CN" altLang="en-US" b="1" dirty="0">
                <a:latin typeface="黑体" panose="02010609060101010101" pitchFamily="49" charset="-122"/>
                <a:ea typeface="黑体" panose="02010609060101010101" pitchFamily="49" charset="-122"/>
              </a:rPr>
              <a:t>创</a:t>
            </a:r>
            <a:r>
              <a:rPr lang="zh-CN" altLang="en-US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世记查经</a:t>
            </a:r>
            <a:r>
              <a:rPr lang="en-US" altLang="zh-CN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_8</a:t>
            </a:r>
            <a:endParaRPr lang="zh-CN" altLang="en-US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980730"/>
            <a:ext cx="8407846" cy="5760638"/>
          </a:xfrm>
        </p:spPr>
        <p:txBody>
          <a:bodyPr>
            <a:normAutofit lnSpcReduction="10000"/>
          </a:bodyPr>
          <a:lstStyle/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【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创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Genesis 4:8-26】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10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耶和华说：“你作了什么事呢？你兄弟的血有声音从地里向我哀告。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And He said, "What have you done? The voice of your brother's blood cries out to Me from the ground.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11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地开了口，从你手里接受你兄弟的血。现在你必从这地受咒诅。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So now you are cursed from the earth, which has opened its mouth to receive your brother's blood from your hand</a:t>
            </a:r>
            <a:r>
              <a:rPr lang="en-US" altLang="zh-CN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.</a:t>
            </a:r>
            <a:endParaRPr lang="en-US" altLang="zh-CN" sz="3600" b="1" kern="100" dirty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2559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615602"/>
          </a:xfrm>
        </p:spPr>
        <p:txBody>
          <a:bodyPr/>
          <a:lstStyle/>
          <a:p>
            <a:r>
              <a:rPr lang="zh-CN" altLang="en-US" b="1" dirty="0">
                <a:latin typeface="黑体" panose="02010609060101010101" pitchFamily="49" charset="-122"/>
                <a:ea typeface="黑体" panose="02010609060101010101" pitchFamily="49" charset="-122"/>
              </a:rPr>
              <a:t>创</a:t>
            </a:r>
            <a:r>
              <a:rPr lang="zh-CN" altLang="en-US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世记查经</a:t>
            </a:r>
            <a:r>
              <a:rPr lang="en-US" altLang="zh-CN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_8</a:t>
            </a:r>
            <a:endParaRPr lang="zh-CN" altLang="en-US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980730"/>
            <a:ext cx="8407846" cy="5760638"/>
          </a:xfrm>
        </p:spPr>
        <p:txBody>
          <a:bodyPr>
            <a:normAutofit/>
          </a:bodyPr>
          <a:lstStyle/>
          <a:p>
            <a:pPr marL="0" indent="0" algn="just">
              <a:spcAft>
                <a:spcPts val="0"/>
              </a:spcAft>
              <a:buNone/>
            </a:pP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该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隐的后裔（背离</a:t>
            </a: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神）</a:t>
            </a:r>
            <a:endParaRPr lang="zh-CN" altLang="en-US" sz="3600" b="1" kern="100" dirty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	从“神本”到“人本”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&gt;</a:t>
            </a: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“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于是该隐离开耶和华的面”</a:t>
            </a: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。</a:t>
            </a:r>
            <a:endParaRPr lang="en-US" altLang="zh-CN" sz="3600" b="1" kern="100" dirty="0" smtClean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zh-CN" altLang="en-US" sz="3600" b="1" kern="100" dirty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&gt; </a:t>
            </a: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该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隐为自己建造一座城</a:t>
            </a: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定居</a:t>
            </a:r>
            <a:endParaRPr lang="en-US" altLang="zh-CN" sz="3600" b="1" kern="100" dirty="0" smtClean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zh-CN" altLang="en-US" sz="3600" b="1" kern="100" dirty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&gt; </a:t>
            </a: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该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隐用自己的儿子的名作所建之城的名</a:t>
            </a:r>
          </a:p>
          <a:p>
            <a:pPr marL="0" indent="0" algn="just">
              <a:buNone/>
            </a:pPr>
            <a:endParaRPr lang="zh-CN" altLang="en-US" sz="3600" b="1" kern="100" dirty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8473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615602"/>
          </a:xfrm>
        </p:spPr>
        <p:txBody>
          <a:bodyPr/>
          <a:lstStyle/>
          <a:p>
            <a:r>
              <a:rPr lang="zh-CN" altLang="en-US" b="1" dirty="0">
                <a:latin typeface="黑体" panose="02010609060101010101" pitchFamily="49" charset="-122"/>
                <a:ea typeface="黑体" panose="02010609060101010101" pitchFamily="49" charset="-122"/>
              </a:rPr>
              <a:t>创</a:t>
            </a:r>
            <a:r>
              <a:rPr lang="zh-CN" altLang="en-US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世记查经</a:t>
            </a:r>
            <a:r>
              <a:rPr lang="en-US" altLang="zh-CN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_8</a:t>
            </a:r>
            <a:endParaRPr lang="zh-CN" altLang="en-US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980730"/>
            <a:ext cx="8407846" cy="5760638"/>
          </a:xfrm>
        </p:spPr>
        <p:txBody>
          <a:bodyPr>
            <a:normAutofit/>
          </a:bodyPr>
          <a:lstStyle/>
          <a:p>
            <a:pPr marL="0" indent="0" algn="just">
              <a:spcAft>
                <a:spcPts val="0"/>
              </a:spcAft>
              <a:buNone/>
            </a:pP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	该隐建城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1.	</a:t>
            </a: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该隐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自认</a:t>
            </a: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为这是新的“创造”。</a:t>
            </a:r>
            <a:endParaRPr lang="zh-CN" altLang="en-US" sz="3600" b="1" kern="100" dirty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&gt; </a:t>
            </a:r>
            <a:r>
              <a:rPr lang="zh-CN" altLang="en-US" sz="32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打造铜</a:t>
            </a:r>
            <a:r>
              <a:rPr lang="zh-CN" altLang="en-US" sz="32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铁利器，代表科技发展，制造武器；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2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&gt; </a:t>
            </a:r>
            <a:r>
              <a:rPr lang="zh-CN" altLang="en-US" sz="32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畜牧业</a:t>
            </a:r>
            <a:r>
              <a:rPr lang="zh-CN" altLang="en-US" sz="32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，代表人类掌握了食物的生产。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2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&gt;</a:t>
            </a:r>
            <a:r>
              <a:rPr lang="zh-CN" altLang="en-US" sz="32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 弹琴</a:t>
            </a:r>
            <a:r>
              <a:rPr lang="zh-CN" altLang="en-US" sz="32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吹萧，象征人类发展精神文化</a:t>
            </a:r>
            <a:r>
              <a:rPr lang="zh-CN" altLang="en-US" sz="32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。</a:t>
            </a:r>
            <a:endParaRPr lang="en-US" altLang="zh-CN" sz="3200" b="1" kern="100" dirty="0" smtClean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zh-CN" altLang="en-US" sz="800" b="1" kern="100" dirty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742950" indent="-742950" algn="just">
              <a:spcAft>
                <a:spcPts val="0"/>
              </a:spcAft>
              <a:buAutoNum type="arabicPeriod" startAt="2"/>
            </a:pP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城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代表该隐继续背逆神</a:t>
            </a: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。</a:t>
            </a:r>
            <a:endParaRPr lang="en-US" altLang="zh-CN" sz="3600" b="1" kern="100" dirty="0" smtClean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zh-CN" altLang="en-US" sz="800" b="1" kern="100" dirty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3.	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城代表</a:t>
            </a:r>
            <a:r>
              <a:rPr lang="zh-CN" altLang="en-US" sz="3600" b="1" kern="10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该</a:t>
            </a:r>
            <a:r>
              <a:rPr lang="zh-CN" altLang="en-US" sz="3600" b="1" kern="10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隐不依靠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神的保护，自己保护自己。</a:t>
            </a:r>
          </a:p>
          <a:p>
            <a:pPr marL="0" indent="0" algn="just">
              <a:buNone/>
            </a:pPr>
            <a:endParaRPr lang="zh-CN" altLang="en-US" sz="3600" b="1" kern="100" dirty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8415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615602"/>
          </a:xfrm>
        </p:spPr>
        <p:txBody>
          <a:bodyPr/>
          <a:lstStyle/>
          <a:p>
            <a:r>
              <a:rPr lang="zh-CN" altLang="en-US" b="1" dirty="0">
                <a:latin typeface="黑体" panose="02010609060101010101" pitchFamily="49" charset="-122"/>
                <a:ea typeface="黑体" panose="02010609060101010101" pitchFamily="49" charset="-122"/>
              </a:rPr>
              <a:t>创</a:t>
            </a:r>
            <a:r>
              <a:rPr lang="zh-CN" altLang="en-US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世记查经</a:t>
            </a:r>
            <a:r>
              <a:rPr lang="en-US" altLang="zh-CN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_8</a:t>
            </a:r>
            <a:endParaRPr lang="zh-CN" altLang="en-US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980730"/>
            <a:ext cx="8407846" cy="576063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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	拉麦的</a:t>
            </a: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“仇恨歌”</a:t>
            </a:r>
            <a:endParaRPr lang="en-US" altLang="zh-CN" sz="3600" b="1" kern="100" dirty="0" smtClean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buNone/>
            </a:pPr>
            <a:endParaRPr lang="zh-CN" altLang="en-US" sz="800" b="1" kern="100" dirty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en-US" altLang="zh-CN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&gt; </a:t>
            </a: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罪人夸耀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自己的罪行，以犯罪为骄傲</a:t>
            </a: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。</a:t>
            </a:r>
            <a:endParaRPr lang="en-US" altLang="zh-CN" sz="3600" b="1" kern="100" dirty="0" smtClean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buNone/>
            </a:pPr>
            <a:endParaRPr lang="zh-CN" altLang="en-US" sz="800" b="1" kern="100" dirty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en-US" altLang="zh-CN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&gt; </a:t>
            </a: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否认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神</a:t>
            </a: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所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定</a:t>
            </a: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的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一夫一妻制</a:t>
            </a: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度</a:t>
            </a:r>
            <a:endParaRPr lang="en-US" altLang="zh-CN" sz="3600" b="1" kern="100" dirty="0" smtClean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buNone/>
            </a:pPr>
            <a:endParaRPr lang="zh-CN" altLang="en-US" sz="800" b="1" kern="100" dirty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en-US" altLang="zh-CN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&gt; </a:t>
            </a: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人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自己立法取代上帝给人的诫</a:t>
            </a: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命</a:t>
            </a:r>
            <a:endParaRPr lang="en-US" altLang="zh-CN" sz="3600" b="1" kern="100" dirty="0" smtClean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buNone/>
            </a:pPr>
            <a:endParaRPr lang="en-US" altLang="zh-CN" sz="800" b="1" kern="100" dirty="0" smtClean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en-US" altLang="zh-CN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&gt; </a:t>
            </a: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藐视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神</a:t>
            </a:r>
          </a:p>
          <a:p>
            <a:pPr marL="0" indent="0" algn="just">
              <a:buNone/>
            </a:pPr>
            <a:endParaRPr lang="zh-CN" altLang="en-US" sz="3600" b="1" kern="100" dirty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4124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615602"/>
          </a:xfrm>
        </p:spPr>
        <p:txBody>
          <a:bodyPr/>
          <a:lstStyle/>
          <a:p>
            <a:r>
              <a:rPr lang="zh-CN" altLang="en-US" b="1" dirty="0">
                <a:latin typeface="黑体" panose="02010609060101010101" pitchFamily="49" charset="-122"/>
                <a:ea typeface="黑体" panose="02010609060101010101" pitchFamily="49" charset="-122"/>
              </a:rPr>
              <a:t>创</a:t>
            </a:r>
            <a:r>
              <a:rPr lang="zh-CN" altLang="en-US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世记查经</a:t>
            </a:r>
            <a:r>
              <a:rPr lang="en-US" altLang="zh-CN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_8</a:t>
            </a:r>
            <a:endParaRPr lang="zh-CN" altLang="en-US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980730"/>
            <a:ext cx="8407846" cy="5760638"/>
          </a:xfrm>
        </p:spPr>
        <p:txBody>
          <a:bodyPr>
            <a:normAutofit/>
          </a:bodyPr>
          <a:lstStyle/>
          <a:p>
            <a:pPr marL="0" indent="0" algn="just">
              <a:spcAft>
                <a:spcPts val="0"/>
              </a:spcAft>
              <a:buNone/>
            </a:pP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	罪恶世界（该隐之城）的短暂繁荣</a:t>
            </a:r>
          </a:p>
          <a:p>
            <a:pPr marL="0" indent="0" algn="just">
              <a:spcAft>
                <a:spcPts val="0"/>
              </a:spcAft>
              <a:buNone/>
            </a:pPr>
            <a:endParaRPr lang="en-US" altLang="zh-CN" sz="3600" b="1" kern="100" dirty="0" smtClean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结论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: </a:t>
            </a:r>
            <a:endParaRPr lang="en-US" altLang="zh-CN" sz="3600" b="1" kern="100" dirty="0" smtClean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人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若不悔改，人会面临毁灭与</a:t>
            </a: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死亡</a:t>
            </a:r>
            <a:r>
              <a:rPr lang="en-US" altLang="zh-CN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; </a:t>
            </a: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人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若不制伏罪，就会被罪辖制吞吃！</a:t>
            </a:r>
          </a:p>
          <a:p>
            <a:pPr marL="0" indent="0" algn="just">
              <a:buNone/>
            </a:pPr>
            <a:endParaRPr lang="zh-CN" altLang="en-US" sz="3600" b="1" kern="100" dirty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6264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615602"/>
          </a:xfrm>
        </p:spPr>
        <p:txBody>
          <a:bodyPr/>
          <a:lstStyle/>
          <a:p>
            <a:r>
              <a:rPr lang="zh-CN" altLang="en-US" b="1" dirty="0">
                <a:latin typeface="黑体" panose="02010609060101010101" pitchFamily="49" charset="-122"/>
                <a:ea typeface="黑体" panose="02010609060101010101" pitchFamily="49" charset="-122"/>
              </a:rPr>
              <a:t>创</a:t>
            </a:r>
            <a:r>
              <a:rPr lang="zh-CN" altLang="en-US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世记查经</a:t>
            </a:r>
            <a:r>
              <a:rPr lang="en-US" altLang="zh-CN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_8</a:t>
            </a:r>
            <a:endParaRPr lang="zh-CN" altLang="en-US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980730"/>
            <a:ext cx="8407846" cy="5760638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spcAft>
                <a:spcPts val="0"/>
              </a:spcAft>
              <a:buNone/>
            </a:pP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	赛特</a:t>
            </a: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诞生 </a:t>
            </a:r>
            <a:r>
              <a:rPr lang="en-US" altLang="zh-CN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【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创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Genesis 4:25-26】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25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亚当又与妻子同房，她就生了一个儿子，起名叫塞特，意思说：“　神另给我立了一个儿子代替亚伯，因为该隐杀了他。” 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And Adam knew his wife again, and she bore a son and named him Seth, "For God has appointed another seed for me instead of Abel, whom Cain killed."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26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塞特也生了一个儿子，起名叫以挪士。那时候，人才求告耶和华的名。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And as for Seth, to him also a son was born; and he named him </a:t>
            </a:r>
            <a:r>
              <a:rPr lang="en-US" altLang="zh-CN" sz="3600" b="1" kern="100" dirty="0" err="1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Enosh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. Then men began to call on the name of the LORD</a:t>
            </a:r>
            <a:r>
              <a:rPr lang="en-US" altLang="zh-CN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.</a:t>
            </a:r>
            <a:endParaRPr lang="en-US" altLang="zh-CN" sz="3600" b="1" kern="100" dirty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7402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615602"/>
          </a:xfrm>
        </p:spPr>
        <p:txBody>
          <a:bodyPr/>
          <a:lstStyle/>
          <a:p>
            <a:r>
              <a:rPr lang="zh-CN" altLang="en-US" b="1" dirty="0">
                <a:latin typeface="黑体" panose="02010609060101010101" pitchFamily="49" charset="-122"/>
                <a:ea typeface="黑体" panose="02010609060101010101" pitchFamily="49" charset="-122"/>
              </a:rPr>
              <a:t>创</a:t>
            </a:r>
            <a:r>
              <a:rPr lang="zh-CN" altLang="en-US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世记查经</a:t>
            </a:r>
            <a:r>
              <a:rPr lang="en-US" altLang="zh-CN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_8</a:t>
            </a:r>
            <a:endParaRPr lang="zh-CN" altLang="en-US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980730"/>
            <a:ext cx="8407846" cy="5760638"/>
          </a:xfrm>
        </p:spPr>
        <p:txBody>
          <a:bodyPr>
            <a:normAutofit/>
          </a:bodyPr>
          <a:lstStyle/>
          <a:p>
            <a:pPr marL="0" indent="0" algn="just">
              <a:spcAft>
                <a:spcPts val="0"/>
              </a:spcAft>
              <a:buNone/>
            </a:pP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	赛特诞生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         </a:t>
            </a:r>
            <a:endParaRPr lang="en-US" altLang="zh-CN" sz="3600" b="1" kern="100" dirty="0" smtClean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 </a:t>
            </a:r>
            <a:r>
              <a:rPr lang="en-US" altLang="zh-CN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        </a:t>
            </a: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因为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神是守约施慈爱的神，神的恩典没有离开人，神再一次赐亚当敬虔的后裔－塞特</a:t>
            </a: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。</a:t>
            </a:r>
            <a:endParaRPr lang="en-US" altLang="zh-CN" sz="3600" b="1" kern="100" dirty="0" smtClean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 </a:t>
            </a:r>
            <a:r>
              <a:rPr lang="en-US" altLang="zh-CN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        </a:t>
            </a: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至此，地上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便分化成两个根本不同的家族：敬虔 和不敬虔的家族。</a:t>
            </a:r>
          </a:p>
        </p:txBody>
      </p:sp>
    </p:spTree>
    <p:extLst>
      <p:ext uri="{BB962C8B-B14F-4D97-AF65-F5344CB8AC3E}">
        <p14:creationId xmlns:p14="http://schemas.microsoft.com/office/powerpoint/2010/main" val="3795746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615602"/>
          </a:xfrm>
        </p:spPr>
        <p:txBody>
          <a:bodyPr/>
          <a:lstStyle/>
          <a:p>
            <a:r>
              <a:rPr lang="zh-CN" altLang="en-US" b="1" dirty="0">
                <a:latin typeface="黑体" panose="02010609060101010101" pitchFamily="49" charset="-122"/>
                <a:ea typeface="黑体" panose="02010609060101010101" pitchFamily="49" charset="-122"/>
              </a:rPr>
              <a:t>创</a:t>
            </a:r>
            <a:r>
              <a:rPr lang="zh-CN" altLang="en-US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世记查经</a:t>
            </a:r>
            <a:r>
              <a:rPr lang="en-US" altLang="zh-CN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_8</a:t>
            </a:r>
            <a:endParaRPr lang="zh-CN" altLang="en-US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980730"/>
            <a:ext cx="8407846" cy="5760638"/>
          </a:xfrm>
        </p:spPr>
        <p:txBody>
          <a:bodyPr>
            <a:normAutofit fontScale="92500"/>
          </a:bodyPr>
          <a:lstStyle/>
          <a:p>
            <a:pPr marL="0" indent="0" algn="just">
              <a:spcAft>
                <a:spcPts val="0"/>
              </a:spcAft>
              <a:buNone/>
            </a:pP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罪人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和救</a:t>
            </a: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主</a:t>
            </a:r>
            <a:endParaRPr lang="zh-CN" altLang="en-US" sz="3600" b="1" kern="100" dirty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	该隐担心的三件事是什么？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14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你如今赶逐我离开这地，以致不见你面。我必流离飘荡在地上，凡遇见我的必杀我。” 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Surely You have driven me out this day from the face of the ground; I shall be hidden from Your face; I shall be a fugitive and a vagabond on the earth, and it will happen that anyone who finds me will kill me."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 	</a:t>
            </a:r>
            <a:endParaRPr lang="en-US" altLang="zh-CN" sz="3600" b="1" kern="100" dirty="0" smtClean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1 </a:t>
            </a: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被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上帝</a:t>
            </a: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抛弃</a:t>
            </a:r>
            <a:r>
              <a:rPr lang="en-US" altLang="zh-CN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; 2 </a:t>
            </a: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流离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飘荡在</a:t>
            </a: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地上</a:t>
            </a:r>
            <a:r>
              <a:rPr lang="en-US" altLang="zh-CN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; 3 </a:t>
            </a: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被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杀</a:t>
            </a:r>
          </a:p>
        </p:txBody>
      </p:sp>
    </p:spTree>
    <p:extLst>
      <p:ext uri="{BB962C8B-B14F-4D97-AF65-F5344CB8AC3E}">
        <p14:creationId xmlns:p14="http://schemas.microsoft.com/office/powerpoint/2010/main" val="3081292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615602"/>
          </a:xfrm>
        </p:spPr>
        <p:txBody>
          <a:bodyPr/>
          <a:lstStyle/>
          <a:p>
            <a:r>
              <a:rPr lang="zh-CN" altLang="en-US" b="1" dirty="0">
                <a:latin typeface="黑体" panose="02010609060101010101" pitchFamily="49" charset="-122"/>
                <a:ea typeface="黑体" panose="02010609060101010101" pitchFamily="49" charset="-122"/>
              </a:rPr>
              <a:t>创</a:t>
            </a:r>
            <a:r>
              <a:rPr lang="zh-CN" altLang="en-US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世记查经</a:t>
            </a:r>
            <a:r>
              <a:rPr lang="en-US" altLang="zh-CN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_8</a:t>
            </a:r>
            <a:endParaRPr lang="zh-CN" altLang="en-US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980730"/>
            <a:ext cx="8407846" cy="5760638"/>
          </a:xfrm>
        </p:spPr>
        <p:txBody>
          <a:bodyPr>
            <a:normAutofit lnSpcReduction="10000"/>
          </a:bodyPr>
          <a:lstStyle/>
          <a:p>
            <a:pPr marL="0" indent="0" algn="just">
              <a:spcAft>
                <a:spcPts val="0"/>
              </a:spcAft>
              <a:buNone/>
            </a:pP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罪人和救主</a:t>
            </a:r>
          </a:p>
          <a:p>
            <a:pPr marL="0" indent="0">
              <a:buNone/>
            </a:pP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         该隐最害怕发生在他身上的三件事：</a:t>
            </a:r>
            <a:endParaRPr lang="en-US" altLang="zh-CN" sz="3600" b="1" kern="100" dirty="0" smtClean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altLang="zh-CN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1 </a:t>
            </a: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被上帝抛弃</a:t>
            </a:r>
            <a:r>
              <a:rPr lang="en-US" altLang="zh-CN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; 2 </a:t>
            </a: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流离飘荡在地上</a:t>
            </a:r>
            <a:r>
              <a:rPr lang="en-US" altLang="zh-CN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; 3 </a:t>
            </a: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被杀</a:t>
            </a:r>
            <a:r>
              <a:rPr lang="en-US" altLang="zh-CN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.</a:t>
            </a:r>
          </a:p>
          <a:p>
            <a:pPr marL="0" indent="0">
              <a:buNone/>
            </a:pPr>
            <a:endParaRPr lang="zh-CN" altLang="en-US" sz="800" b="1" kern="100" dirty="0" smtClean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lvl="0">
              <a:buFont typeface="Wingdings" panose="05000000000000000000" pitchFamily="2" charset="2"/>
              <a:buChar char="Ø"/>
            </a:pPr>
            <a:r>
              <a:rPr lang="zh-CN" altLang="zh-CN" sz="36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主耶稣在十字架上被上帝离弃</a:t>
            </a:r>
            <a:r>
              <a:rPr lang="en-US" altLang="zh-CN" sz="36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</a:p>
          <a:p>
            <a:pPr marL="0" lvl="0" indent="0">
              <a:buNone/>
            </a:pPr>
            <a:endParaRPr lang="zh-CN" altLang="zh-CN" sz="800" b="1" dirty="0" smtClean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lvl="0">
              <a:buFont typeface="Wingdings" panose="05000000000000000000" pitchFamily="2" charset="2"/>
              <a:buChar char="Ø"/>
            </a:pPr>
            <a:r>
              <a:rPr lang="zh-CN" altLang="zh-CN" sz="36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主耶稣曾经流离飘荡在地上</a:t>
            </a:r>
            <a:r>
              <a:rPr lang="en-US" altLang="zh-CN" sz="36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</a:p>
          <a:p>
            <a:pPr marL="0" lvl="0" indent="0">
              <a:buNone/>
            </a:pPr>
            <a:endParaRPr lang="zh-CN" altLang="zh-CN" sz="800" b="1" dirty="0" smtClean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lvl="0">
              <a:buFont typeface="Wingdings" panose="05000000000000000000" pitchFamily="2" charset="2"/>
              <a:buChar char="Ø"/>
            </a:pPr>
            <a:r>
              <a:rPr lang="zh-CN" altLang="zh-CN" sz="36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主耶稣被人钉死在十字架上</a:t>
            </a:r>
            <a:endParaRPr lang="en-US" altLang="zh-CN" sz="3600" b="1" dirty="0" smtClean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    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dirty="0"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r>
              <a:rPr lang="en-US" altLang="zh-CN" sz="36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   </a:t>
            </a:r>
            <a:r>
              <a:rPr lang="zh-CN" altLang="zh-CN" sz="36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这三件事没有发生在该隐身上，这三件事发生在主耶稣身上！</a:t>
            </a:r>
            <a:endParaRPr lang="zh-CN" altLang="en-US" sz="3600" b="1" kern="100" dirty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8341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615602"/>
          </a:xfrm>
        </p:spPr>
        <p:txBody>
          <a:bodyPr/>
          <a:lstStyle/>
          <a:p>
            <a:r>
              <a:rPr lang="zh-CN" altLang="en-US" b="1" dirty="0">
                <a:latin typeface="黑体" panose="02010609060101010101" pitchFamily="49" charset="-122"/>
                <a:ea typeface="黑体" panose="02010609060101010101" pitchFamily="49" charset="-122"/>
              </a:rPr>
              <a:t>创</a:t>
            </a:r>
            <a:r>
              <a:rPr lang="zh-CN" altLang="en-US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世记查经</a:t>
            </a:r>
            <a:r>
              <a:rPr lang="en-US" altLang="zh-CN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_8</a:t>
            </a:r>
            <a:endParaRPr lang="zh-CN" altLang="en-US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980730"/>
            <a:ext cx="8407846" cy="5760638"/>
          </a:xfrm>
        </p:spPr>
        <p:txBody>
          <a:bodyPr>
            <a:normAutofit/>
          </a:bodyPr>
          <a:lstStyle/>
          <a:p>
            <a:pPr marL="0" indent="0" algn="just">
              <a:spcAft>
                <a:spcPts val="0"/>
              </a:spcAft>
              <a:buNone/>
            </a:pP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罪人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和救</a:t>
            </a: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主</a:t>
            </a:r>
            <a:endParaRPr lang="zh-CN" altLang="en-US" sz="3600" b="1" kern="100" dirty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         公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义圣洁的</a:t>
            </a: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神怜悯罪人。主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耶稣基督</a:t>
            </a: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道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成肉身来到</a:t>
            </a: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地上</a:t>
            </a:r>
            <a:r>
              <a:rPr lang="en-US" altLang="zh-CN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, </a:t>
            </a: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祂替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罪人</a:t>
            </a: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承受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咒诅</a:t>
            </a: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。  </a:t>
            </a:r>
            <a:endParaRPr lang="en-US" altLang="zh-CN" sz="3600" b="1" kern="100" dirty="0" smtClean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 </a:t>
            </a:r>
            <a:r>
              <a:rPr lang="en-US" altLang="zh-CN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        </a:t>
            </a: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上帝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咒诅该隐，然后给他立记号，这是怜悯的</a:t>
            </a: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记号。对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罪人的咒诅最终落在十字架上的主耶稣</a:t>
            </a: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身上。</a:t>
            </a:r>
            <a:endParaRPr lang="en-US" altLang="zh-CN" sz="3600" b="1" kern="100" dirty="0" smtClean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 </a:t>
            </a:r>
            <a:r>
              <a:rPr lang="en-US" altLang="zh-CN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        </a:t>
            </a: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主耶稣担当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了咒诅，救恩就可以临到本来应该被咒诅的罪人，上帝便是这样怜悯了我们！</a:t>
            </a:r>
          </a:p>
        </p:txBody>
      </p:sp>
    </p:spTree>
    <p:extLst>
      <p:ext uri="{BB962C8B-B14F-4D97-AF65-F5344CB8AC3E}">
        <p14:creationId xmlns:p14="http://schemas.microsoft.com/office/powerpoint/2010/main" val="3369226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-11901"/>
            <a:ext cx="7886700" cy="615602"/>
          </a:xfrm>
        </p:spPr>
        <p:txBody>
          <a:bodyPr/>
          <a:lstStyle/>
          <a:p>
            <a:r>
              <a:rPr lang="zh-CN" altLang="en-US" b="1" dirty="0">
                <a:latin typeface="黑体" panose="02010609060101010101" pitchFamily="49" charset="-122"/>
                <a:ea typeface="黑体" panose="02010609060101010101" pitchFamily="49" charset="-122"/>
              </a:rPr>
              <a:t>创</a:t>
            </a:r>
            <a:r>
              <a:rPr lang="zh-CN" altLang="en-US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世记查经</a:t>
            </a:r>
            <a:r>
              <a:rPr lang="en-US" altLang="zh-CN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_7 </a:t>
            </a:r>
            <a:r>
              <a:rPr lang="zh-CN" altLang="en-US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问题讨论</a:t>
            </a:r>
            <a:endParaRPr lang="zh-CN" altLang="en-US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23528" y="603701"/>
            <a:ext cx="8820472" cy="6254299"/>
          </a:xfrm>
        </p:spPr>
        <p:txBody>
          <a:bodyPr>
            <a:noAutofit/>
          </a:bodyPr>
          <a:lstStyle/>
          <a:p>
            <a:pPr marL="514350" lvl="0" indent="-514350" algn="just">
              <a:lnSpc>
                <a:spcPct val="130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US" altLang="zh-CN" sz="3300" b="1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zh-CN" altLang="en-US" sz="3300" b="1" kern="100" dirty="0" smtClean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我们</a:t>
            </a:r>
            <a:r>
              <a:rPr lang="zh-CN" altLang="en-US" sz="3300" b="1" kern="1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该怎样对待罪？怎样对待罪人？“该隐的记号”给我们怎样的启示</a:t>
            </a:r>
            <a:r>
              <a:rPr lang="zh-CN" altLang="en-US" sz="3300" b="1" kern="100" dirty="0" smtClean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？</a:t>
            </a:r>
            <a:endParaRPr lang="en-US" altLang="zh-CN" sz="3300" b="1" kern="100" dirty="0" smtClean="0">
              <a:latin typeface="黑体" panose="02010609060101010101" pitchFamily="49" charset="-122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marL="514350" lvl="0" indent="-514350" algn="just">
              <a:lnSpc>
                <a:spcPct val="130000"/>
              </a:lnSpc>
              <a:spcAft>
                <a:spcPts val="0"/>
              </a:spcAft>
              <a:buFont typeface="+mj-lt"/>
              <a:buAutoNum type="arabicPeriod"/>
            </a:pPr>
            <a:endParaRPr lang="en-US" altLang="zh-CN" sz="1000" b="1" kern="100" dirty="0" smtClean="0">
              <a:latin typeface="黑体" panose="02010609060101010101" pitchFamily="49" charset="-122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marL="514350" lvl="0" indent="-514350" algn="just">
              <a:lnSpc>
                <a:spcPct val="130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US" altLang="zh-CN" sz="3300" b="1" kern="1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zh-CN" altLang="en-US" sz="3300" b="1" kern="100" dirty="0" smtClean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为什么</a:t>
            </a:r>
            <a:r>
              <a:rPr lang="zh-CN" altLang="en-US" sz="3300" b="1" kern="1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该隐会害怕别人要杀他？该隐最痛苦的是什么</a:t>
            </a:r>
            <a:r>
              <a:rPr lang="zh-CN" altLang="en-US" sz="3300" b="1" kern="100" dirty="0" smtClean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？</a:t>
            </a:r>
            <a:endParaRPr lang="en-US" altLang="zh-CN" sz="3300" b="1" kern="100" dirty="0" smtClean="0">
              <a:latin typeface="黑体" panose="02010609060101010101" pitchFamily="49" charset="-122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marL="514350" lvl="0" indent="-514350" algn="just">
              <a:lnSpc>
                <a:spcPct val="130000"/>
              </a:lnSpc>
              <a:spcAft>
                <a:spcPts val="0"/>
              </a:spcAft>
              <a:buFont typeface="+mj-lt"/>
              <a:buAutoNum type="arabicPeriod"/>
            </a:pPr>
            <a:endParaRPr lang="zh-CN" altLang="zh-CN" sz="1000" kern="100" dirty="0">
              <a:latin typeface="黑体" panose="02010609060101010101" pitchFamily="49" charset="-122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marL="514350" lvl="0" indent="-514350" algn="just">
              <a:lnSpc>
                <a:spcPct val="130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US" altLang="zh-CN" sz="3300" b="1" kern="1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zh-CN" altLang="en-US" sz="3300" b="1" kern="100" dirty="0" smtClean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请</a:t>
            </a:r>
            <a:r>
              <a:rPr lang="zh-CN" altLang="en-US" sz="3300" b="1" kern="1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数一下拉麦的“仇恨歌”里一共出现多少个“我”，在今天的世界，我们有没有听到过类似这样的“仇恨歌”？我们自己有没有唱过这样的“仇恨歌”</a:t>
            </a:r>
            <a:r>
              <a:rPr lang="zh-CN" altLang="en-US" sz="3300" b="1" kern="100" dirty="0" smtClean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？</a:t>
            </a:r>
            <a:endParaRPr lang="zh-CN" altLang="zh-CN" sz="3300" kern="100" dirty="0">
              <a:latin typeface="黑体" panose="02010609060101010101" pitchFamily="49" charset="-122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3396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615602"/>
          </a:xfrm>
        </p:spPr>
        <p:txBody>
          <a:bodyPr/>
          <a:lstStyle/>
          <a:p>
            <a:r>
              <a:rPr lang="zh-CN" altLang="en-US" b="1" dirty="0">
                <a:latin typeface="黑体" panose="02010609060101010101" pitchFamily="49" charset="-122"/>
                <a:ea typeface="黑体" panose="02010609060101010101" pitchFamily="49" charset="-122"/>
              </a:rPr>
              <a:t>创</a:t>
            </a:r>
            <a:r>
              <a:rPr lang="zh-CN" altLang="en-US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世记查经</a:t>
            </a:r>
            <a:r>
              <a:rPr lang="en-US" altLang="zh-CN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_8</a:t>
            </a:r>
            <a:endParaRPr lang="zh-CN" altLang="en-US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980730"/>
            <a:ext cx="8407846" cy="5760638"/>
          </a:xfrm>
        </p:spPr>
        <p:txBody>
          <a:bodyPr>
            <a:normAutofit/>
          </a:bodyPr>
          <a:lstStyle/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【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创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Genesis 4:8-26】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12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你种地，地不再给你效力，你必流离飘荡在地上。” 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When you till the ground, it shall no longer yield its strength to you. A fugitive and a vagabond you shall be on the earth."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13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该隐对耶和华说：“我的刑罚太重，过于我所能当的。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And Cain said to the LORD, "My punishment is greater than I can bear</a:t>
            </a:r>
            <a:r>
              <a:rPr lang="en-US" altLang="zh-CN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!</a:t>
            </a:r>
            <a:endParaRPr lang="en-US" altLang="zh-CN" sz="3600" b="1" kern="100" dirty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2068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615602"/>
          </a:xfrm>
        </p:spPr>
        <p:txBody>
          <a:bodyPr/>
          <a:lstStyle/>
          <a:p>
            <a:r>
              <a:rPr lang="zh-CN" altLang="en-US" b="1" dirty="0">
                <a:latin typeface="黑体" panose="02010609060101010101" pitchFamily="49" charset="-122"/>
                <a:ea typeface="黑体" panose="02010609060101010101" pitchFamily="49" charset="-122"/>
              </a:rPr>
              <a:t>创</a:t>
            </a:r>
            <a:r>
              <a:rPr lang="zh-CN" altLang="en-US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世记查经</a:t>
            </a:r>
            <a:r>
              <a:rPr lang="en-US" altLang="zh-CN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_8</a:t>
            </a:r>
            <a:endParaRPr lang="zh-CN" altLang="en-US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980730"/>
            <a:ext cx="8407846" cy="5760638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【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创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Genesis 4:8-26】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14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你如今赶逐我离开这地，以致不见你面。我必流离飘荡在地上，凡遇见我的必杀我。” 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Surely You have driven me out this day from the face of the ground; I shall be hidden from Your face; I shall be a fugitive and a vagabond on the earth, and it will happen that anyone who finds me will kill me."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15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耶和华对他说：“凡杀该隐的，必遭报七倍。”耶和华就给该隐立一个记号，免得人遇见他就杀他。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And the LORD said to him, "Therefore, whoever kills Cain, vengeance shall be taken on him sevenfold." And the LORD set a mark on Cain, lest anyone finding him should kill him</a:t>
            </a:r>
            <a:r>
              <a:rPr lang="en-US" altLang="zh-CN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.</a:t>
            </a:r>
            <a:endParaRPr lang="en-US" altLang="zh-CN" sz="3600" b="1" kern="100" dirty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0637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615602"/>
          </a:xfrm>
        </p:spPr>
        <p:txBody>
          <a:bodyPr/>
          <a:lstStyle/>
          <a:p>
            <a:r>
              <a:rPr lang="zh-CN" altLang="en-US" b="1" dirty="0">
                <a:latin typeface="黑体" panose="02010609060101010101" pitchFamily="49" charset="-122"/>
                <a:ea typeface="黑体" panose="02010609060101010101" pitchFamily="49" charset="-122"/>
              </a:rPr>
              <a:t>创</a:t>
            </a:r>
            <a:r>
              <a:rPr lang="zh-CN" altLang="en-US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世记查经</a:t>
            </a:r>
            <a:r>
              <a:rPr lang="en-US" altLang="zh-CN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_8</a:t>
            </a:r>
            <a:endParaRPr lang="zh-CN" altLang="en-US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980730"/>
            <a:ext cx="8407846" cy="5760638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【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创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Genesis 4:8-26】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16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于是该隐离开耶和华的面，去住在伊甸东边挪得之地。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Then Cain went out from the presence of the LORD and dwelt in the land of Nod on the east of Eden.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17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该隐与妻子同房，他妻子就怀孕，生了以诺。该隐建造了一座城，就按着他儿子的名，将那城叫作以诺。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And Cain knew his wife, and she conceived and bore Enoch. And he built a city, and called the name of the city after the name of his son--Enoch</a:t>
            </a:r>
            <a:r>
              <a:rPr lang="en-US" altLang="zh-CN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.</a:t>
            </a:r>
            <a:endParaRPr lang="en-US" altLang="zh-CN" sz="3600" b="1" kern="100" dirty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6468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615602"/>
          </a:xfrm>
        </p:spPr>
        <p:txBody>
          <a:bodyPr/>
          <a:lstStyle/>
          <a:p>
            <a:r>
              <a:rPr lang="zh-CN" altLang="en-US" b="1" dirty="0">
                <a:latin typeface="黑体" panose="02010609060101010101" pitchFamily="49" charset="-122"/>
                <a:ea typeface="黑体" panose="02010609060101010101" pitchFamily="49" charset="-122"/>
              </a:rPr>
              <a:t>创</a:t>
            </a:r>
            <a:r>
              <a:rPr lang="zh-CN" altLang="en-US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世记查经</a:t>
            </a:r>
            <a:r>
              <a:rPr lang="en-US" altLang="zh-CN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_8</a:t>
            </a:r>
            <a:endParaRPr lang="zh-CN" altLang="en-US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980730"/>
            <a:ext cx="8407846" cy="5760638"/>
          </a:xfrm>
        </p:spPr>
        <p:txBody>
          <a:bodyPr>
            <a:normAutofit fontScale="92500"/>
          </a:bodyPr>
          <a:lstStyle/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【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创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Genesis 4:8-26】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18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以诺生以拿；以拿生米户雅利；米户雅利生玛土撒利；玛土撒利生拉麦。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To Enoch was born </a:t>
            </a:r>
            <a:r>
              <a:rPr lang="en-US" altLang="zh-CN" sz="3600" b="1" kern="100" dirty="0" err="1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Irad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; and </a:t>
            </a:r>
            <a:r>
              <a:rPr lang="en-US" altLang="zh-CN" sz="3600" b="1" kern="100" dirty="0" err="1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Irad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 begot </a:t>
            </a:r>
            <a:r>
              <a:rPr lang="en-US" altLang="zh-CN" sz="3600" b="1" kern="100" dirty="0" err="1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Mehujael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, and </a:t>
            </a:r>
            <a:r>
              <a:rPr lang="en-US" altLang="zh-CN" sz="3600" b="1" kern="100" dirty="0" err="1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Mehujael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 begot </a:t>
            </a:r>
            <a:r>
              <a:rPr lang="en-US" altLang="zh-CN" sz="3600" b="1" kern="100" dirty="0" err="1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Methushael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, and </a:t>
            </a:r>
            <a:r>
              <a:rPr lang="en-US" altLang="zh-CN" sz="3600" b="1" kern="100" dirty="0" err="1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Methushael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 begot </a:t>
            </a:r>
            <a:r>
              <a:rPr lang="en-US" altLang="zh-CN" sz="3600" b="1" kern="100" dirty="0" err="1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Lamech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.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19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拉麦娶了两个妻，一个名叫亚大，一个名叫洗拉。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Then </a:t>
            </a:r>
            <a:r>
              <a:rPr lang="en-US" altLang="zh-CN" sz="3600" b="1" kern="100" dirty="0" err="1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Lamech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 took for himself two wives: the name of one was Adah, and the name of the second was Zillah</a:t>
            </a:r>
            <a:r>
              <a:rPr lang="en-US" altLang="zh-CN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.</a:t>
            </a:r>
            <a:endParaRPr lang="en-US" altLang="zh-CN" sz="3600" b="1" kern="100" dirty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1065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615602"/>
          </a:xfrm>
        </p:spPr>
        <p:txBody>
          <a:bodyPr/>
          <a:lstStyle/>
          <a:p>
            <a:r>
              <a:rPr lang="zh-CN" altLang="en-US" b="1" dirty="0">
                <a:latin typeface="黑体" panose="02010609060101010101" pitchFamily="49" charset="-122"/>
                <a:ea typeface="黑体" panose="02010609060101010101" pitchFamily="49" charset="-122"/>
              </a:rPr>
              <a:t>创</a:t>
            </a:r>
            <a:r>
              <a:rPr lang="zh-CN" altLang="en-US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世记查经</a:t>
            </a:r>
            <a:r>
              <a:rPr lang="en-US" altLang="zh-CN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_8</a:t>
            </a:r>
            <a:endParaRPr lang="zh-CN" altLang="en-US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980730"/>
            <a:ext cx="8407846" cy="5760638"/>
          </a:xfrm>
        </p:spPr>
        <p:txBody>
          <a:bodyPr>
            <a:normAutofit lnSpcReduction="10000"/>
          </a:bodyPr>
          <a:lstStyle/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【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创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Genesis 4:8-26】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20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亚大生雅八，雅八就是住帐棚牧养牲畜之人的祖师。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And Adah bore </a:t>
            </a:r>
            <a:r>
              <a:rPr lang="en-US" altLang="zh-CN" sz="3600" b="1" kern="100" dirty="0" err="1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Jabal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. He was the father of those who dwell in tents and have livestock.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21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雅八的兄弟名叫犹八，他是一切弹琴吹箫之人的祖师。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His brother's name was Jubal. He was the father of all those who play the harp and flute</a:t>
            </a:r>
            <a:r>
              <a:rPr lang="en-US" altLang="zh-CN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.</a:t>
            </a:r>
            <a:endParaRPr lang="en-US" altLang="zh-CN" sz="3600" b="1" kern="100" dirty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2064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512" y="-14185"/>
            <a:ext cx="7886700" cy="615602"/>
          </a:xfrm>
        </p:spPr>
        <p:txBody>
          <a:bodyPr/>
          <a:lstStyle/>
          <a:p>
            <a:r>
              <a:rPr lang="zh-CN" altLang="en-US" b="1" dirty="0">
                <a:latin typeface="黑体" panose="02010609060101010101" pitchFamily="49" charset="-122"/>
                <a:ea typeface="黑体" panose="02010609060101010101" pitchFamily="49" charset="-122"/>
              </a:rPr>
              <a:t>创</a:t>
            </a:r>
            <a:r>
              <a:rPr lang="zh-CN" altLang="en-US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世记查经</a:t>
            </a:r>
            <a:r>
              <a:rPr lang="en-US" altLang="zh-CN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_8</a:t>
            </a:r>
            <a:endParaRPr lang="zh-CN" altLang="en-US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601417"/>
            <a:ext cx="8515350" cy="6256583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【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创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Genesis 4:8-26】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5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22</a:t>
            </a:r>
            <a:r>
              <a:rPr lang="zh-CN" altLang="en-US" sz="35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洗拉又生了土八该隐，他是打造各样铜铁利器的（或作“是铜匠、铁匠的祖师”）。土八该隐的妹子是拿玛。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5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And as for Zillah, she also bore Tubal-Cain, an instructor of every craftsman in bronze and iron. And the sister of Tubal-Cain was </a:t>
            </a:r>
            <a:r>
              <a:rPr lang="en-US" altLang="zh-CN" sz="3500" b="1" kern="100" dirty="0" err="1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Naamah</a:t>
            </a:r>
            <a:r>
              <a:rPr lang="en-US" altLang="zh-CN" sz="35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.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5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23</a:t>
            </a:r>
            <a:r>
              <a:rPr lang="zh-CN" altLang="en-US" sz="35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拉麦对他两个妻子说：“亚大、洗拉，听我的声音；拉麦的妻子细听我的话语：壮年人伤我，我把他杀了；少年人损我，我把他害</a:t>
            </a:r>
            <a:r>
              <a:rPr lang="zh-CN" altLang="en-US" sz="35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了。</a:t>
            </a:r>
            <a:r>
              <a:rPr lang="en-US" altLang="zh-CN" sz="35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Then </a:t>
            </a:r>
            <a:r>
              <a:rPr lang="en-US" altLang="zh-CN" sz="3500" b="1" kern="100" dirty="0" err="1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Lamech</a:t>
            </a:r>
            <a:r>
              <a:rPr lang="en-US" altLang="zh-CN" sz="35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 said to his </a:t>
            </a:r>
            <a:r>
              <a:rPr lang="en-US" altLang="zh-CN" sz="3500" b="1" kern="100" dirty="0" err="1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wives:"Adah</a:t>
            </a:r>
            <a:r>
              <a:rPr lang="en-US" altLang="zh-CN" sz="35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 and Zillah, hear my voice; Wives of </a:t>
            </a:r>
            <a:r>
              <a:rPr lang="en-US" altLang="zh-CN" sz="3500" b="1" kern="100" dirty="0" err="1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Lamech</a:t>
            </a:r>
            <a:r>
              <a:rPr lang="en-US" altLang="zh-CN" sz="35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, listen to my speech! For I have killed a man for wounding me, Even a young man for hurting me</a:t>
            </a:r>
            <a:r>
              <a:rPr lang="en-US" altLang="zh-CN" sz="35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.</a:t>
            </a:r>
            <a:endParaRPr lang="en-US" altLang="zh-CN" sz="3500" b="1" kern="100" dirty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0786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615602"/>
          </a:xfrm>
        </p:spPr>
        <p:txBody>
          <a:bodyPr/>
          <a:lstStyle/>
          <a:p>
            <a:r>
              <a:rPr lang="zh-CN" altLang="en-US" b="1" dirty="0">
                <a:latin typeface="黑体" panose="02010609060101010101" pitchFamily="49" charset="-122"/>
                <a:ea typeface="黑体" panose="02010609060101010101" pitchFamily="49" charset="-122"/>
              </a:rPr>
              <a:t>创</a:t>
            </a:r>
            <a:r>
              <a:rPr lang="zh-CN" altLang="en-US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世记查经</a:t>
            </a:r>
            <a:r>
              <a:rPr lang="en-US" altLang="zh-CN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_8</a:t>
            </a:r>
            <a:endParaRPr lang="zh-CN" altLang="en-US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980730"/>
            <a:ext cx="8407846" cy="5760638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【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创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Genesis 4:8-26】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24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若杀该隐，遭报七倍；杀拉麦，必遭报七十七倍。” 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If Cain shall be avenged sevenfold, Then </a:t>
            </a:r>
            <a:r>
              <a:rPr lang="en-US" altLang="zh-CN" sz="3600" b="1" kern="100" dirty="0" err="1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Lamech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 seventy-sevenfold."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25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亚当又与妻子同房，她就生了一个儿子，起名叫塞特，意思说：“　神另给我立了一个儿子代替亚伯，因为该隐杀了他。” 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And Adam knew his wife again, and she bore a son and named him Seth, "For God has appointed another seed for me instead of Abel, whom Cain killed</a:t>
            </a:r>
            <a:r>
              <a:rPr lang="en-US" altLang="zh-CN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."</a:t>
            </a:r>
            <a:endParaRPr lang="en-US" altLang="zh-CN" sz="3600" b="1" kern="100" dirty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4648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3876</TotalTime>
  <Words>1729</Words>
  <Application>Microsoft Office PowerPoint</Application>
  <PresentationFormat>全屏显示(4:3)</PresentationFormat>
  <Paragraphs>198</Paragraphs>
  <Slides>29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29</vt:i4>
      </vt:variant>
    </vt:vector>
  </HeadingPairs>
  <TitlesOfParts>
    <vt:vector size="38" baseType="lpstr">
      <vt:lpstr>新細明體</vt:lpstr>
      <vt:lpstr>黑体</vt:lpstr>
      <vt:lpstr>宋体</vt:lpstr>
      <vt:lpstr>Arial</vt:lpstr>
      <vt:lpstr>Calibri</vt:lpstr>
      <vt:lpstr>Calibri Light</vt:lpstr>
      <vt:lpstr>Times New Roman</vt:lpstr>
      <vt:lpstr>Wingdings</vt:lpstr>
      <vt:lpstr>1_Office 主题</vt:lpstr>
      <vt:lpstr>创世记查经_8</vt:lpstr>
      <vt:lpstr>创世记查经_8</vt:lpstr>
      <vt:lpstr>创世记查经_8</vt:lpstr>
      <vt:lpstr>创世记查经_8</vt:lpstr>
      <vt:lpstr>创世记查经_8</vt:lpstr>
      <vt:lpstr>创世记查经_8</vt:lpstr>
      <vt:lpstr>创世记查经_8</vt:lpstr>
      <vt:lpstr>创世记查经_8</vt:lpstr>
      <vt:lpstr>创世记查经_8</vt:lpstr>
      <vt:lpstr>创世记查经_8</vt:lpstr>
      <vt:lpstr>创世记查经_8</vt:lpstr>
      <vt:lpstr>创世记查经_8</vt:lpstr>
      <vt:lpstr>创世记查经_8</vt:lpstr>
      <vt:lpstr>创世记查经_8</vt:lpstr>
      <vt:lpstr>创世记查经_8</vt:lpstr>
      <vt:lpstr>创世记查经_8</vt:lpstr>
      <vt:lpstr>创世记查经_8</vt:lpstr>
      <vt:lpstr>创世记查经_8</vt:lpstr>
      <vt:lpstr>创世记查经_8</vt:lpstr>
      <vt:lpstr>创世记查经_8</vt:lpstr>
      <vt:lpstr>创世记查经_8</vt:lpstr>
      <vt:lpstr>创世记查经_8</vt:lpstr>
      <vt:lpstr>创世记查经_8</vt:lpstr>
      <vt:lpstr>创世记查经_8</vt:lpstr>
      <vt:lpstr>创世记查经_8</vt:lpstr>
      <vt:lpstr>创世记查经_8</vt:lpstr>
      <vt:lpstr>创世记查经_8</vt:lpstr>
      <vt:lpstr>创世记查经_8</vt:lpstr>
      <vt:lpstr>创世记查经_7 问题讨论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Windows 用户</dc:creator>
  <cp:lastModifiedBy>Barnabas Feng</cp:lastModifiedBy>
  <cp:revision>451</cp:revision>
  <dcterms:created xsi:type="dcterms:W3CDTF">2014-02-25T17:54:08Z</dcterms:created>
  <dcterms:modified xsi:type="dcterms:W3CDTF">2017-07-14T21:53:18Z</dcterms:modified>
</cp:coreProperties>
</file>