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214" r:id="rId2"/>
    <p:sldId id="2699" r:id="rId3"/>
    <p:sldId id="3224" r:id="rId4"/>
    <p:sldId id="3286" r:id="rId5"/>
    <p:sldId id="3341" r:id="rId6"/>
    <p:sldId id="3306" r:id="rId7"/>
    <p:sldId id="3342" r:id="rId8"/>
    <p:sldId id="3343" r:id="rId9"/>
    <p:sldId id="3344" r:id="rId10"/>
    <p:sldId id="3345" r:id="rId11"/>
    <p:sldId id="3346" r:id="rId12"/>
    <p:sldId id="3347" r:id="rId13"/>
    <p:sldId id="3348" r:id="rId14"/>
    <p:sldId id="3349" r:id="rId15"/>
    <p:sldId id="3350" r:id="rId16"/>
    <p:sldId id="3248" r:id="rId17"/>
    <p:sldId id="3351" r:id="rId18"/>
    <p:sldId id="3352" r:id="rId19"/>
    <p:sldId id="3313" r:id="rId20"/>
    <p:sldId id="3353" r:id="rId21"/>
    <p:sldId id="3314" r:id="rId22"/>
    <p:sldId id="3354" r:id="rId23"/>
    <p:sldId id="3355" r:id="rId24"/>
    <p:sldId id="3356" r:id="rId25"/>
    <p:sldId id="3357" r:id="rId26"/>
    <p:sldId id="3315" r:id="rId27"/>
    <p:sldId id="3358" r:id="rId28"/>
    <p:sldId id="3359" r:id="rId29"/>
    <p:sldId id="3360" r:id="rId30"/>
    <p:sldId id="3361" r:id="rId31"/>
    <p:sldId id="2217" r:id="rId32"/>
    <p:sldId id="2216" r:id="rId33"/>
    <p:sldId id="2218" r:id="rId34"/>
    <p:sldId id="2219" r:id="rId35"/>
    <p:sldId id="3213" r:id="rId3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215" autoAdjust="0"/>
    <p:restoredTop sz="94660"/>
  </p:normalViewPr>
  <p:slideViewPr>
    <p:cSldViewPr snapToGrid="0">
      <p:cViewPr varScale="1">
        <p:scale>
          <a:sx n="86" d="100"/>
          <a:sy n="86" d="100"/>
        </p:scale>
        <p:origin x="97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2022/7/31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2022/7/31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骄傲</a:t>
            </a:r>
            <a:r>
              <a:rPr lang="en-US" altLang="zh-CN" sz="4600" b="1" dirty="0">
                <a:solidFill>
                  <a:srgbClr val="FFFF00"/>
                </a:solidFill>
                <a:latin typeface="微软雅黑" panose="020B0503020204020204" pitchFamily="34" charset="-122"/>
                <a:ea typeface="微软雅黑" panose="020B0503020204020204" pitchFamily="34" charset="-122"/>
              </a:rPr>
              <a:t>—</a:t>
            </a:r>
            <a:r>
              <a:rPr lang="zh-CN" altLang="en-US" sz="4600" b="1" dirty="0">
                <a:solidFill>
                  <a:srgbClr val="FFFF00"/>
                </a:solidFill>
                <a:latin typeface="微软雅黑" panose="020B0503020204020204" pitchFamily="34" charset="-122"/>
                <a:ea typeface="微软雅黑" panose="020B0503020204020204" pitchFamily="34" charset="-122"/>
              </a:rPr>
              <a:t>认识神的障碍</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Pride-The Barrier to Knowing God</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7/31/2022</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4:28-37】</a:t>
            </a:r>
          </a:p>
          <a:p>
            <a:pPr algn="l">
              <a:lnSpc>
                <a:spcPct val="112000"/>
              </a:lnSpc>
            </a:pPr>
            <a:r>
              <a:rPr lang="en-US" altLang="zh-CN" sz="3200" b="1" dirty="0">
                <a:solidFill>
                  <a:srgbClr val="FFFF00"/>
                </a:solidFill>
                <a:ea typeface="微软雅黑" panose="020B0503020204020204" pitchFamily="34" charset="-122"/>
              </a:rPr>
              <a:t>34 </a:t>
            </a:r>
            <a:r>
              <a:rPr lang="zh-CN" altLang="en-US" sz="3200" b="1" dirty="0">
                <a:solidFill>
                  <a:srgbClr val="FFFF00"/>
                </a:solidFill>
                <a:ea typeface="微软雅黑" panose="020B0503020204020204" pitchFamily="34" charset="-122"/>
              </a:rPr>
              <a:t>日子满足，我尼布甲尼撒举目望天，我的聪明复归于我，我便称颂至高者，赞美尊敬活到永远的　神。祂的权柄是永有的，祂的国存到万代。</a:t>
            </a:r>
          </a:p>
          <a:p>
            <a:pPr algn="l">
              <a:lnSpc>
                <a:spcPct val="112000"/>
              </a:lnSpc>
            </a:pPr>
            <a:r>
              <a:rPr lang="en-US" altLang="zh-CN" sz="3200" b="1" dirty="0">
                <a:solidFill>
                  <a:schemeClr val="bg1"/>
                </a:solidFill>
                <a:ea typeface="微软雅黑" panose="020B0503020204020204" pitchFamily="34" charset="-122"/>
              </a:rPr>
              <a:t>At the end of that time, I, Nebuchadnezzar, raised my eyes toward heaven, and my sanity was restored. Then I praised the Most High; I honored and glorified him who lives forever. His dominion is an eternal dominion; his kingdom endures from generation to generation.</a:t>
            </a:r>
          </a:p>
        </p:txBody>
      </p:sp>
    </p:spTree>
    <p:extLst>
      <p:ext uri="{BB962C8B-B14F-4D97-AF65-F5344CB8AC3E}">
        <p14:creationId xmlns:p14="http://schemas.microsoft.com/office/powerpoint/2010/main" val="3997699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4:28-37】</a:t>
            </a:r>
          </a:p>
          <a:p>
            <a:pPr algn="l">
              <a:lnSpc>
                <a:spcPct val="112000"/>
              </a:lnSpc>
            </a:pPr>
            <a:r>
              <a:rPr lang="en-US" altLang="zh-CN" sz="3200" b="1" dirty="0">
                <a:solidFill>
                  <a:srgbClr val="FFFF00"/>
                </a:solidFill>
                <a:ea typeface="微软雅黑" panose="020B0503020204020204" pitchFamily="34" charset="-122"/>
              </a:rPr>
              <a:t>35 </a:t>
            </a:r>
            <a:r>
              <a:rPr lang="zh-CN" altLang="en-US" sz="3200" b="1" dirty="0">
                <a:solidFill>
                  <a:srgbClr val="FFFF00"/>
                </a:solidFill>
                <a:ea typeface="微软雅黑" panose="020B0503020204020204" pitchFamily="34" charset="-122"/>
              </a:rPr>
              <a:t>世上所有的居民都算为虚无，在天上的万军和世上的居民中，祂都凭自己的意旨行事。无人能拦住祂手，或问祂说：“你作什么呢？” </a:t>
            </a:r>
          </a:p>
          <a:p>
            <a:pPr algn="l">
              <a:lnSpc>
                <a:spcPct val="112000"/>
              </a:lnSpc>
            </a:pPr>
            <a:r>
              <a:rPr lang="en-US" altLang="zh-CN" sz="3200" b="1" dirty="0">
                <a:solidFill>
                  <a:schemeClr val="bg1"/>
                </a:solidFill>
                <a:ea typeface="微软雅黑" panose="020B0503020204020204" pitchFamily="34" charset="-122"/>
              </a:rPr>
              <a:t>All the peoples of the earth are regarded as nothing. He does as He pleases with the powers of heaven and the peoples of the earth. No one can hold back his hand or say to him: “What have you done?”</a:t>
            </a:r>
          </a:p>
        </p:txBody>
      </p:sp>
    </p:spTree>
    <p:extLst>
      <p:ext uri="{BB962C8B-B14F-4D97-AF65-F5344CB8AC3E}">
        <p14:creationId xmlns:p14="http://schemas.microsoft.com/office/powerpoint/2010/main" val="4111067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4:28-37】</a:t>
            </a:r>
          </a:p>
          <a:p>
            <a:pPr algn="l">
              <a:lnSpc>
                <a:spcPct val="112000"/>
              </a:lnSpc>
            </a:pPr>
            <a:r>
              <a:rPr lang="en-US" altLang="zh-CN" sz="3200" b="1" dirty="0">
                <a:solidFill>
                  <a:srgbClr val="FFFF00"/>
                </a:solidFill>
                <a:ea typeface="微软雅黑" panose="020B0503020204020204" pitchFamily="34" charset="-122"/>
              </a:rPr>
              <a:t>36 </a:t>
            </a:r>
            <a:r>
              <a:rPr lang="zh-CN" altLang="en-US" sz="3200" b="1" dirty="0">
                <a:solidFill>
                  <a:srgbClr val="FFFF00"/>
                </a:solidFill>
                <a:ea typeface="微软雅黑" panose="020B0503020204020204" pitchFamily="34" charset="-122"/>
              </a:rPr>
              <a:t>那时，我的聪明复归于我，为我国的荣耀威严和光耀也都复归于我，并且我的谋士和大臣也来朝见我。我又得坚立在国位上，至大的权柄加增于我。</a:t>
            </a:r>
          </a:p>
          <a:p>
            <a:pPr algn="l">
              <a:lnSpc>
                <a:spcPct val="112000"/>
              </a:lnSpc>
            </a:pPr>
            <a:r>
              <a:rPr lang="en-US" altLang="zh-CN" sz="3200" b="1" dirty="0">
                <a:solidFill>
                  <a:schemeClr val="bg1"/>
                </a:solidFill>
                <a:ea typeface="微软雅黑" panose="020B0503020204020204" pitchFamily="34" charset="-122"/>
              </a:rPr>
              <a:t>At the same time that my sanity was restored, my honor and splendor were returned to me for the glory of my kingdom. My advisers and nobles sought me out, and I was restored to my throne and became even greater than before.</a:t>
            </a:r>
          </a:p>
        </p:txBody>
      </p:sp>
    </p:spTree>
    <p:extLst>
      <p:ext uri="{BB962C8B-B14F-4D97-AF65-F5344CB8AC3E}">
        <p14:creationId xmlns:p14="http://schemas.microsoft.com/office/powerpoint/2010/main" val="645633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4:28-37】</a:t>
            </a:r>
          </a:p>
          <a:p>
            <a:pPr algn="l">
              <a:lnSpc>
                <a:spcPct val="112000"/>
              </a:lnSpc>
            </a:pPr>
            <a:r>
              <a:rPr lang="en-US" altLang="zh-CN" sz="3200" b="1" dirty="0">
                <a:solidFill>
                  <a:srgbClr val="FFFF00"/>
                </a:solidFill>
                <a:ea typeface="微软雅黑" panose="020B0503020204020204" pitchFamily="34" charset="-122"/>
              </a:rPr>
              <a:t>37 </a:t>
            </a:r>
            <a:r>
              <a:rPr lang="zh-CN" altLang="en-US" sz="3200" b="1" dirty="0">
                <a:solidFill>
                  <a:srgbClr val="FFFF00"/>
                </a:solidFill>
                <a:ea typeface="微软雅黑" panose="020B0503020204020204" pitchFamily="34" charset="-122"/>
              </a:rPr>
              <a:t>现在我尼布甲尼撒赞美、尊崇、恭敬天上的王，因为祂所作的全都诚实，祂所行的也都公平。那行动骄傲的，祂能降为卑。</a:t>
            </a:r>
          </a:p>
          <a:p>
            <a:pPr algn="l">
              <a:lnSpc>
                <a:spcPct val="112000"/>
              </a:lnSpc>
            </a:pPr>
            <a:r>
              <a:rPr lang="en-US" altLang="zh-CN" sz="3200" b="1" dirty="0">
                <a:solidFill>
                  <a:schemeClr val="bg1"/>
                </a:solidFill>
                <a:ea typeface="微软雅黑" panose="020B0503020204020204" pitchFamily="34" charset="-122"/>
              </a:rPr>
              <a:t>Now I, Nebuchadnezzar, praise and exalt and glorify the King of heaven, because everything He does is right and all his ways are just. And those who walk in pride He is able to humble.</a:t>
            </a:r>
          </a:p>
        </p:txBody>
      </p:sp>
    </p:spTree>
    <p:extLst>
      <p:ext uri="{BB962C8B-B14F-4D97-AF65-F5344CB8AC3E}">
        <p14:creationId xmlns:p14="http://schemas.microsoft.com/office/powerpoint/2010/main" val="4094651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73:8,9,11,12a】</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他们讥笑人，凭恶意说欺压人的话，他们说话自高。</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They scoff and speak wickedly concerning oppression; They speak loftily.</a:t>
            </a:r>
          </a:p>
          <a:p>
            <a:pPr algn="l">
              <a:lnSpc>
                <a:spcPct val="112000"/>
              </a:lnSpc>
            </a:pPr>
            <a:r>
              <a:rPr lang="en-US" altLang="zh-CN" sz="3200" b="1" dirty="0">
                <a:solidFill>
                  <a:srgbClr val="FFFF00"/>
                </a:solidFill>
                <a:ea typeface="微软雅黑" panose="020B0503020204020204" pitchFamily="34" charset="-122"/>
              </a:rPr>
              <a:t>9 </a:t>
            </a:r>
            <a:r>
              <a:rPr lang="zh-CN" altLang="en-US" sz="3200" b="1" dirty="0">
                <a:solidFill>
                  <a:srgbClr val="FFFF00"/>
                </a:solidFill>
                <a:ea typeface="微软雅黑" panose="020B0503020204020204" pitchFamily="34" charset="-122"/>
              </a:rPr>
              <a:t>他们的口亵渎上天，他们的舌毁谤全地。</a:t>
            </a:r>
          </a:p>
          <a:p>
            <a:pPr algn="l">
              <a:lnSpc>
                <a:spcPct val="112000"/>
              </a:lnSpc>
            </a:pPr>
            <a:r>
              <a:rPr lang="en-US" altLang="zh-CN" sz="3200" b="1" dirty="0">
                <a:solidFill>
                  <a:schemeClr val="bg1"/>
                </a:solidFill>
                <a:ea typeface="微软雅黑" panose="020B0503020204020204" pitchFamily="34" charset="-122"/>
              </a:rPr>
              <a:t>They set their mouth against the heavens, And their tongue walks through the earth.</a:t>
            </a:r>
          </a:p>
        </p:txBody>
      </p:sp>
    </p:spTree>
    <p:extLst>
      <p:ext uri="{BB962C8B-B14F-4D97-AF65-F5344CB8AC3E}">
        <p14:creationId xmlns:p14="http://schemas.microsoft.com/office/powerpoint/2010/main" val="1401620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73:8,9,11,12a】</a:t>
            </a:r>
          </a:p>
          <a:p>
            <a:pPr algn="l">
              <a:lnSpc>
                <a:spcPct val="112000"/>
              </a:lnSpc>
            </a:pPr>
            <a:r>
              <a:rPr lang="en-US" altLang="zh-CN" sz="3200" b="1" dirty="0">
                <a:solidFill>
                  <a:srgbClr val="FFFF00"/>
                </a:solidFill>
                <a:ea typeface="微软雅黑" panose="020B0503020204020204" pitchFamily="34" charset="-122"/>
              </a:rPr>
              <a:t>11 </a:t>
            </a:r>
            <a:r>
              <a:rPr lang="zh-CN" altLang="en-US" sz="3200" b="1" dirty="0">
                <a:solidFill>
                  <a:srgbClr val="FFFF00"/>
                </a:solidFill>
                <a:ea typeface="微软雅黑" panose="020B0503020204020204" pitchFamily="34" charset="-122"/>
              </a:rPr>
              <a:t>他们说：“　神怎能晓得？至高者岂有知识呢？”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they say, “How does God know? And is there knowledge in the Most High?”</a:t>
            </a:r>
          </a:p>
          <a:p>
            <a:pPr algn="l">
              <a:lnSpc>
                <a:spcPct val="112000"/>
              </a:lnSpc>
            </a:pPr>
            <a:r>
              <a:rPr lang="en-US" altLang="zh-CN" sz="3200" b="1" dirty="0">
                <a:solidFill>
                  <a:srgbClr val="FFFF00"/>
                </a:solidFill>
                <a:ea typeface="微软雅黑" panose="020B0503020204020204" pitchFamily="34" charset="-122"/>
              </a:rPr>
              <a:t>12a </a:t>
            </a:r>
            <a:r>
              <a:rPr lang="zh-CN" altLang="en-US" sz="3200" b="1" dirty="0">
                <a:solidFill>
                  <a:srgbClr val="FFFF00"/>
                </a:solidFill>
                <a:ea typeface="微软雅黑" panose="020B0503020204020204" pitchFamily="34" charset="-122"/>
              </a:rPr>
              <a:t>看哪，这就是恶人</a:t>
            </a:r>
            <a:r>
              <a:rPr lang="en-US" altLang="zh-CN" sz="3200" b="1" dirty="0">
                <a:solidFill>
                  <a:srgbClr val="FFFF00"/>
                </a:solidFill>
                <a:ea typeface="微软雅黑" panose="020B0503020204020204" pitchFamily="34" charset="-122"/>
              </a:rPr>
              <a:t>……</a:t>
            </a:r>
          </a:p>
          <a:p>
            <a:pPr algn="l">
              <a:lnSpc>
                <a:spcPct val="112000"/>
              </a:lnSpc>
            </a:pPr>
            <a:r>
              <a:rPr lang="en-US" altLang="zh-CN" sz="3200" b="1" dirty="0">
                <a:solidFill>
                  <a:schemeClr val="bg1"/>
                </a:solidFill>
                <a:ea typeface="微软雅黑" panose="020B0503020204020204" pitchFamily="34" charset="-122"/>
              </a:rPr>
              <a:t>Behold, these are the ungodly….</a:t>
            </a:r>
          </a:p>
        </p:txBody>
      </p:sp>
    </p:spTree>
    <p:extLst>
      <p:ext uri="{BB962C8B-B14F-4D97-AF65-F5344CB8AC3E}">
        <p14:creationId xmlns:p14="http://schemas.microsoft.com/office/powerpoint/2010/main" val="1947346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139:1-8】</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（大卫的诗，交与伶长。）耶和华啊，你已经鉴察我，认识我。</a:t>
            </a:r>
            <a:r>
              <a:rPr lang="en-US" altLang="zh-CN" sz="3200" b="1" dirty="0">
                <a:solidFill>
                  <a:schemeClr val="bg1"/>
                </a:solidFill>
                <a:ea typeface="微软雅黑" panose="020B0503020204020204" pitchFamily="34" charset="-122"/>
              </a:rPr>
              <a:t>For the Chief Musician. A Psalm of David. O Lord, You have searched me and known me.</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a:solidFill>
                  <a:srgbClr val="FFFF00"/>
                </a:solidFill>
                <a:ea typeface="微软雅黑" panose="020B0503020204020204" pitchFamily="34" charset="-122"/>
              </a:rPr>
              <a:t>我坐下，我起来，你都晓得，你从远处知道我的意念；</a:t>
            </a:r>
            <a:r>
              <a:rPr lang="en-US" altLang="zh-CN" sz="3200" b="1" dirty="0">
                <a:solidFill>
                  <a:schemeClr val="bg1"/>
                </a:solidFill>
                <a:ea typeface="微软雅黑" panose="020B0503020204020204" pitchFamily="34" charset="-122"/>
              </a:rPr>
              <a:t>You know my sitting down and my rising up; You understand my thought afar off.</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我行路，我躺卧，你都细察，你也深知我一切所行的。</a:t>
            </a:r>
          </a:p>
          <a:p>
            <a:pPr algn="l">
              <a:lnSpc>
                <a:spcPct val="112000"/>
              </a:lnSpc>
            </a:pPr>
            <a:r>
              <a:rPr lang="en-US" altLang="zh-CN" sz="3200" b="1" dirty="0">
                <a:solidFill>
                  <a:schemeClr val="bg1"/>
                </a:solidFill>
                <a:ea typeface="微软雅黑" panose="020B0503020204020204" pitchFamily="34" charset="-122"/>
              </a:rPr>
              <a:t>You comprehend my path and my lying down, And are acquainted with all my ways.</a:t>
            </a:r>
          </a:p>
        </p:txBody>
      </p:sp>
    </p:spTree>
    <p:extLst>
      <p:ext uri="{BB962C8B-B14F-4D97-AF65-F5344CB8AC3E}">
        <p14:creationId xmlns:p14="http://schemas.microsoft.com/office/powerpoint/2010/main" val="468960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139:1-8】</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耶和华啊，我舌头上的话，你没有一句不知道的。</a:t>
            </a:r>
          </a:p>
          <a:p>
            <a:pPr algn="l">
              <a:lnSpc>
                <a:spcPct val="112000"/>
              </a:lnSpc>
            </a:pPr>
            <a:r>
              <a:rPr lang="en-US" altLang="zh-CN" sz="3200" b="1" dirty="0">
                <a:solidFill>
                  <a:schemeClr val="bg1"/>
                </a:solidFill>
                <a:ea typeface="微软雅黑" panose="020B0503020204020204" pitchFamily="34" charset="-122"/>
              </a:rPr>
              <a:t>For there is not a word on my tongue, But behold, O Lord, You know it altogether.</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你在我前后环绕我，按手在我身上。</a:t>
            </a:r>
          </a:p>
          <a:p>
            <a:pPr algn="l">
              <a:lnSpc>
                <a:spcPct val="112000"/>
              </a:lnSpc>
            </a:pPr>
            <a:r>
              <a:rPr lang="en-US" altLang="zh-CN" sz="3200" b="1" dirty="0">
                <a:solidFill>
                  <a:schemeClr val="bg1"/>
                </a:solidFill>
                <a:ea typeface="微软雅黑" panose="020B0503020204020204" pitchFamily="34" charset="-122"/>
              </a:rPr>
              <a:t>You have hedged me behind and before, And laid </a:t>
            </a:r>
            <a:r>
              <a:rPr lang="en-US" altLang="zh-CN" sz="3200" b="1" dirty="0">
                <a:solidFill>
                  <a:srgbClr val="FFFF00"/>
                </a:solidFill>
                <a:ea typeface="微软雅黑" panose="020B0503020204020204" pitchFamily="34" charset="-122"/>
              </a:rPr>
              <a:t>Your hand upon me.</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这样的知识奇妙，是我不能测的；至高，是我不能及的。</a:t>
            </a:r>
          </a:p>
          <a:p>
            <a:pPr algn="l">
              <a:lnSpc>
                <a:spcPct val="112000"/>
              </a:lnSpc>
            </a:pPr>
            <a:r>
              <a:rPr lang="en-US" altLang="zh-CN" sz="3200" b="1" dirty="0">
                <a:solidFill>
                  <a:schemeClr val="bg1"/>
                </a:solidFill>
                <a:ea typeface="微软雅黑" panose="020B0503020204020204" pitchFamily="34" charset="-122"/>
              </a:rPr>
              <a:t>Such knowledge is too wonderful for me; It is high, I cannot attain it.</a:t>
            </a:r>
          </a:p>
        </p:txBody>
      </p:sp>
    </p:spTree>
    <p:extLst>
      <p:ext uri="{BB962C8B-B14F-4D97-AF65-F5344CB8AC3E}">
        <p14:creationId xmlns:p14="http://schemas.microsoft.com/office/powerpoint/2010/main" val="1150325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139:1-8】</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我往哪里去，躲避你的灵？我往哪里逃，躲避你的面？</a:t>
            </a:r>
          </a:p>
          <a:p>
            <a:pPr algn="l">
              <a:lnSpc>
                <a:spcPct val="112000"/>
              </a:lnSpc>
            </a:pPr>
            <a:r>
              <a:rPr lang="en-US" altLang="zh-CN" sz="3200" b="1" dirty="0">
                <a:solidFill>
                  <a:schemeClr val="bg1"/>
                </a:solidFill>
                <a:ea typeface="微软雅黑" panose="020B0503020204020204" pitchFamily="34" charset="-122"/>
              </a:rPr>
              <a:t>Where can I go from Your Spirit? Or where can I flee from Your presence?</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我若升到天上，你在那里；我若在阴间下榻，你也在那里。</a:t>
            </a:r>
          </a:p>
          <a:p>
            <a:pPr algn="l">
              <a:lnSpc>
                <a:spcPct val="112000"/>
              </a:lnSpc>
            </a:pPr>
            <a:r>
              <a:rPr lang="en-US" altLang="zh-CN" sz="3200" b="1" dirty="0">
                <a:solidFill>
                  <a:schemeClr val="bg1"/>
                </a:solidFill>
                <a:ea typeface="微软雅黑" panose="020B0503020204020204" pitchFamily="34" charset="-122"/>
              </a:rPr>
              <a:t>If I ascend into heaven, You are there; If I make my bed in hell, behold, You are there.</a:t>
            </a:r>
          </a:p>
        </p:txBody>
      </p:sp>
    </p:spTree>
    <p:extLst>
      <p:ext uri="{BB962C8B-B14F-4D97-AF65-F5344CB8AC3E}">
        <p14:creationId xmlns:p14="http://schemas.microsoft.com/office/powerpoint/2010/main" val="6801658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4:34-35】</a:t>
            </a:r>
          </a:p>
          <a:p>
            <a:pPr algn="l">
              <a:lnSpc>
                <a:spcPct val="112000"/>
              </a:lnSpc>
            </a:pPr>
            <a:r>
              <a:rPr lang="en-US" altLang="zh-CN" sz="3200" b="1" dirty="0">
                <a:solidFill>
                  <a:srgbClr val="FFFF00"/>
                </a:solidFill>
                <a:ea typeface="微软雅黑" panose="020B0503020204020204" pitchFamily="34" charset="-122"/>
              </a:rPr>
              <a:t>34 </a:t>
            </a:r>
            <a:r>
              <a:rPr lang="zh-CN" altLang="en-US" sz="3200" b="1" dirty="0">
                <a:solidFill>
                  <a:srgbClr val="FFFF00"/>
                </a:solidFill>
                <a:ea typeface="微软雅黑" panose="020B0503020204020204" pitchFamily="34" charset="-122"/>
              </a:rPr>
              <a:t>日子满足，我尼布甲尼撒举目望天，我的聪明复归于我，我便称颂至高者，赞美尊敬活到永远的　神。祂的权柄是永有的，祂的国存到万代。</a:t>
            </a:r>
          </a:p>
          <a:p>
            <a:pPr algn="l">
              <a:lnSpc>
                <a:spcPct val="112000"/>
              </a:lnSpc>
            </a:pPr>
            <a:r>
              <a:rPr lang="en-US" altLang="zh-CN" sz="3200" b="1" dirty="0">
                <a:solidFill>
                  <a:schemeClr val="bg1"/>
                </a:solidFill>
                <a:ea typeface="微软雅黑" panose="020B0503020204020204" pitchFamily="34" charset="-122"/>
              </a:rPr>
              <a:t>At the end of that time, I, Nebuchadnezzar, raised my eyes toward heaven, and my sanity was restored. Then I praised the Most High; I honored and glorified him who lives forever. His dominion is an eternal dominion; his kingdom endures from generation to generation.</a:t>
            </a:r>
          </a:p>
        </p:txBody>
      </p:sp>
    </p:spTree>
    <p:extLst>
      <p:ext uri="{BB962C8B-B14F-4D97-AF65-F5344CB8AC3E}">
        <p14:creationId xmlns:p14="http://schemas.microsoft.com/office/powerpoint/2010/main" val="415818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约翰福音 </a:t>
            </a:r>
            <a:r>
              <a:rPr lang="en-US" altLang="zh-CN" sz="3200" b="1" u="sng" dirty="0">
                <a:solidFill>
                  <a:schemeClr val="bg1"/>
                </a:solidFill>
                <a:ea typeface="微软雅黑" panose="020B0503020204020204" pitchFamily="34" charset="-122"/>
              </a:rPr>
              <a:t>John 17:3】</a:t>
            </a:r>
          </a:p>
          <a:p>
            <a:pPr algn="l">
              <a:lnSpc>
                <a:spcPct val="112000"/>
              </a:lnSpc>
            </a:pPr>
            <a:r>
              <a:rPr lang="zh-CN" altLang="en-US" sz="3400" b="1" dirty="0">
                <a:solidFill>
                  <a:srgbClr val="FFFF00"/>
                </a:solidFill>
                <a:ea typeface="微软雅黑" panose="020B0503020204020204" pitchFamily="34" charset="-122"/>
              </a:rPr>
              <a:t>认识你独一的真神，并且认识你所差来的耶稣基督，这就是永生。</a:t>
            </a:r>
          </a:p>
          <a:p>
            <a:pPr algn="l">
              <a:lnSpc>
                <a:spcPct val="112000"/>
              </a:lnSpc>
            </a:pPr>
            <a:r>
              <a:rPr lang="en-US" altLang="zh-CN" sz="3400" b="1" dirty="0">
                <a:solidFill>
                  <a:schemeClr val="bg1"/>
                </a:solidFill>
                <a:ea typeface="微软雅黑" panose="020B0503020204020204" pitchFamily="34" charset="-122"/>
              </a:rPr>
              <a:t>And this is eternal life, that they may know You, the only true God, and Jesus Christ whom You have sent.</a:t>
            </a:r>
          </a:p>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雅各书 </a:t>
            </a:r>
            <a:r>
              <a:rPr lang="en-US" altLang="zh-CN" sz="3200" b="1" u="sng" dirty="0">
                <a:solidFill>
                  <a:schemeClr val="bg1"/>
                </a:solidFill>
                <a:ea typeface="微软雅黑" panose="020B0503020204020204" pitchFamily="34" charset="-122"/>
              </a:rPr>
              <a:t>James 4:6】</a:t>
            </a:r>
          </a:p>
          <a:p>
            <a:pPr algn="l">
              <a:lnSpc>
                <a:spcPct val="112000"/>
              </a:lnSpc>
            </a:pPr>
            <a:r>
              <a:rPr lang="zh-CN" altLang="en-US" sz="3200" b="1" dirty="0">
                <a:solidFill>
                  <a:srgbClr val="FFFF00"/>
                </a:solidFill>
                <a:ea typeface="微软雅黑" panose="020B0503020204020204" pitchFamily="34" charset="-122"/>
              </a:rPr>
              <a:t>但祂赐更多的恩典，所以经上说：“　神阻挡骄傲的人，赐恩给谦卑的人。”</a:t>
            </a:r>
          </a:p>
          <a:p>
            <a:pPr algn="l">
              <a:lnSpc>
                <a:spcPct val="112000"/>
              </a:lnSpc>
            </a:pPr>
            <a:r>
              <a:rPr lang="en-US" altLang="zh-CN" sz="3200" b="1" dirty="0">
                <a:solidFill>
                  <a:schemeClr val="bg1"/>
                </a:solidFill>
                <a:ea typeface="微软雅黑" panose="020B0503020204020204" pitchFamily="34" charset="-122"/>
              </a:rPr>
              <a:t>But He gives more grace. Therefore He says: “God resists the proud, But gives grace to the humble.”</a:t>
            </a:r>
          </a:p>
          <a:p>
            <a:pPr algn="l">
              <a:lnSpc>
                <a:spcPct val="112000"/>
              </a:lnSpc>
            </a:pPr>
            <a:endParaRPr lang="en-US" altLang="zh-CN" sz="32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3634667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4:34-35】</a:t>
            </a:r>
          </a:p>
          <a:p>
            <a:pPr algn="l">
              <a:lnSpc>
                <a:spcPct val="112000"/>
              </a:lnSpc>
            </a:pPr>
            <a:r>
              <a:rPr lang="en-US" altLang="zh-CN" sz="3200" b="1" dirty="0">
                <a:solidFill>
                  <a:srgbClr val="FFFF00"/>
                </a:solidFill>
                <a:ea typeface="微软雅黑" panose="020B0503020204020204" pitchFamily="34" charset="-122"/>
              </a:rPr>
              <a:t>35 </a:t>
            </a:r>
            <a:r>
              <a:rPr lang="zh-CN" altLang="en-US" sz="3200" b="1" dirty="0">
                <a:solidFill>
                  <a:srgbClr val="FFFF00"/>
                </a:solidFill>
                <a:ea typeface="微软雅黑" panose="020B0503020204020204" pitchFamily="34" charset="-122"/>
              </a:rPr>
              <a:t>世上所有的居民都算为虚无，在天上的万军和世上的居民中，祂都凭自己的意旨行事。无人能拦住祂手，或问祂说：“你作什么呢？” </a:t>
            </a:r>
          </a:p>
          <a:p>
            <a:pPr algn="l">
              <a:lnSpc>
                <a:spcPct val="112000"/>
              </a:lnSpc>
            </a:pPr>
            <a:r>
              <a:rPr lang="en-US" altLang="zh-CN" sz="3200" b="1" dirty="0">
                <a:solidFill>
                  <a:schemeClr val="bg1"/>
                </a:solidFill>
                <a:ea typeface="微软雅黑" panose="020B0503020204020204" pitchFamily="34" charset="-122"/>
              </a:rPr>
              <a:t>All the peoples of the earth are regarded as nothing. He does as He pleases with the powers of heaven and the peoples of the earth. No one can hold back his hand or say to him: “What have you done?”</a:t>
            </a:r>
          </a:p>
        </p:txBody>
      </p:sp>
    </p:spTree>
    <p:extLst>
      <p:ext uri="{BB962C8B-B14F-4D97-AF65-F5344CB8AC3E}">
        <p14:creationId xmlns:p14="http://schemas.microsoft.com/office/powerpoint/2010/main" val="2408903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创世记 </a:t>
            </a:r>
            <a:r>
              <a:rPr lang="en-US" altLang="zh-CN" sz="3200" b="1" u="sng" dirty="0">
                <a:solidFill>
                  <a:schemeClr val="bg1"/>
                </a:solidFill>
                <a:ea typeface="微软雅黑" panose="020B0503020204020204" pitchFamily="34" charset="-122"/>
              </a:rPr>
              <a:t>Genesis 4:1-8】</a:t>
            </a:r>
          </a:p>
          <a:p>
            <a:pPr algn="l">
              <a:lnSpc>
                <a:spcPct val="112000"/>
              </a:lnSpc>
            </a:pPr>
            <a:r>
              <a:rPr lang="en-US" altLang="zh-CN" sz="3200" b="1" dirty="0">
                <a:solidFill>
                  <a:srgbClr val="FFFF00"/>
                </a:solidFill>
                <a:ea typeface="微软雅黑" panose="020B0503020204020204" pitchFamily="34" charset="-122"/>
              </a:rPr>
              <a:t>1 </a:t>
            </a:r>
            <a:r>
              <a:rPr lang="zh-CN" altLang="en-US" sz="3200" b="1" dirty="0">
                <a:solidFill>
                  <a:srgbClr val="FFFF00"/>
                </a:solidFill>
                <a:ea typeface="微软雅黑" panose="020B0503020204020204" pitchFamily="34" charset="-122"/>
              </a:rPr>
              <a:t>有一日，那人和他妻子夏娃同房，夏娃就怀孕，生了该隐（就是“得”的意思），便说：“耶和华使我得了一个男子。” </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Now Adam knew Eve his wife, and she conceived and bore Cain, and said, “I have acquired a man from the Lord.”</a:t>
            </a:r>
          </a:p>
          <a:p>
            <a:pPr algn="l">
              <a:lnSpc>
                <a:spcPct val="112000"/>
              </a:lnSpc>
            </a:pPr>
            <a:r>
              <a:rPr lang="en-US" altLang="zh-CN" sz="3200" b="1" dirty="0">
                <a:solidFill>
                  <a:srgbClr val="FFFF00"/>
                </a:solidFill>
                <a:ea typeface="微软雅黑" panose="020B0503020204020204" pitchFamily="34" charset="-122"/>
              </a:rPr>
              <a:t>2 </a:t>
            </a:r>
            <a:r>
              <a:rPr lang="zh-CN" altLang="en-US" sz="3200" b="1" dirty="0">
                <a:solidFill>
                  <a:srgbClr val="FFFF00"/>
                </a:solidFill>
                <a:ea typeface="微软雅黑" panose="020B0503020204020204" pitchFamily="34" charset="-122"/>
              </a:rPr>
              <a:t>又生了该隐的兄弟亚伯。亚伯是牧羊的，该隐是种地的。</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Then she bore again, this time his brother Abel. Now Abel was a keeper of sheep, but Cain was a tiller of the ground.</a:t>
            </a:r>
          </a:p>
        </p:txBody>
      </p:sp>
    </p:spTree>
    <p:extLst>
      <p:ext uri="{BB962C8B-B14F-4D97-AF65-F5344CB8AC3E}">
        <p14:creationId xmlns:p14="http://schemas.microsoft.com/office/powerpoint/2010/main" val="793253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创世记 </a:t>
            </a:r>
            <a:r>
              <a:rPr lang="en-US" altLang="zh-CN" sz="3200" b="1" u="sng" dirty="0">
                <a:solidFill>
                  <a:schemeClr val="bg1"/>
                </a:solidFill>
                <a:ea typeface="微软雅黑" panose="020B0503020204020204" pitchFamily="34" charset="-122"/>
              </a:rPr>
              <a:t>Genesis 4:1-8】</a:t>
            </a:r>
          </a:p>
          <a:p>
            <a:pPr algn="l">
              <a:lnSpc>
                <a:spcPct val="112000"/>
              </a:lnSpc>
            </a:pPr>
            <a:r>
              <a:rPr lang="en-US" altLang="zh-CN" sz="3200" b="1" dirty="0">
                <a:solidFill>
                  <a:srgbClr val="FFFF00"/>
                </a:solidFill>
                <a:ea typeface="微软雅黑" panose="020B0503020204020204" pitchFamily="34" charset="-122"/>
              </a:rPr>
              <a:t>3 </a:t>
            </a:r>
            <a:r>
              <a:rPr lang="zh-CN" altLang="en-US" sz="3200" b="1" dirty="0">
                <a:solidFill>
                  <a:srgbClr val="FFFF00"/>
                </a:solidFill>
                <a:ea typeface="微软雅黑" panose="020B0503020204020204" pitchFamily="34" charset="-122"/>
              </a:rPr>
              <a:t>有一日，该隐拿地里的出产为供物献给耶和华；</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in the process of time it came to pass that Cain brought an offering of the fruit of the ground to the Lord.</a:t>
            </a:r>
          </a:p>
          <a:p>
            <a:pPr algn="l">
              <a:lnSpc>
                <a:spcPct val="112000"/>
              </a:lnSpc>
            </a:pPr>
            <a:r>
              <a:rPr lang="en-US" altLang="zh-CN" sz="3200" b="1" dirty="0">
                <a:solidFill>
                  <a:srgbClr val="FFFF00"/>
                </a:solidFill>
                <a:ea typeface="微软雅黑" panose="020B0503020204020204" pitchFamily="34" charset="-122"/>
              </a:rPr>
              <a:t>4 </a:t>
            </a:r>
            <a:r>
              <a:rPr lang="zh-CN" altLang="en-US" sz="3200" b="1" dirty="0">
                <a:solidFill>
                  <a:srgbClr val="FFFF00"/>
                </a:solidFill>
                <a:ea typeface="微软雅黑" panose="020B0503020204020204" pitchFamily="34" charset="-122"/>
              </a:rPr>
              <a:t>亚伯也将他羊群中头生的和羊的脂油献上。耶和华看中了亚伯和他的供物，</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Abel also brought of the firstborn of his flock and of their fat. And the Lord respected Abel and his offering,</a:t>
            </a:r>
          </a:p>
        </p:txBody>
      </p:sp>
    </p:spTree>
    <p:extLst>
      <p:ext uri="{BB962C8B-B14F-4D97-AF65-F5344CB8AC3E}">
        <p14:creationId xmlns:p14="http://schemas.microsoft.com/office/powerpoint/2010/main" val="3663738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创世记 </a:t>
            </a:r>
            <a:r>
              <a:rPr lang="en-US" altLang="zh-CN" sz="3200" b="1" u="sng" dirty="0">
                <a:solidFill>
                  <a:schemeClr val="bg1"/>
                </a:solidFill>
                <a:ea typeface="微软雅黑" panose="020B0503020204020204" pitchFamily="34" charset="-122"/>
              </a:rPr>
              <a:t>Genesis 4:1-8】</a:t>
            </a:r>
          </a:p>
          <a:p>
            <a:pPr algn="l">
              <a:lnSpc>
                <a:spcPct val="112000"/>
              </a:lnSpc>
            </a:pPr>
            <a:r>
              <a:rPr lang="en-US" altLang="zh-CN" sz="3200" b="1" dirty="0">
                <a:solidFill>
                  <a:srgbClr val="FFFF00"/>
                </a:solidFill>
                <a:ea typeface="微软雅黑" panose="020B0503020204020204" pitchFamily="34" charset="-122"/>
              </a:rPr>
              <a:t>5 </a:t>
            </a:r>
            <a:r>
              <a:rPr lang="zh-CN" altLang="en-US" sz="3200" b="1" dirty="0">
                <a:solidFill>
                  <a:srgbClr val="FFFF00"/>
                </a:solidFill>
                <a:ea typeface="微软雅黑" panose="020B0503020204020204" pitchFamily="34" charset="-122"/>
              </a:rPr>
              <a:t>只是看不中该隐和他的供物。该隐就大大地发怒，变了脸色。</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He did not respect Cain and his offering. And Cain was very angry, and his countenance fell.</a:t>
            </a:r>
          </a:p>
          <a:p>
            <a:pPr algn="l">
              <a:lnSpc>
                <a:spcPct val="112000"/>
              </a:lnSpc>
            </a:pPr>
            <a:r>
              <a:rPr lang="en-US" altLang="zh-CN" sz="3200" b="1" dirty="0">
                <a:solidFill>
                  <a:srgbClr val="FFFF00"/>
                </a:solidFill>
                <a:ea typeface="微软雅黑" panose="020B0503020204020204" pitchFamily="34" charset="-122"/>
              </a:rPr>
              <a:t>6 </a:t>
            </a:r>
            <a:r>
              <a:rPr lang="zh-CN" altLang="en-US" sz="3200" b="1" dirty="0">
                <a:solidFill>
                  <a:srgbClr val="FFFF00"/>
                </a:solidFill>
                <a:ea typeface="微软雅黑" panose="020B0503020204020204" pitchFamily="34" charset="-122"/>
              </a:rPr>
              <a:t>耶和华对该隐说：“你为什么发怒呢？你为什么变了脸色呢？</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So the Lord said to Cain, “Why are you angry? And why has your countenance fallen?</a:t>
            </a:r>
          </a:p>
        </p:txBody>
      </p:sp>
    </p:spTree>
    <p:extLst>
      <p:ext uri="{BB962C8B-B14F-4D97-AF65-F5344CB8AC3E}">
        <p14:creationId xmlns:p14="http://schemas.microsoft.com/office/powerpoint/2010/main" val="4095892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创世记 </a:t>
            </a:r>
            <a:r>
              <a:rPr lang="en-US" altLang="zh-CN" sz="3200" b="1" u="sng" dirty="0">
                <a:solidFill>
                  <a:schemeClr val="bg1"/>
                </a:solidFill>
                <a:ea typeface="微软雅黑" panose="020B0503020204020204" pitchFamily="34" charset="-122"/>
              </a:rPr>
              <a:t>Genesis 4:1-8】</a:t>
            </a:r>
          </a:p>
          <a:p>
            <a:pPr algn="l">
              <a:lnSpc>
                <a:spcPct val="112000"/>
              </a:lnSpc>
            </a:pPr>
            <a:r>
              <a:rPr lang="en-US" altLang="zh-CN" sz="3200" b="1" dirty="0">
                <a:solidFill>
                  <a:srgbClr val="FFFF00"/>
                </a:solidFill>
                <a:ea typeface="微软雅黑" panose="020B0503020204020204" pitchFamily="34" charset="-122"/>
              </a:rPr>
              <a:t>7 </a:t>
            </a:r>
            <a:r>
              <a:rPr lang="zh-CN" altLang="en-US" sz="3200" b="1" dirty="0">
                <a:solidFill>
                  <a:srgbClr val="FFFF00"/>
                </a:solidFill>
                <a:ea typeface="微软雅黑" panose="020B0503020204020204" pitchFamily="34" charset="-122"/>
              </a:rPr>
              <a:t>你若行得好，岂不蒙悦纳？你若行得不好，罪就伏在门前。它必恋慕你，你却要制伏它。”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If you do well, will you not be accepted? And if you do not do well, sin lies at the door. And its desire is for you, but you should rule over it.”</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该隐与他兄弟亚伯说话，二人正在田间，该隐起来打他兄弟亚伯，把他杀了。</a:t>
            </a:r>
          </a:p>
          <a:p>
            <a:pPr algn="l">
              <a:lnSpc>
                <a:spcPct val="112000"/>
              </a:lnSpc>
            </a:pPr>
            <a:r>
              <a:rPr lang="en-US" altLang="zh-CN" sz="3200" b="1" dirty="0">
                <a:solidFill>
                  <a:schemeClr val="bg1"/>
                </a:solidFill>
                <a:ea typeface="微软雅黑" panose="020B0503020204020204" pitchFamily="34" charset="-122"/>
              </a:rPr>
              <a:t>Now Cain talked with Abel his brother; and it came to pass, when they were in the field, that Cain rose up against Abel his brother and killed him.</a:t>
            </a:r>
          </a:p>
        </p:txBody>
      </p:sp>
    </p:spTree>
    <p:extLst>
      <p:ext uri="{BB962C8B-B14F-4D97-AF65-F5344CB8AC3E}">
        <p14:creationId xmlns:p14="http://schemas.microsoft.com/office/powerpoint/2010/main" val="9120806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路加福音 </a:t>
            </a:r>
            <a:r>
              <a:rPr lang="en-US" altLang="zh-CN" sz="3200" b="1" u="sng" dirty="0">
                <a:solidFill>
                  <a:schemeClr val="bg1"/>
                </a:solidFill>
                <a:ea typeface="微软雅黑" panose="020B0503020204020204" pitchFamily="34" charset="-122"/>
              </a:rPr>
              <a:t>Luke 5:8</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10b】</a:t>
            </a:r>
          </a:p>
          <a:p>
            <a:pPr algn="l">
              <a:lnSpc>
                <a:spcPct val="112000"/>
              </a:lnSpc>
            </a:pPr>
            <a:r>
              <a:rPr lang="en-US" altLang="zh-CN" sz="3200" b="1" dirty="0">
                <a:solidFill>
                  <a:srgbClr val="FFFF00"/>
                </a:solidFill>
                <a:ea typeface="微软雅黑" panose="020B0503020204020204" pitchFamily="34" charset="-122"/>
              </a:rPr>
              <a:t>8 </a:t>
            </a:r>
            <a:r>
              <a:rPr lang="zh-CN" altLang="en-US" sz="3200" b="1" dirty="0">
                <a:solidFill>
                  <a:srgbClr val="FFFF00"/>
                </a:solidFill>
                <a:ea typeface="微软雅黑" panose="020B0503020204020204" pitchFamily="34" charset="-122"/>
              </a:rPr>
              <a:t>西门彼得看见，就俯伏在耶稣膝前，说：“主啊，离开我，我是个罪人！” </a:t>
            </a:r>
          </a:p>
          <a:p>
            <a:pPr algn="l">
              <a:lnSpc>
                <a:spcPct val="112000"/>
              </a:lnSpc>
            </a:pPr>
            <a:r>
              <a:rPr lang="en-US" altLang="zh-CN" sz="3200" b="1" dirty="0">
                <a:solidFill>
                  <a:schemeClr val="bg1"/>
                </a:solidFill>
                <a:ea typeface="微软雅黑" panose="020B0503020204020204" pitchFamily="34" charset="-122"/>
              </a:rPr>
              <a:t>When Simon Peter saw it, he fell down at Jesus’ knees, saying, “Depart from me, for I am a sinful man, O Lord!”</a:t>
            </a:r>
          </a:p>
          <a:p>
            <a:pPr algn="l">
              <a:lnSpc>
                <a:spcPct val="112000"/>
              </a:lnSpc>
            </a:pPr>
            <a:r>
              <a:rPr lang="en-US" altLang="zh-CN" sz="3200" b="1" dirty="0">
                <a:solidFill>
                  <a:srgbClr val="FFFF00"/>
                </a:solidFill>
                <a:ea typeface="微软雅黑" panose="020B0503020204020204" pitchFamily="34" charset="-122"/>
              </a:rPr>
              <a:t>10b ……</a:t>
            </a:r>
            <a:r>
              <a:rPr lang="zh-CN" altLang="en-US" sz="3200" b="1" dirty="0">
                <a:solidFill>
                  <a:srgbClr val="FFFF00"/>
                </a:solidFill>
                <a:ea typeface="微软雅黑" panose="020B0503020204020204" pitchFamily="34" charset="-122"/>
              </a:rPr>
              <a:t>耶稣对西门说：“不要怕！从今以后你要得人了。”</a:t>
            </a:r>
          </a:p>
          <a:p>
            <a:pPr algn="l">
              <a:lnSpc>
                <a:spcPct val="112000"/>
              </a:lnSpc>
            </a:pPr>
            <a:r>
              <a:rPr lang="en-US" altLang="zh-CN" sz="3200" b="1" dirty="0">
                <a:solidFill>
                  <a:schemeClr val="bg1"/>
                </a:solidFill>
                <a:ea typeface="微软雅黑" panose="020B0503020204020204" pitchFamily="34" charset="-122"/>
              </a:rPr>
              <a:t>….And Jesus said to Simon, “Do not be afraid. From now on you will catch men.”</a:t>
            </a:r>
          </a:p>
          <a:p>
            <a:pPr algn="l">
              <a:lnSpc>
                <a:spcPct val="112000"/>
              </a:lnSpc>
            </a:pPr>
            <a:endParaRPr lang="en-US" altLang="zh-CN" sz="3200" b="1"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63849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15:21-28】</a:t>
            </a:r>
          </a:p>
          <a:p>
            <a:pPr algn="l">
              <a:lnSpc>
                <a:spcPct val="112000"/>
              </a:lnSpc>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耶稣离开那里，退到推罗、西顿的境内去。</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Jesus went out from there and departed to the region of </a:t>
            </a:r>
            <a:r>
              <a:rPr lang="en-US" altLang="zh-CN" sz="3200" b="1" dirty="0" err="1">
                <a:solidFill>
                  <a:schemeClr val="bg1"/>
                </a:solidFill>
                <a:ea typeface="微软雅黑" panose="020B0503020204020204" pitchFamily="34" charset="-122"/>
              </a:rPr>
              <a:t>Tyre</a:t>
            </a:r>
            <a:r>
              <a:rPr lang="en-US" altLang="zh-CN" sz="3200" b="1" dirty="0">
                <a:solidFill>
                  <a:schemeClr val="bg1"/>
                </a:solidFill>
                <a:ea typeface="微软雅黑" panose="020B0503020204020204" pitchFamily="34" charset="-122"/>
              </a:rPr>
              <a:t> and Sidon.</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有一个迦南妇人从那地方出来，喊着说：“主啊，大卫的子孙，可怜我！我女儿被鬼附得甚苦。”</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behold, a woman of Canaan came from that region and cried out to Him, saying, “Have mercy on me, O Lord, Son of David! My daughter is severely demon-possessed.”</a:t>
            </a:r>
          </a:p>
        </p:txBody>
      </p:sp>
    </p:spTree>
    <p:extLst>
      <p:ext uri="{BB962C8B-B14F-4D97-AF65-F5344CB8AC3E}">
        <p14:creationId xmlns:p14="http://schemas.microsoft.com/office/powerpoint/2010/main" val="11469072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15:21-28】</a:t>
            </a:r>
          </a:p>
          <a:p>
            <a:pPr algn="l">
              <a:lnSpc>
                <a:spcPct val="112000"/>
              </a:lnSpc>
            </a:pPr>
            <a:r>
              <a:rPr lang="en-US" altLang="zh-CN" sz="3200" b="1" dirty="0">
                <a:solidFill>
                  <a:srgbClr val="FFFF00"/>
                </a:solidFill>
                <a:ea typeface="微软雅黑" panose="020B0503020204020204" pitchFamily="34" charset="-122"/>
              </a:rPr>
              <a:t>23 </a:t>
            </a:r>
            <a:r>
              <a:rPr lang="zh-CN" altLang="en-US" sz="3200" b="1" dirty="0">
                <a:solidFill>
                  <a:srgbClr val="FFFF00"/>
                </a:solidFill>
                <a:ea typeface="微软雅黑" panose="020B0503020204020204" pitchFamily="34" charset="-122"/>
              </a:rPr>
              <a:t>耶稣却一言不答。门徒进前来，求祂说：“这妇人在我们后头喊叫。请打发她走吧！”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He answered her not a word. And His disciples came and urged Him, saying, “Send her away, for she cries out after us.”</a:t>
            </a:r>
          </a:p>
          <a:p>
            <a:pPr algn="l">
              <a:lnSpc>
                <a:spcPct val="112000"/>
              </a:lnSpc>
            </a:pPr>
            <a:r>
              <a:rPr lang="en-US" altLang="zh-CN" sz="3200" b="1" dirty="0">
                <a:solidFill>
                  <a:srgbClr val="FFFF00"/>
                </a:solidFill>
                <a:ea typeface="微软雅黑" panose="020B0503020204020204" pitchFamily="34" charset="-122"/>
              </a:rPr>
              <a:t>24 </a:t>
            </a:r>
            <a:r>
              <a:rPr lang="zh-CN" altLang="en-US" sz="3200" b="1" dirty="0">
                <a:solidFill>
                  <a:srgbClr val="FFFF00"/>
                </a:solidFill>
                <a:ea typeface="微软雅黑" panose="020B0503020204020204" pitchFamily="34" charset="-122"/>
              </a:rPr>
              <a:t>耶稣说：“我奉差遣，不过是到以色列家迷失的羊那里去。”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He answered and said, “I was not sent except to the lost sheep of the house of Israel.”</a:t>
            </a:r>
          </a:p>
        </p:txBody>
      </p:sp>
    </p:spTree>
    <p:extLst>
      <p:ext uri="{BB962C8B-B14F-4D97-AF65-F5344CB8AC3E}">
        <p14:creationId xmlns:p14="http://schemas.microsoft.com/office/powerpoint/2010/main" val="628465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15:21-28】</a:t>
            </a:r>
          </a:p>
          <a:p>
            <a:pPr algn="l">
              <a:lnSpc>
                <a:spcPct val="112000"/>
              </a:lnSpc>
            </a:pPr>
            <a:r>
              <a:rPr lang="en-US" altLang="zh-CN" sz="3200" b="1" dirty="0">
                <a:solidFill>
                  <a:srgbClr val="FFFF00"/>
                </a:solidFill>
                <a:ea typeface="微软雅黑" panose="020B0503020204020204" pitchFamily="34" charset="-122"/>
              </a:rPr>
              <a:t>25 </a:t>
            </a:r>
            <a:r>
              <a:rPr lang="zh-CN" altLang="en-US" sz="3200" b="1" dirty="0">
                <a:solidFill>
                  <a:srgbClr val="FFFF00"/>
                </a:solidFill>
                <a:ea typeface="微软雅黑" panose="020B0503020204020204" pitchFamily="34" charset="-122"/>
              </a:rPr>
              <a:t>那妇人来拜祂，说：“主啊，帮助我！”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Then she came and worshiped Him, saying, “Lord, help me!”</a:t>
            </a:r>
          </a:p>
          <a:p>
            <a:pPr algn="l">
              <a:lnSpc>
                <a:spcPct val="112000"/>
              </a:lnSpc>
            </a:pPr>
            <a:r>
              <a:rPr lang="en-US" altLang="zh-CN" sz="3200" b="1" dirty="0">
                <a:solidFill>
                  <a:srgbClr val="FFFF00"/>
                </a:solidFill>
                <a:ea typeface="微软雅黑" panose="020B0503020204020204" pitchFamily="34" charset="-122"/>
              </a:rPr>
              <a:t>26 </a:t>
            </a:r>
            <a:r>
              <a:rPr lang="zh-CN" altLang="en-US" sz="3200" b="1" dirty="0">
                <a:solidFill>
                  <a:srgbClr val="FFFF00"/>
                </a:solidFill>
                <a:ea typeface="微软雅黑" panose="020B0503020204020204" pitchFamily="34" charset="-122"/>
              </a:rPr>
              <a:t>祂回答说：“不好拿儿女的饼丢给狗吃。”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But He answered and said, “It is not good to take the children’s bread and throw it to the little dogs.”</a:t>
            </a:r>
          </a:p>
          <a:p>
            <a:pPr algn="l">
              <a:lnSpc>
                <a:spcPct val="112000"/>
              </a:lnSpc>
            </a:pPr>
            <a:r>
              <a:rPr lang="en-US" altLang="zh-CN" sz="3200" b="1" dirty="0">
                <a:solidFill>
                  <a:srgbClr val="FFFF00"/>
                </a:solidFill>
                <a:ea typeface="微软雅黑" panose="020B0503020204020204" pitchFamily="34" charset="-122"/>
              </a:rPr>
              <a:t>27 </a:t>
            </a:r>
            <a:r>
              <a:rPr lang="zh-CN" altLang="en-US" sz="3200" b="1" dirty="0">
                <a:solidFill>
                  <a:srgbClr val="FFFF00"/>
                </a:solidFill>
                <a:ea typeface="微软雅黑" panose="020B0503020204020204" pitchFamily="34" charset="-122"/>
              </a:rPr>
              <a:t>妇人说：“主啊，不错，但是狗也吃它主人桌子上掉下来的碎渣儿。” </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And she said, “Yes, Lord, yet even the little dogs eat the crumbs which fall from their masters’ table.”</a:t>
            </a:r>
          </a:p>
        </p:txBody>
      </p:sp>
    </p:spTree>
    <p:extLst>
      <p:ext uri="{BB962C8B-B14F-4D97-AF65-F5344CB8AC3E}">
        <p14:creationId xmlns:p14="http://schemas.microsoft.com/office/powerpoint/2010/main" val="6784492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15:21-28】</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耶稣说：“妇人，你的信心是大的，照你所要的，给你成全了吧！”从那时候，她女儿就好了。</a:t>
            </a:r>
          </a:p>
          <a:p>
            <a:pPr algn="l">
              <a:lnSpc>
                <a:spcPct val="112000"/>
              </a:lnSpc>
            </a:pPr>
            <a:r>
              <a:rPr lang="en-US" altLang="zh-CN" sz="3200" b="1" dirty="0">
                <a:solidFill>
                  <a:schemeClr val="bg1"/>
                </a:solidFill>
                <a:ea typeface="微软雅黑" panose="020B0503020204020204" pitchFamily="34" charset="-122"/>
              </a:rPr>
              <a:t>Then Jesus answered and said to her, “O woman, great is your faith! Let it be to you as you desire.” And her daughter was healed from that very hour.</a:t>
            </a:r>
          </a:p>
        </p:txBody>
      </p:sp>
    </p:spTree>
    <p:extLst>
      <p:ext uri="{BB962C8B-B14F-4D97-AF65-F5344CB8AC3E}">
        <p14:creationId xmlns:p14="http://schemas.microsoft.com/office/powerpoint/2010/main" val="940317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诗篇 </a:t>
            </a:r>
            <a:r>
              <a:rPr lang="en-US" altLang="zh-CN" sz="3200" b="1" u="sng" dirty="0">
                <a:solidFill>
                  <a:schemeClr val="bg1"/>
                </a:solidFill>
                <a:ea typeface="微软雅黑" panose="020B0503020204020204" pitchFamily="34" charset="-122"/>
              </a:rPr>
              <a:t>Psalms 10:4】</a:t>
            </a:r>
          </a:p>
          <a:p>
            <a:pPr algn="l">
              <a:lnSpc>
                <a:spcPct val="112000"/>
              </a:lnSpc>
            </a:pPr>
            <a:r>
              <a:rPr lang="zh-CN" altLang="en-US" sz="3200" b="1" dirty="0">
                <a:solidFill>
                  <a:srgbClr val="FFFF00"/>
                </a:solidFill>
                <a:ea typeface="微软雅黑" panose="020B0503020204020204" pitchFamily="34" charset="-122"/>
              </a:rPr>
              <a:t>恶人面带骄傲，说：“耶和华必不追究。”他一切所想的，都以为没有　神。</a:t>
            </a:r>
          </a:p>
          <a:p>
            <a:pPr algn="l">
              <a:lnSpc>
                <a:spcPct val="112000"/>
              </a:lnSpc>
            </a:pPr>
            <a:r>
              <a:rPr lang="en-US" altLang="zh-CN" sz="3200" b="1" dirty="0">
                <a:solidFill>
                  <a:schemeClr val="bg1"/>
                </a:solidFill>
                <a:ea typeface="微软雅黑" panose="020B0503020204020204" pitchFamily="34" charset="-122"/>
              </a:rPr>
              <a:t>The wicked in his proud countenance does not seek God; God is in none of his thoughts.</a:t>
            </a:r>
          </a:p>
        </p:txBody>
      </p:sp>
    </p:spTree>
    <p:extLst>
      <p:ext uri="{BB962C8B-B14F-4D97-AF65-F5344CB8AC3E}">
        <p14:creationId xmlns:p14="http://schemas.microsoft.com/office/powerpoint/2010/main" val="37323392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马太福音 </a:t>
            </a:r>
            <a:r>
              <a:rPr lang="en-US" altLang="zh-CN" sz="3200" b="1" u="sng" dirty="0">
                <a:solidFill>
                  <a:schemeClr val="bg1"/>
                </a:solidFill>
                <a:ea typeface="微软雅黑" panose="020B0503020204020204" pitchFamily="34" charset="-122"/>
              </a:rPr>
              <a:t>Matthew 5</a:t>
            </a:r>
            <a:r>
              <a:rPr lang="zh-CN" altLang="en-US" sz="3200" b="1" u="sng" dirty="0">
                <a:solidFill>
                  <a:schemeClr val="bg1"/>
                </a:solidFill>
                <a:ea typeface="微软雅黑" panose="020B0503020204020204" pitchFamily="34" charset="-122"/>
              </a:rPr>
              <a:t>：</a:t>
            </a:r>
            <a:r>
              <a:rPr lang="en-US" altLang="zh-CN" sz="3200" b="1" u="sng" dirty="0">
                <a:solidFill>
                  <a:schemeClr val="bg1"/>
                </a:solidFill>
                <a:ea typeface="微软雅黑" panose="020B0503020204020204" pitchFamily="34" charset="-122"/>
              </a:rPr>
              <a:t>8】</a:t>
            </a:r>
          </a:p>
          <a:p>
            <a:pPr algn="l">
              <a:lnSpc>
                <a:spcPct val="112000"/>
              </a:lnSpc>
            </a:pPr>
            <a:r>
              <a:rPr lang="zh-CN" altLang="en-US" sz="3200" b="1" dirty="0">
                <a:solidFill>
                  <a:srgbClr val="FFFF00"/>
                </a:solidFill>
                <a:ea typeface="微软雅黑" panose="020B0503020204020204" pitchFamily="34" charset="-122"/>
              </a:rPr>
              <a:t>清心的人有福了</a:t>
            </a:r>
            <a:r>
              <a:rPr lang="en-US" altLang="zh-CN" sz="3200" b="1" dirty="0">
                <a:solidFill>
                  <a:srgbClr val="FFFF00"/>
                </a:solidFill>
                <a:ea typeface="微软雅黑" panose="020B0503020204020204" pitchFamily="34" charset="-122"/>
              </a:rPr>
              <a:t>!</a:t>
            </a:r>
            <a:r>
              <a:rPr lang="zh-CN" altLang="en-US" sz="3200" b="1" dirty="0">
                <a:solidFill>
                  <a:srgbClr val="FFFF00"/>
                </a:solidFill>
                <a:ea typeface="微软雅黑" panose="020B0503020204020204" pitchFamily="34" charset="-122"/>
              </a:rPr>
              <a:t>因为他们必得见神。</a:t>
            </a:r>
          </a:p>
          <a:p>
            <a:pPr algn="l">
              <a:lnSpc>
                <a:spcPct val="112000"/>
              </a:lnSpc>
            </a:pPr>
            <a:r>
              <a:rPr lang="en-US" altLang="zh-CN" sz="3200" b="1" dirty="0">
                <a:solidFill>
                  <a:schemeClr val="bg1"/>
                </a:solidFill>
                <a:ea typeface="微软雅黑" panose="020B0503020204020204" pitchFamily="34" charset="-122"/>
              </a:rPr>
              <a:t>Blessed are the pure in heart, for they will see God.</a:t>
            </a:r>
          </a:p>
        </p:txBody>
      </p:sp>
    </p:spTree>
    <p:extLst>
      <p:ext uri="{BB962C8B-B14F-4D97-AF65-F5344CB8AC3E}">
        <p14:creationId xmlns:p14="http://schemas.microsoft.com/office/powerpoint/2010/main" val="3645259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b="1" dirty="0">
                <a:solidFill>
                  <a:srgbClr val="FFFF00"/>
                </a:solidFill>
                <a:latin typeface="微软雅黑" panose="020B0503020204020204" pitchFamily="34" charset="-122"/>
                <a:ea typeface="微软雅黑" panose="020B0503020204020204" pitchFamily="34" charset="-122"/>
              </a:rPr>
              <a:t>信仰告白</a:t>
            </a:r>
          </a:p>
        </p:txBody>
      </p:sp>
      <p:sp>
        <p:nvSpPr>
          <p:cNvPr id="3" name="副标题 2"/>
          <p:cNvSpPr>
            <a:spLocks noGrp="1"/>
          </p:cNvSpPr>
          <p:nvPr>
            <p:ph type="subTitle" idx="1"/>
          </p:nvPr>
        </p:nvSpPr>
        <p:spPr/>
        <p:txBody>
          <a:bodyPr/>
          <a:lstStyle/>
          <a:p>
            <a:r>
              <a:rPr lang="en-US" altLang="zh-CN" b="1" dirty="0">
                <a:solidFill>
                  <a:schemeClr val="bg1"/>
                </a:solidFill>
              </a:rPr>
              <a:t>Boise Chinese Christian Church </a:t>
            </a:r>
          </a:p>
        </p:txBody>
      </p:sp>
    </p:spTree>
    <p:extLst>
      <p:ext uri="{BB962C8B-B14F-4D97-AF65-F5344CB8AC3E}">
        <p14:creationId xmlns:p14="http://schemas.microsoft.com/office/powerpoint/2010/main" val="40214111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rgbClr val="FFFF00"/>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501121167"/>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extLst>
                    <a:ext uri="{9D8B030D-6E8A-4147-A177-3AD203B41FA5}">
                      <a16:colId xmlns:a16="http://schemas.microsoft.com/office/drawing/2014/main" val="20000"/>
                    </a:ext>
                  </a:extLst>
                </a:gridCol>
                <a:gridCol w="5495635">
                  <a:extLst>
                    <a:ext uri="{9D8B030D-6E8A-4147-A177-3AD203B41FA5}">
                      <a16:colId xmlns:a16="http://schemas.microsoft.com/office/drawing/2014/main" val="20001"/>
                    </a:ext>
                  </a:extLst>
                </a:gridCol>
              </a:tblGrid>
              <a:tr h="6068291">
                <a:tc>
                  <a:txBody>
                    <a:bodyPr/>
                    <a:lstStyle/>
                    <a:p>
                      <a:r>
                        <a:rPr lang="zh-CN" altLang="en-US" sz="3200" dirty="0">
                          <a:solidFill>
                            <a:srgbClr val="FFFF00"/>
                          </a:solidFill>
                          <a:latin typeface="微软雅黑" panose="020B0503020204020204" pitchFamily="34" charset="-122"/>
                          <a:ea typeface="微软雅黑" panose="020B0503020204020204" pitchFamily="34" charset="-122"/>
                        </a:rPr>
                        <a:t>我信上帝，全能的父，创造天地的主。</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zh-CN" altLang="en-US" sz="8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我信我主耶稣基督，上帝的独生子；</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zh-CN" altLang="en-US" sz="8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因着圣灵感孕，从童贞女马利亚所生；</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en-US" altLang="zh-CN" sz="800" dirty="0">
                        <a:solidFill>
                          <a:srgbClr val="FFFF00"/>
                        </a:solidFill>
                        <a:latin typeface="微软雅黑" panose="020B0503020204020204" pitchFamily="34" charset="-122"/>
                        <a:ea typeface="微软雅黑" panose="020B0503020204020204" pitchFamily="34" charset="-122"/>
                      </a:endParaRPr>
                    </a:p>
                    <a:p>
                      <a:endParaRPr lang="zh-CN" altLang="en-US" sz="8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在本丢彼拉多手下受难，被钉在十字架上，受死，埋葬</a:t>
                      </a:r>
                      <a:r>
                        <a:rPr lang="zh-CN" altLang="en-US" sz="3200" dirty="0">
                          <a:latin typeface="微软雅黑" panose="020B0503020204020204" pitchFamily="34" charset="-122"/>
                          <a:ea typeface="微软雅黑" panose="020B0503020204020204" pitchFamily="34" charset="-122"/>
                        </a:rPr>
                        <a:t>；</a:t>
                      </a:r>
                    </a:p>
                  </a:txBody>
                  <a:tcPr>
                    <a:solidFill>
                      <a:schemeClr val="accent1">
                        <a:lumMod val="50000"/>
                      </a:schemeClr>
                    </a:solidFill>
                  </a:tcPr>
                </a:tc>
                <a:tc>
                  <a:txBody>
                    <a:bodyPr/>
                    <a:lstStyle/>
                    <a:p>
                      <a:pPr marL="0" indent="0">
                        <a:buNone/>
                      </a:pPr>
                      <a:r>
                        <a:rPr lang="en-US" altLang="zh-CN" sz="3200" dirty="0"/>
                        <a:t>I believe in God the Father, Almighty, Maker of heaven and earth:</a:t>
                      </a:r>
                    </a:p>
                    <a:p>
                      <a:pPr marL="342900" indent="-342900">
                        <a:buAutoNum type="arabicPeriod"/>
                      </a:pPr>
                      <a:endParaRPr lang="en-US" altLang="zh-CN" sz="800" dirty="0"/>
                    </a:p>
                    <a:p>
                      <a:r>
                        <a:rPr lang="en-US" altLang="zh-CN" sz="3200" dirty="0"/>
                        <a:t>And in Jesus Christ, his only begotten Son, our Lord:</a:t>
                      </a:r>
                    </a:p>
                    <a:p>
                      <a:endParaRPr lang="en-US" altLang="zh-CN" sz="800" dirty="0"/>
                    </a:p>
                    <a:p>
                      <a:endParaRPr lang="en-US" altLang="zh-CN" sz="800" dirty="0"/>
                    </a:p>
                    <a:p>
                      <a:endParaRPr lang="en-US" altLang="zh-CN" sz="800" dirty="0"/>
                    </a:p>
                    <a:p>
                      <a:r>
                        <a:rPr lang="en-US" altLang="zh-CN" sz="3200" dirty="0"/>
                        <a:t>Who was conceived by the Holy Ghost, born of the Virgin Mary:</a:t>
                      </a:r>
                    </a:p>
                    <a:p>
                      <a:endParaRPr lang="en-US" altLang="zh-CN" sz="800" dirty="0"/>
                    </a:p>
                    <a:p>
                      <a:r>
                        <a:rPr lang="en-US" altLang="zh-CN" sz="3200" dirty="0"/>
                        <a:t>Suffered under Pontius Pilate; was crucified, dead and buried: He descended into hell:</a:t>
                      </a:r>
                      <a:endParaRPr lang="zh-CN" altLang="en-US" sz="3200" dirty="0"/>
                    </a:p>
                  </a:txBody>
                  <a:tcPr>
                    <a:solidFill>
                      <a:schemeClr val="accent1">
                        <a:lumMod val="5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995223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rgbClr val="FFFF00"/>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1296662350"/>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extLst>
                    <a:ext uri="{9D8B030D-6E8A-4147-A177-3AD203B41FA5}">
                      <a16:colId xmlns:a16="http://schemas.microsoft.com/office/drawing/2014/main" val="20000"/>
                    </a:ext>
                  </a:extLst>
                </a:gridCol>
                <a:gridCol w="5495635">
                  <a:extLst>
                    <a:ext uri="{9D8B030D-6E8A-4147-A177-3AD203B41FA5}">
                      <a16:colId xmlns:a16="http://schemas.microsoft.com/office/drawing/2014/main" val="20001"/>
                    </a:ext>
                  </a:extLst>
                </a:gridCol>
              </a:tblGrid>
              <a:tr h="6068291">
                <a:tc>
                  <a:txBody>
                    <a:bodyPr/>
                    <a:lstStyle/>
                    <a:p>
                      <a:r>
                        <a:rPr lang="zh-CN" altLang="en-US" sz="3200" dirty="0">
                          <a:solidFill>
                            <a:srgbClr val="FFFF00"/>
                          </a:solidFill>
                          <a:latin typeface="微软雅黑" panose="020B0503020204020204" pitchFamily="34" charset="-122"/>
                          <a:ea typeface="微软雅黑" panose="020B0503020204020204" pitchFamily="34" charset="-122"/>
                        </a:rPr>
                        <a:t>降在阴间；第三天从死里复活；</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zh-CN" altLang="en-US"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后升天，坐在全能父上帝的右边；</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zh-CN" altLang="en-US"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将来必从那里降临，审判活人，死人。</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zh-CN" altLang="en-US"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我信圣灵；</a:t>
                      </a:r>
                    </a:p>
                  </a:txBody>
                  <a:tcPr>
                    <a:solidFill>
                      <a:schemeClr val="accent1">
                        <a:lumMod val="50000"/>
                      </a:schemeClr>
                    </a:solidFill>
                  </a:tcPr>
                </a:tc>
                <a:tc>
                  <a:txBody>
                    <a:bodyPr/>
                    <a:lstStyle/>
                    <a:p>
                      <a:pPr marL="0" indent="0">
                        <a:buNone/>
                      </a:pPr>
                      <a:r>
                        <a:rPr lang="en-US" altLang="zh-CN" sz="3200" dirty="0"/>
                        <a:t>The third day he rose again from the dead:</a:t>
                      </a:r>
                    </a:p>
                    <a:p>
                      <a:pPr marL="0" indent="0">
                        <a:buNone/>
                      </a:pPr>
                      <a:endParaRPr lang="en-US" altLang="zh-CN" sz="3200" dirty="0"/>
                    </a:p>
                    <a:p>
                      <a:pPr marL="0" indent="0">
                        <a:buNone/>
                      </a:pPr>
                      <a:r>
                        <a:rPr lang="en-US" altLang="zh-CN" sz="3200" dirty="0"/>
                        <a:t>He ascended into heaven, and sits at the right hand of God the Father Almighty:</a:t>
                      </a:r>
                    </a:p>
                    <a:p>
                      <a:pPr marL="0" indent="0">
                        <a:buNone/>
                      </a:pPr>
                      <a:r>
                        <a:rPr lang="en-US" altLang="zh-CN" sz="3200" dirty="0"/>
                        <a:t>From thence he shall come to judge the quick and the dead:</a:t>
                      </a:r>
                    </a:p>
                    <a:p>
                      <a:pPr marL="0" indent="0">
                        <a:buNone/>
                      </a:pPr>
                      <a:endParaRPr lang="en-US" altLang="zh-CN" sz="3200" dirty="0"/>
                    </a:p>
                    <a:p>
                      <a:pPr marL="0" indent="0">
                        <a:buNone/>
                      </a:pPr>
                      <a:r>
                        <a:rPr lang="en-US" altLang="zh-CN" sz="3200" dirty="0"/>
                        <a:t>I believe in the Holy Ghost:</a:t>
                      </a:r>
                    </a:p>
                  </a:txBody>
                  <a:tcPr>
                    <a:solidFill>
                      <a:schemeClr val="accent1">
                        <a:lumMod val="5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7138776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4000"/>
              </a:lnSpc>
            </a:pPr>
            <a:r>
              <a:rPr lang="zh-CN" altLang="en-US" sz="3600" b="1" u="sng" dirty="0">
                <a:solidFill>
                  <a:srgbClr val="FFFF00"/>
                </a:solidFill>
                <a:ea typeface="微软雅黑" panose="020B0503020204020204" pitchFamily="34" charset="-122"/>
              </a:rPr>
              <a:t>使徒信经 </a:t>
            </a:r>
            <a:r>
              <a:rPr lang="en-US" altLang="zh-CN" sz="3600" b="1" u="sng" dirty="0">
                <a:solidFill>
                  <a:schemeClr val="bg1"/>
                </a:solidFill>
                <a:ea typeface="微软雅黑" panose="020B0503020204020204" pitchFamily="34" charset="-122"/>
              </a:rPr>
              <a:t>Apostles' Creed</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511749933"/>
              </p:ext>
            </p:extLst>
          </p:nvPr>
        </p:nvGraphicFramePr>
        <p:xfrm>
          <a:off x="83124" y="701963"/>
          <a:ext cx="8996220" cy="6068291"/>
        </p:xfrm>
        <a:graphic>
          <a:graphicData uri="http://schemas.openxmlformats.org/drawingml/2006/table">
            <a:tbl>
              <a:tblPr firstRow="1" bandRow="1">
                <a:tableStyleId>{5C22544A-7EE6-4342-B048-85BDC9FD1C3A}</a:tableStyleId>
              </a:tblPr>
              <a:tblGrid>
                <a:gridCol w="3500585">
                  <a:extLst>
                    <a:ext uri="{9D8B030D-6E8A-4147-A177-3AD203B41FA5}">
                      <a16:colId xmlns:a16="http://schemas.microsoft.com/office/drawing/2014/main" val="20000"/>
                    </a:ext>
                  </a:extLst>
                </a:gridCol>
                <a:gridCol w="5495635">
                  <a:extLst>
                    <a:ext uri="{9D8B030D-6E8A-4147-A177-3AD203B41FA5}">
                      <a16:colId xmlns:a16="http://schemas.microsoft.com/office/drawing/2014/main" val="20001"/>
                    </a:ext>
                  </a:extLst>
                </a:gridCol>
              </a:tblGrid>
              <a:tr h="6068291">
                <a:tc>
                  <a:txBody>
                    <a:bodyPr/>
                    <a:lstStyle/>
                    <a:p>
                      <a:r>
                        <a:rPr lang="zh-CN" altLang="en-US" sz="3200" dirty="0">
                          <a:solidFill>
                            <a:srgbClr val="FFFF00"/>
                          </a:solidFill>
                          <a:latin typeface="微软雅黑" panose="020B0503020204020204" pitchFamily="34" charset="-122"/>
                          <a:ea typeface="微软雅黑" panose="020B0503020204020204" pitchFamily="34" charset="-122"/>
                        </a:rPr>
                        <a:t>我信圣而公之教会；</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我信圣徒相通；</a:t>
                      </a: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我信罪得赦免，</a:t>
                      </a: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我信身体复活；</a:t>
                      </a: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我信永生。阿们！</a:t>
                      </a:r>
                    </a:p>
                  </a:txBody>
                  <a:tcPr>
                    <a:solidFill>
                      <a:schemeClr val="accent1">
                        <a:lumMod val="50000"/>
                      </a:schemeClr>
                    </a:solidFill>
                  </a:tcPr>
                </a:tc>
                <a:tc>
                  <a:txBody>
                    <a:bodyPr/>
                    <a:lstStyle/>
                    <a:p>
                      <a:pPr marL="0" indent="0">
                        <a:buNone/>
                      </a:pPr>
                      <a:r>
                        <a:rPr lang="en-US" altLang="zh-CN" sz="3200" dirty="0"/>
                        <a:t> I believe in the holy universal church: </a:t>
                      </a:r>
                    </a:p>
                    <a:p>
                      <a:pPr marL="0" indent="0">
                        <a:buNone/>
                      </a:pPr>
                      <a:endParaRPr lang="en-US" altLang="zh-CN" sz="3200" dirty="0"/>
                    </a:p>
                    <a:p>
                      <a:pPr marL="0" indent="0">
                        <a:buNone/>
                      </a:pPr>
                      <a:r>
                        <a:rPr lang="en-US" altLang="zh-CN" sz="3200" dirty="0"/>
                        <a:t>the communion of saints:</a:t>
                      </a:r>
                    </a:p>
                    <a:p>
                      <a:pPr marL="0" indent="0">
                        <a:buNone/>
                      </a:pPr>
                      <a:endParaRPr lang="en-US" altLang="zh-CN" sz="3200" dirty="0"/>
                    </a:p>
                    <a:p>
                      <a:pPr marL="0" indent="0">
                        <a:buNone/>
                      </a:pPr>
                      <a:r>
                        <a:rPr lang="en-US" altLang="zh-CN" sz="3200" dirty="0"/>
                        <a:t>The forgiveness of sins:</a:t>
                      </a:r>
                    </a:p>
                    <a:p>
                      <a:pPr marL="0" indent="0">
                        <a:buNone/>
                      </a:pPr>
                      <a:endParaRPr lang="en-US" altLang="zh-CN" sz="3200" dirty="0"/>
                    </a:p>
                    <a:p>
                      <a:pPr marL="0" indent="0">
                        <a:buNone/>
                      </a:pPr>
                      <a:r>
                        <a:rPr lang="en-US" altLang="zh-CN" sz="3200" dirty="0"/>
                        <a:t>The resurrection of the body:</a:t>
                      </a:r>
                    </a:p>
                    <a:p>
                      <a:pPr marL="0" indent="0">
                        <a:buNone/>
                      </a:pPr>
                      <a:endParaRPr lang="en-US" altLang="zh-CN" sz="3200" dirty="0"/>
                    </a:p>
                    <a:p>
                      <a:pPr marL="0" indent="0">
                        <a:buNone/>
                      </a:pPr>
                      <a:r>
                        <a:rPr lang="en-US" altLang="zh-CN" sz="3200" dirty="0"/>
                        <a:t>And the life everlasting. Amen.</a:t>
                      </a:r>
                    </a:p>
                  </a:txBody>
                  <a:tcPr>
                    <a:solidFill>
                      <a:schemeClr val="accent1">
                        <a:lumMod val="5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373543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accent1">
              <a:lumMod val="75000"/>
            </a:schemeClr>
          </a:solidFill>
          <a:ln>
            <a:solidFill>
              <a:schemeClr val="accent1">
                <a:lumMod val="60000"/>
                <a:lumOff val="40000"/>
              </a:schemeClr>
            </a:solidFill>
          </a:ln>
        </p:spPr>
        <p:txBody>
          <a:bodyPr>
            <a:noAutofit/>
          </a:bodyPr>
          <a:lstStyle/>
          <a:p>
            <a:pPr algn="l">
              <a:lnSpc>
                <a:spcPct val="114000"/>
              </a:lnSpc>
            </a:pPr>
            <a:r>
              <a:rPr lang="zh-CN" altLang="en-US" sz="3600" b="1" u="sng" dirty="0">
                <a:solidFill>
                  <a:srgbClr val="FFFF00"/>
                </a:solidFill>
                <a:ea typeface="微软雅黑" panose="020B0503020204020204" pitchFamily="34" charset="-122"/>
              </a:rPr>
              <a:t>祝祷 </a:t>
            </a:r>
            <a:r>
              <a:rPr lang="en-US" altLang="zh-CN" sz="3600" b="1" u="sng" dirty="0">
                <a:solidFill>
                  <a:schemeClr val="bg1"/>
                </a:solidFill>
                <a:ea typeface="微软雅黑" panose="020B0503020204020204" pitchFamily="34" charset="-122"/>
              </a:rPr>
              <a:t>Benediction</a:t>
            </a:r>
          </a:p>
          <a:p>
            <a:pPr algn="l">
              <a:lnSpc>
                <a:spcPct val="114000"/>
              </a:lnSpc>
            </a:pPr>
            <a:endParaRPr lang="en-US" altLang="zh-CN" sz="3600" b="1" u="sng" dirty="0">
              <a:solidFill>
                <a:schemeClr val="bg1"/>
              </a:solidFill>
              <a:ea typeface="微软雅黑" panose="020B0503020204020204" pitchFamily="34" charset="-122"/>
            </a:endParaRPr>
          </a:p>
        </p:txBody>
      </p:sp>
      <p:graphicFrame>
        <p:nvGraphicFramePr>
          <p:cNvPr id="2" name="表格 1"/>
          <p:cNvGraphicFramePr>
            <a:graphicFrameLocks noGrp="1"/>
          </p:cNvGraphicFramePr>
          <p:nvPr/>
        </p:nvGraphicFramePr>
        <p:xfrm>
          <a:off x="0" y="613775"/>
          <a:ext cx="9144000" cy="6244225"/>
        </p:xfrm>
        <a:graphic>
          <a:graphicData uri="http://schemas.openxmlformats.org/drawingml/2006/table">
            <a:tbl>
              <a:tblPr firstRow="1" bandRow="1">
                <a:tableStyleId>{5C22544A-7EE6-4342-B048-85BDC9FD1C3A}</a:tableStyleId>
              </a:tblPr>
              <a:tblGrid>
                <a:gridCol w="4233797">
                  <a:extLst>
                    <a:ext uri="{9D8B030D-6E8A-4147-A177-3AD203B41FA5}">
                      <a16:colId xmlns:a16="http://schemas.microsoft.com/office/drawing/2014/main" val="20000"/>
                    </a:ext>
                  </a:extLst>
                </a:gridCol>
                <a:gridCol w="4910203">
                  <a:extLst>
                    <a:ext uri="{9D8B030D-6E8A-4147-A177-3AD203B41FA5}">
                      <a16:colId xmlns:a16="http://schemas.microsoft.com/office/drawing/2014/main" val="20001"/>
                    </a:ext>
                  </a:extLst>
                </a:gridCol>
              </a:tblGrid>
              <a:tr h="6244225">
                <a:tc>
                  <a:txBody>
                    <a:bodyPr/>
                    <a:lstStyle/>
                    <a:p>
                      <a:r>
                        <a:rPr lang="en-US" altLang="zh-CN" sz="3000" dirty="0">
                          <a:solidFill>
                            <a:srgbClr val="FFFF00"/>
                          </a:solidFill>
                          <a:latin typeface="微软雅黑" panose="020B0503020204020204" pitchFamily="34" charset="-122"/>
                          <a:ea typeface="微软雅黑" panose="020B0503020204020204" pitchFamily="34" charset="-122"/>
                        </a:rPr>
                        <a:t>【</a:t>
                      </a:r>
                      <a:r>
                        <a:rPr lang="zh-CN" altLang="en-US" sz="3000" dirty="0">
                          <a:solidFill>
                            <a:srgbClr val="FFFF00"/>
                          </a:solidFill>
                          <a:latin typeface="微软雅黑" panose="020B0503020204020204" pitchFamily="34" charset="-122"/>
                          <a:ea typeface="微软雅黑" panose="020B0503020204020204" pitchFamily="34" charset="-122"/>
                        </a:rPr>
                        <a:t>哥林多后书</a:t>
                      </a:r>
                      <a:r>
                        <a:rPr lang="en-US" altLang="zh-CN" sz="3000" dirty="0">
                          <a:solidFill>
                            <a:srgbClr val="FFFF00"/>
                          </a:solidFill>
                          <a:latin typeface="微软雅黑" panose="020B0503020204020204" pitchFamily="34" charset="-122"/>
                          <a:ea typeface="微软雅黑" panose="020B0503020204020204" pitchFamily="34" charset="-122"/>
                        </a:rPr>
                        <a:t>13:14】</a:t>
                      </a:r>
                    </a:p>
                    <a:p>
                      <a:endParaRPr lang="en-US" altLang="zh-CN" sz="30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愿</a:t>
                      </a:r>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主耶稣基督的恩惠、</a:t>
                      </a:r>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　</a:t>
                      </a:r>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神的慈爱、</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圣灵的感动，</a:t>
                      </a:r>
                      <a:endParaRPr lang="en-US" altLang="zh-CN" sz="3200" dirty="0">
                        <a:solidFill>
                          <a:srgbClr val="FFFF00"/>
                        </a:solidFill>
                        <a:latin typeface="微软雅黑" panose="020B0503020204020204" pitchFamily="34" charset="-122"/>
                        <a:ea typeface="微软雅黑" panose="020B0503020204020204" pitchFamily="34" charset="-122"/>
                      </a:endParaRPr>
                    </a:p>
                    <a:p>
                      <a:endParaRPr lang="en-US" altLang="zh-CN" sz="3200" dirty="0">
                        <a:solidFill>
                          <a:srgbClr val="FFFF00"/>
                        </a:solidFill>
                        <a:latin typeface="微软雅黑" panose="020B0503020204020204" pitchFamily="34" charset="-122"/>
                        <a:ea typeface="微软雅黑" panose="020B0503020204020204" pitchFamily="34" charset="-122"/>
                      </a:endParaRPr>
                    </a:p>
                    <a:p>
                      <a:r>
                        <a:rPr lang="zh-CN" altLang="en-US" sz="3200" dirty="0">
                          <a:solidFill>
                            <a:srgbClr val="FFFF00"/>
                          </a:solidFill>
                          <a:latin typeface="微软雅黑" panose="020B0503020204020204" pitchFamily="34" charset="-122"/>
                          <a:ea typeface="微软雅黑" panose="020B0503020204020204" pitchFamily="34" charset="-122"/>
                        </a:rPr>
                        <a:t>常与你们众人同在！</a:t>
                      </a:r>
                    </a:p>
                  </a:txBody>
                  <a:tcPr>
                    <a:solidFill>
                      <a:schemeClr val="accent1">
                        <a:lumMod val="50000"/>
                      </a:schemeClr>
                    </a:solidFill>
                  </a:tcPr>
                </a:tc>
                <a:tc>
                  <a:txBody>
                    <a:bodyPr/>
                    <a:lstStyle/>
                    <a:p>
                      <a:pPr marL="0" indent="0">
                        <a:buNone/>
                      </a:pPr>
                      <a:r>
                        <a:rPr lang="en-US" altLang="zh-CN" sz="3200" dirty="0"/>
                        <a:t>【2 Corinthians 13:14】</a:t>
                      </a:r>
                    </a:p>
                    <a:p>
                      <a:pPr marL="0" indent="0">
                        <a:buNone/>
                      </a:pPr>
                      <a:endParaRPr lang="en-US" altLang="zh-CN" sz="3200" dirty="0"/>
                    </a:p>
                    <a:p>
                      <a:pPr marL="0" indent="0">
                        <a:buNone/>
                      </a:pPr>
                      <a:r>
                        <a:rPr lang="en-US" altLang="zh-CN" sz="3200" dirty="0"/>
                        <a:t>The grace of the Lord Jesus Christ, </a:t>
                      </a:r>
                    </a:p>
                    <a:p>
                      <a:pPr marL="0" indent="0">
                        <a:buNone/>
                      </a:pPr>
                      <a:endParaRPr lang="en-US" altLang="zh-CN" sz="3200" dirty="0"/>
                    </a:p>
                    <a:p>
                      <a:pPr marL="0" indent="0">
                        <a:buNone/>
                      </a:pPr>
                      <a:r>
                        <a:rPr lang="en-US" altLang="zh-CN" sz="3200" dirty="0"/>
                        <a:t>and the love of God, </a:t>
                      </a:r>
                    </a:p>
                    <a:p>
                      <a:pPr marL="0" indent="0">
                        <a:buNone/>
                      </a:pPr>
                      <a:endParaRPr lang="en-US" altLang="zh-CN" sz="3200" dirty="0"/>
                    </a:p>
                    <a:p>
                      <a:pPr marL="0" indent="0">
                        <a:buNone/>
                      </a:pPr>
                      <a:r>
                        <a:rPr lang="en-US" altLang="zh-CN" sz="3200" dirty="0"/>
                        <a:t>and the communion of the Holy Spirit be with you all. </a:t>
                      </a:r>
                    </a:p>
                    <a:p>
                      <a:pPr marL="0" indent="0">
                        <a:buNone/>
                      </a:pPr>
                      <a:endParaRPr lang="en-US" altLang="zh-CN" sz="3200" dirty="0"/>
                    </a:p>
                    <a:p>
                      <a:pPr marL="0" indent="0">
                        <a:buNone/>
                      </a:pPr>
                      <a:r>
                        <a:rPr lang="en-US" altLang="zh-CN" sz="3200" dirty="0"/>
                        <a:t>Amen.</a:t>
                      </a:r>
                    </a:p>
                  </a:txBody>
                  <a:tcPr>
                    <a:solidFill>
                      <a:schemeClr val="accent1">
                        <a:lumMod val="5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50626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1:19-22】</a:t>
            </a:r>
          </a:p>
          <a:p>
            <a:pPr algn="l">
              <a:lnSpc>
                <a:spcPct val="112000"/>
              </a:lnSpc>
            </a:pPr>
            <a:r>
              <a:rPr lang="en-US" altLang="zh-CN" sz="3200" b="1" dirty="0">
                <a:solidFill>
                  <a:srgbClr val="FFFF00"/>
                </a:solidFill>
                <a:ea typeface="微软雅黑" panose="020B0503020204020204" pitchFamily="34" charset="-122"/>
              </a:rPr>
              <a:t>19 </a:t>
            </a:r>
            <a:r>
              <a:rPr lang="zh-CN" altLang="en-US" sz="3200" b="1" dirty="0">
                <a:solidFill>
                  <a:srgbClr val="FFFF00"/>
                </a:solidFill>
                <a:ea typeface="微软雅黑" panose="020B0503020204020204" pitchFamily="34" charset="-122"/>
              </a:rPr>
              <a:t>神的事情，人所能知道的，原显明在人心里，因为　神已经给他们显明。</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because what may be known of God is manifest in them, for God has shown it to them.</a:t>
            </a:r>
          </a:p>
          <a:p>
            <a:pPr algn="l">
              <a:lnSpc>
                <a:spcPct val="112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自从造天地以来，　神的永能和神性是明明可知的，虽是眼不能见，但藉着所造之物就可以晓得，叫人无可推诿。</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For since the creation of the world His invisible attributes are clearly seen, being understood by the things that are made, even His eternal power and Godhead, so that they are without excuse,</a:t>
            </a:r>
          </a:p>
        </p:txBody>
      </p:sp>
    </p:spTree>
    <p:extLst>
      <p:ext uri="{BB962C8B-B14F-4D97-AF65-F5344CB8AC3E}">
        <p14:creationId xmlns:p14="http://schemas.microsoft.com/office/powerpoint/2010/main" val="2623361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罗马书 </a:t>
            </a:r>
            <a:r>
              <a:rPr lang="en-US" altLang="zh-CN" sz="3200" b="1" u="sng" dirty="0">
                <a:solidFill>
                  <a:schemeClr val="bg1"/>
                </a:solidFill>
                <a:ea typeface="微软雅黑" panose="020B0503020204020204" pitchFamily="34" charset="-122"/>
              </a:rPr>
              <a:t>Romans 1:19-22】</a:t>
            </a:r>
          </a:p>
          <a:p>
            <a:pPr algn="l">
              <a:lnSpc>
                <a:spcPct val="112000"/>
              </a:lnSpc>
            </a:pPr>
            <a:r>
              <a:rPr lang="en-US" altLang="zh-CN" sz="3200" b="1" dirty="0">
                <a:solidFill>
                  <a:srgbClr val="FFFF00"/>
                </a:solidFill>
                <a:ea typeface="微软雅黑" panose="020B0503020204020204" pitchFamily="34" charset="-122"/>
              </a:rPr>
              <a:t>21 </a:t>
            </a:r>
            <a:r>
              <a:rPr lang="zh-CN" altLang="en-US" sz="3200" b="1" dirty="0">
                <a:solidFill>
                  <a:srgbClr val="FFFF00"/>
                </a:solidFill>
                <a:ea typeface="微软雅黑" panose="020B0503020204020204" pitchFamily="34" charset="-122"/>
              </a:rPr>
              <a:t>因为，他们虽然知道　神，却不当作　神荣耀祂，也不感谢祂。他们的思念变为虚妄，无知的心就昏暗了。</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because, although they knew God, they did not glorify Him as God, nor were thankful, but became futile in their thoughts, and their foolish hearts were darkened.</a:t>
            </a:r>
          </a:p>
          <a:p>
            <a:pPr algn="l">
              <a:lnSpc>
                <a:spcPct val="112000"/>
              </a:lnSpc>
            </a:pPr>
            <a:r>
              <a:rPr lang="en-US" altLang="zh-CN" sz="3200" b="1" dirty="0">
                <a:solidFill>
                  <a:srgbClr val="FFFF00"/>
                </a:solidFill>
                <a:ea typeface="微软雅黑" panose="020B0503020204020204" pitchFamily="34" charset="-122"/>
              </a:rPr>
              <a:t>22 </a:t>
            </a:r>
            <a:r>
              <a:rPr lang="zh-CN" altLang="en-US" sz="3200" b="1" dirty="0">
                <a:solidFill>
                  <a:srgbClr val="FFFF00"/>
                </a:solidFill>
                <a:ea typeface="微软雅黑" panose="020B0503020204020204" pitchFamily="34" charset="-122"/>
              </a:rPr>
              <a:t>自称为聪明，反成了愚拙；</a:t>
            </a:r>
            <a:endParaRPr lang="en-US" altLang="zh-CN" sz="3200" b="1" dirty="0">
              <a:solidFill>
                <a:srgbClr val="FFFF00"/>
              </a:solidFill>
              <a:ea typeface="微软雅黑" panose="020B0503020204020204" pitchFamily="34" charset="-122"/>
            </a:endParaRPr>
          </a:p>
          <a:p>
            <a:pPr algn="l">
              <a:lnSpc>
                <a:spcPct val="112000"/>
              </a:lnSpc>
            </a:pPr>
            <a:r>
              <a:rPr lang="en-US" altLang="zh-CN" sz="3200" b="1" dirty="0">
                <a:solidFill>
                  <a:schemeClr val="bg1"/>
                </a:solidFill>
                <a:ea typeface="微软雅黑" panose="020B0503020204020204" pitchFamily="34" charset="-122"/>
              </a:rPr>
              <a:t>Professing to be wise, they became fools,</a:t>
            </a:r>
          </a:p>
        </p:txBody>
      </p:sp>
    </p:spTree>
    <p:extLst>
      <p:ext uri="{BB962C8B-B14F-4D97-AF65-F5344CB8AC3E}">
        <p14:creationId xmlns:p14="http://schemas.microsoft.com/office/powerpoint/2010/main" val="2599016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4:28-37】</a:t>
            </a:r>
          </a:p>
          <a:p>
            <a:pPr algn="l">
              <a:lnSpc>
                <a:spcPct val="112000"/>
              </a:lnSpc>
            </a:pPr>
            <a:r>
              <a:rPr lang="en-US" altLang="zh-CN" sz="3200" b="1" dirty="0">
                <a:solidFill>
                  <a:srgbClr val="FFFF00"/>
                </a:solidFill>
                <a:ea typeface="微软雅黑" panose="020B0503020204020204" pitchFamily="34" charset="-122"/>
              </a:rPr>
              <a:t>28 </a:t>
            </a:r>
            <a:r>
              <a:rPr lang="zh-CN" altLang="en-US" sz="3200" b="1" dirty="0">
                <a:solidFill>
                  <a:srgbClr val="FFFF00"/>
                </a:solidFill>
                <a:ea typeface="微软雅黑" panose="020B0503020204020204" pitchFamily="34" charset="-122"/>
              </a:rPr>
              <a:t>这事都临到尼布甲尼撒王。</a:t>
            </a:r>
          </a:p>
          <a:p>
            <a:pPr algn="l">
              <a:lnSpc>
                <a:spcPct val="112000"/>
              </a:lnSpc>
            </a:pPr>
            <a:r>
              <a:rPr lang="en-US" altLang="zh-CN" sz="3200" b="1" dirty="0">
                <a:solidFill>
                  <a:schemeClr val="bg1"/>
                </a:solidFill>
                <a:ea typeface="微软雅黑" panose="020B0503020204020204" pitchFamily="34" charset="-122"/>
              </a:rPr>
              <a:t>All this happened to King Nebuchadnezzar.</a:t>
            </a:r>
          </a:p>
          <a:p>
            <a:pPr algn="l">
              <a:lnSpc>
                <a:spcPct val="112000"/>
              </a:lnSpc>
            </a:pPr>
            <a:r>
              <a:rPr lang="en-US" altLang="zh-CN" sz="3200" b="1" dirty="0">
                <a:solidFill>
                  <a:srgbClr val="FFFF00"/>
                </a:solidFill>
                <a:ea typeface="微软雅黑" panose="020B0503020204020204" pitchFamily="34" charset="-122"/>
              </a:rPr>
              <a:t>29 </a:t>
            </a:r>
            <a:r>
              <a:rPr lang="zh-CN" altLang="en-US" sz="3200" b="1" dirty="0">
                <a:solidFill>
                  <a:srgbClr val="FFFF00"/>
                </a:solidFill>
                <a:ea typeface="微软雅黑" panose="020B0503020204020204" pitchFamily="34" charset="-122"/>
              </a:rPr>
              <a:t>过了十二个月，他游行在巴比伦王宫里（原文作“上”）。</a:t>
            </a:r>
          </a:p>
          <a:p>
            <a:pPr algn="l">
              <a:lnSpc>
                <a:spcPct val="112000"/>
              </a:lnSpc>
            </a:pPr>
            <a:r>
              <a:rPr lang="en-US" altLang="zh-CN" sz="3200" b="1" dirty="0">
                <a:solidFill>
                  <a:schemeClr val="bg1"/>
                </a:solidFill>
                <a:ea typeface="微软雅黑" panose="020B0503020204020204" pitchFamily="34" charset="-122"/>
              </a:rPr>
              <a:t>Twelve months later, as the king was walking on the roof of the royal palace of Babylon,</a:t>
            </a:r>
          </a:p>
        </p:txBody>
      </p:sp>
    </p:spTree>
    <p:extLst>
      <p:ext uri="{BB962C8B-B14F-4D97-AF65-F5344CB8AC3E}">
        <p14:creationId xmlns:p14="http://schemas.microsoft.com/office/powerpoint/2010/main" val="1125555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rgbClr val="FFFF00"/>
                </a:solidFill>
                <a:ea typeface="微软雅黑" panose="020B0503020204020204" pitchFamily="34" charset="-122"/>
              </a:rPr>
              <a:t>【</a:t>
            </a:r>
            <a:r>
              <a:rPr lang="zh-CN" altLang="en-US" sz="3200" b="1" u="sng" dirty="0">
                <a:solidFill>
                  <a:srgbClr val="FFFF00"/>
                </a:solidFill>
                <a:ea typeface="微软雅黑" panose="020B0503020204020204" pitchFamily="34" charset="-122"/>
              </a:rPr>
              <a:t>但以理书 </a:t>
            </a:r>
            <a:r>
              <a:rPr lang="en-US" altLang="zh-CN" sz="3200" b="1" u="sng" dirty="0">
                <a:solidFill>
                  <a:srgbClr val="FFFF00"/>
                </a:solidFill>
                <a:ea typeface="微软雅黑" panose="020B0503020204020204" pitchFamily="34" charset="-122"/>
              </a:rPr>
              <a:t>Daniel 4:28-37】</a:t>
            </a:r>
          </a:p>
          <a:p>
            <a:pPr algn="l">
              <a:lnSpc>
                <a:spcPct val="100000"/>
              </a:lnSpc>
            </a:pPr>
            <a:r>
              <a:rPr lang="en-US" altLang="zh-CN" sz="3200" b="1" dirty="0">
                <a:solidFill>
                  <a:srgbClr val="FFFF00"/>
                </a:solidFill>
                <a:ea typeface="微软雅黑" panose="020B0503020204020204" pitchFamily="34" charset="-122"/>
              </a:rPr>
              <a:t>30 </a:t>
            </a:r>
            <a:r>
              <a:rPr lang="zh-CN" altLang="en-US" sz="3200" b="1" dirty="0">
                <a:solidFill>
                  <a:srgbClr val="FFFF00"/>
                </a:solidFill>
                <a:ea typeface="微软雅黑" panose="020B0503020204020204" pitchFamily="34" charset="-122"/>
              </a:rPr>
              <a:t>他说：“这大巴比伦不是我用大能大力建为京都，要显我威严的荣耀吗？” </a:t>
            </a:r>
            <a:endParaRPr lang="en-US" altLang="zh-CN" sz="32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he said, “Is not this the great Babylon I have built as the royal residence, by my mighty power and for the glory of my majesty?”</a:t>
            </a:r>
          </a:p>
          <a:p>
            <a:pPr algn="l">
              <a:lnSpc>
                <a:spcPct val="112000"/>
              </a:lnSpc>
            </a:pPr>
            <a:r>
              <a:rPr lang="en-US" altLang="zh-CN" sz="3200" b="1" dirty="0">
                <a:solidFill>
                  <a:srgbClr val="FFFF00"/>
                </a:solidFill>
                <a:ea typeface="微软雅黑" panose="020B0503020204020204" pitchFamily="34" charset="-122"/>
              </a:rPr>
              <a:t>31 </a:t>
            </a:r>
            <a:r>
              <a:rPr lang="zh-CN" altLang="en-US" sz="3200" b="1" dirty="0">
                <a:solidFill>
                  <a:srgbClr val="FFFF00"/>
                </a:solidFill>
                <a:ea typeface="微软雅黑" panose="020B0503020204020204" pitchFamily="34" charset="-122"/>
              </a:rPr>
              <a:t>这话在王口中尚未说完，有声音从天降下，说：“尼布甲尼撒王啊，有话对你说：你的国位离开你了。</a:t>
            </a:r>
            <a:r>
              <a:rPr lang="en-US" altLang="zh-CN" sz="3200" b="1" dirty="0">
                <a:solidFill>
                  <a:schemeClr val="bg1"/>
                </a:solidFill>
                <a:ea typeface="微软雅黑" panose="020B0503020204020204" pitchFamily="34" charset="-122"/>
              </a:rPr>
              <a:t>Even as the words were on his lips, a voice came from heaven, “This is what is decreed for you, King Nebuchadnezzar: Your royal authority has been taken from you.</a:t>
            </a:r>
          </a:p>
        </p:txBody>
      </p:sp>
    </p:spTree>
    <p:extLst>
      <p:ext uri="{BB962C8B-B14F-4D97-AF65-F5344CB8AC3E}">
        <p14:creationId xmlns:p14="http://schemas.microsoft.com/office/powerpoint/2010/main" val="3732566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4:28-37】</a:t>
            </a:r>
          </a:p>
          <a:p>
            <a:pPr algn="l">
              <a:lnSpc>
                <a:spcPct val="112000"/>
              </a:lnSpc>
            </a:pPr>
            <a:r>
              <a:rPr lang="en-US" altLang="zh-CN" sz="3200" b="1" dirty="0">
                <a:solidFill>
                  <a:srgbClr val="FFFF00"/>
                </a:solidFill>
                <a:ea typeface="微软雅黑" panose="020B0503020204020204" pitchFamily="34" charset="-122"/>
              </a:rPr>
              <a:t>32 </a:t>
            </a:r>
            <a:r>
              <a:rPr lang="zh-CN" altLang="en-US" sz="3200" b="1" dirty="0">
                <a:solidFill>
                  <a:srgbClr val="FFFF00"/>
                </a:solidFill>
                <a:ea typeface="微软雅黑" panose="020B0503020204020204" pitchFamily="34" charset="-122"/>
              </a:rPr>
              <a:t>你必被赶出离开世人，与野地的兽同居，吃草如牛，且要经过七期。等你知道至高者在人的国中掌权，要将国赐与谁，就赐与谁。” </a:t>
            </a:r>
          </a:p>
          <a:p>
            <a:pPr algn="l">
              <a:lnSpc>
                <a:spcPct val="112000"/>
              </a:lnSpc>
            </a:pPr>
            <a:r>
              <a:rPr lang="en-US" altLang="zh-CN" sz="3200" b="1" dirty="0">
                <a:solidFill>
                  <a:schemeClr val="bg1"/>
                </a:solidFill>
                <a:ea typeface="微软雅黑" panose="020B0503020204020204" pitchFamily="34" charset="-122"/>
              </a:rPr>
              <a:t>You will be driven away from people and will live with the wild animals; you will eat grass like the ox. Seven times will pass by for you until you acknowledge that the Most High is sovereign over all kingdoms on earth and gives them to anyone He wishes.”</a:t>
            </a:r>
          </a:p>
        </p:txBody>
      </p:sp>
    </p:spTree>
    <p:extLst>
      <p:ext uri="{BB962C8B-B14F-4D97-AF65-F5344CB8AC3E}">
        <p14:creationId xmlns:p14="http://schemas.microsoft.com/office/powerpoint/2010/main" val="474668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但以理书 </a:t>
            </a:r>
            <a:r>
              <a:rPr lang="en-US" altLang="zh-CN" sz="3200" b="1" u="sng" dirty="0">
                <a:solidFill>
                  <a:schemeClr val="bg1"/>
                </a:solidFill>
                <a:ea typeface="微软雅黑" panose="020B0503020204020204" pitchFamily="34" charset="-122"/>
              </a:rPr>
              <a:t>Daniel 4:28-37】</a:t>
            </a:r>
          </a:p>
          <a:p>
            <a:pPr algn="l">
              <a:lnSpc>
                <a:spcPct val="112000"/>
              </a:lnSpc>
            </a:pPr>
            <a:r>
              <a:rPr lang="en-US" altLang="zh-CN" sz="3200" b="1" dirty="0">
                <a:solidFill>
                  <a:srgbClr val="FFFF00"/>
                </a:solidFill>
                <a:ea typeface="微软雅黑" panose="020B0503020204020204" pitchFamily="34" charset="-122"/>
              </a:rPr>
              <a:t>33 </a:t>
            </a:r>
            <a:r>
              <a:rPr lang="zh-CN" altLang="en-US" sz="3200" b="1" dirty="0">
                <a:solidFill>
                  <a:srgbClr val="FFFF00"/>
                </a:solidFill>
                <a:ea typeface="微软雅黑" panose="020B0503020204020204" pitchFamily="34" charset="-122"/>
              </a:rPr>
              <a:t>当时这话就应验在尼布甲尼撒的身上，他被赶出离开世人，吃草如牛，身被天露滴湿，头发长长，好像鹰毛，指甲长长，如同鸟爪。</a:t>
            </a:r>
          </a:p>
          <a:p>
            <a:pPr algn="l">
              <a:lnSpc>
                <a:spcPct val="112000"/>
              </a:lnSpc>
            </a:pPr>
            <a:r>
              <a:rPr lang="en-US" altLang="zh-CN" sz="3200" b="1" dirty="0">
                <a:solidFill>
                  <a:schemeClr val="bg1"/>
                </a:solidFill>
                <a:ea typeface="微软雅黑" panose="020B0503020204020204" pitchFamily="34" charset="-122"/>
              </a:rPr>
              <a:t>Immediately what had been said about Nebuchadnezzar was fulfilled. He was driven away from people and ate grass like the ox. His body was drenched with the dew of heaven until his hair grew like the feathers of an eagle and his nails like the claws of a bird.</a:t>
            </a:r>
          </a:p>
        </p:txBody>
      </p:sp>
    </p:spTree>
    <p:extLst>
      <p:ext uri="{BB962C8B-B14F-4D97-AF65-F5344CB8AC3E}">
        <p14:creationId xmlns:p14="http://schemas.microsoft.com/office/powerpoint/2010/main" val="1817300769"/>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10221</TotalTime>
  <Words>3690</Words>
  <Application>Microsoft Office PowerPoint</Application>
  <PresentationFormat>On-screen Show (4:3)</PresentationFormat>
  <Paragraphs>213</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微软雅黑</vt:lpstr>
      <vt:lpstr>Arial</vt:lpstr>
      <vt:lpstr>Calibri</vt:lpstr>
      <vt:lpstr>Calibri Light</vt:lpstr>
      <vt:lpstr>Office 主题</vt:lpstr>
      <vt:lpstr>骄傲—认识神的障碍 Pride-The Barrier to Knowing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信仰告白</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Luke Wei</cp:lastModifiedBy>
  <cp:revision>920</cp:revision>
  <dcterms:created xsi:type="dcterms:W3CDTF">2018-02-16T18:09:56Z</dcterms:created>
  <dcterms:modified xsi:type="dcterms:W3CDTF">2022-08-01T04:57:04Z</dcterms:modified>
</cp:coreProperties>
</file>