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214" r:id="rId2"/>
    <p:sldId id="1077" r:id="rId3"/>
    <p:sldId id="2749" r:id="rId4"/>
    <p:sldId id="2750" r:id="rId5"/>
    <p:sldId id="2745" r:id="rId6"/>
    <p:sldId id="2710" r:id="rId7"/>
    <p:sldId id="2711" r:id="rId8"/>
    <p:sldId id="2712" r:id="rId9"/>
    <p:sldId id="2751" r:id="rId10"/>
    <p:sldId id="2752" r:id="rId11"/>
    <p:sldId id="2753" r:id="rId12"/>
    <p:sldId id="2746" r:id="rId13"/>
    <p:sldId id="2754" r:id="rId14"/>
    <p:sldId id="2747" r:id="rId15"/>
    <p:sldId id="2755" r:id="rId16"/>
    <p:sldId id="2748" r:id="rId17"/>
    <p:sldId id="2756" r:id="rId18"/>
    <p:sldId id="2757" r:id="rId19"/>
    <p:sldId id="2765" r:id="rId20"/>
    <p:sldId id="2766" r:id="rId21"/>
    <p:sldId id="2758" r:id="rId22"/>
    <p:sldId id="2767" r:id="rId23"/>
    <p:sldId id="2759" r:id="rId24"/>
    <p:sldId id="2768" r:id="rId25"/>
    <p:sldId id="2760" r:id="rId26"/>
    <p:sldId id="2769" r:id="rId27"/>
    <p:sldId id="2761" r:id="rId28"/>
    <p:sldId id="2762" r:id="rId29"/>
    <p:sldId id="2763" r:id="rId30"/>
    <p:sldId id="2764" r:id="rId31"/>
    <p:sldId id="2770" r:id="rId32"/>
    <p:sldId id="2773" r:id="rId33"/>
    <p:sldId id="2774" r:id="rId34"/>
    <p:sldId id="2771" r:id="rId3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107" d="100"/>
          <a:sy n="107" d="100"/>
        </p:scale>
        <p:origin x="378"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2DFEAA-8450-4530-94BC-5C977D337C9C}" type="datetimeFigureOut">
              <a:rPr lang="zh-CN" altLang="en-US" smtClean="0"/>
              <a:t>2020/11/30</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8801D-221C-4BE6-89A4-D2BBF416E4CD}" type="slidenum">
              <a:rPr lang="zh-CN" altLang="en-US" smtClean="0"/>
              <a:t>‹#›</a:t>
            </a:fld>
            <a:endParaRPr lang="zh-CN" altLang="en-US"/>
          </a:p>
        </p:txBody>
      </p:sp>
    </p:spTree>
    <p:extLst>
      <p:ext uri="{BB962C8B-B14F-4D97-AF65-F5344CB8AC3E}">
        <p14:creationId xmlns:p14="http://schemas.microsoft.com/office/powerpoint/2010/main" val="1750073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2020/11/30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2020/11/30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2020/11/30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2020/11/30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2020/11/30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2020/11/30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256478" y="1122363"/>
            <a:ext cx="8653346" cy="2387600"/>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死人復活</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Resurrection</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a:solidFill>
                  <a:schemeClr val="bg1"/>
                </a:solidFill>
              </a:rPr>
              <a:t>Boise Chinese Christian Church </a:t>
            </a:r>
          </a:p>
          <a:p>
            <a:r>
              <a:rPr lang="en-US" altLang="zh-CN" b="1" dirty="0">
                <a:solidFill>
                  <a:schemeClr val="bg1"/>
                </a:solidFill>
              </a:rPr>
              <a:t>11/29/2020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啓示錄</a:t>
            </a:r>
            <a:r>
              <a:rPr lang="en-US" altLang="zh-CN" sz="3600" b="1" u="sng" dirty="0">
                <a:solidFill>
                  <a:schemeClr val="bg1"/>
                </a:solidFill>
                <a:ea typeface="微软雅黑" panose="020B0503020204020204" pitchFamily="34" charset="-122"/>
              </a:rPr>
              <a:t>Revelation 20:12-15】</a:t>
            </a:r>
          </a:p>
          <a:p>
            <a:pPr algn="l">
              <a:lnSpc>
                <a:spcPct val="114000"/>
              </a:lnSpc>
            </a:pPr>
            <a:r>
              <a:rPr lang="en-US" altLang="zh-CN" sz="3600" b="1" dirty="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若有人名字沒記在生命册上，他就被扔在火湖裏。</a:t>
            </a:r>
          </a:p>
          <a:p>
            <a:pPr algn="l">
              <a:lnSpc>
                <a:spcPct val="114000"/>
              </a:lnSpc>
            </a:pPr>
            <a:r>
              <a:rPr lang="en-US" altLang="zh-CN" sz="3600" b="1" dirty="0">
                <a:solidFill>
                  <a:schemeClr val="bg1"/>
                </a:solidFill>
                <a:ea typeface="微软雅黑" panose="020B0503020204020204" pitchFamily="34" charset="-122"/>
              </a:rPr>
              <a:t>And anyone not found written in the Book of Life was cast into the lake of fire.</a:t>
            </a:r>
          </a:p>
        </p:txBody>
      </p:sp>
    </p:spTree>
    <p:extLst>
      <p:ext uri="{BB962C8B-B14F-4D97-AF65-F5344CB8AC3E}">
        <p14:creationId xmlns:p14="http://schemas.microsoft.com/office/powerpoint/2010/main" val="93895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5:25】</a:t>
            </a:r>
          </a:p>
          <a:p>
            <a:pPr algn="l">
              <a:lnSpc>
                <a:spcPct val="114000"/>
              </a:lnSpc>
            </a:pPr>
            <a:r>
              <a:rPr lang="zh-CN" altLang="en-US" sz="3600" b="1" dirty="0">
                <a:solidFill>
                  <a:srgbClr val="FFFF00"/>
                </a:solidFill>
                <a:ea typeface="微软雅黑" panose="020B0503020204020204" pitchFamily="34" charset="-122"/>
              </a:rPr>
              <a:t>我實實在在地告訴你們：時候將到，現在就是了，死人要聽見　神兒子的聲音，聽見的人就要活了。</a:t>
            </a:r>
          </a:p>
          <a:p>
            <a:pPr algn="l">
              <a:lnSpc>
                <a:spcPct val="114000"/>
              </a:lnSpc>
            </a:pPr>
            <a:r>
              <a:rPr lang="en-US" altLang="zh-CN" sz="3600" b="1" dirty="0">
                <a:solidFill>
                  <a:schemeClr val="bg1"/>
                </a:solidFill>
                <a:ea typeface="微软雅黑" panose="020B0503020204020204" pitchFamily="34" charset="-122"/>
              </a:rPr>
              <a:t>Most assuredly, I say to you, the hour is coming, and now is, when the dead will hear the voice of the Son of God; and those who hear will live.</a:t>
            </a:r>
          </a:p>
        </p:txBody>
      </p:sp>
    </p:spTree>
    <p:extLst>
      <p:ext uri="{BB962C8B-B14F-4D97-AF65-F5344CB8AC3E}">
        <p14:creationId xmlns:p14="http://schemas.microsoft.com/office/powerpoint/2010/main" val="3312471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6:26,28,29】</a:t>
            </a:r>
          </a:p>
          <a:p>
            <a:pPr algn="l">
              <a:lnSpc>
                <a:spcPct val="114000"/>
              </a:lnSpc>
            </a:pPr>
            <a:r>
              <a:rPr lang="en-US" altLang="zh-CN" sz="3600" b="1" dirty="0">
                <a:solidFill>
                  <a:srgbClr val="FFFF00"/>
                </a:solidFill>
                <a:ea typeface="微软雅黑" panose="020B0503020204020204" pitchFamily="34" charset="-122"/>
              </a:rPr>
              <a:t>26 </a:t>
            </a:r>
            <a:r>
              <a:rPr lang="zh-CN" altLang="en-US" sz="3600" b="1" dirty="0">
                <a:solidFill>
                  <a:srgbClr val="FFFF00"/>
                </a:solidFill>
                <a:ea typeface="微软雅黑" panose="020B0503020204020204" pitchFamily="34" charset="-122"/>
              </a:rPr>
              <a:t>你們看那天上的飛鳥，也不種，也不收，也不積蓄在倉裏，你們的天父尚且養活它。你們不比飛鳥貴重得多嗎？</a:t>
            </a:r>
          </a:p>
          <a:p>
            <a:pPr algn="l">
              <a:lnSpc>
                <a:spcPct val="114000"/>
              </a:lnSpc>
            </a:pPr>
            <a:r>
              <a:rPr lang="en-US" altLang="zh-CN" sz="3600" b="1" dirty="0">
                <a:solidFill>
                  <a:schemeClr val="bg1"/>
                </a:solidFill>
                <a:ea typeface="微软雅黑" panose="020B0503020204020204" pitchFamily="34" charset="-122"/>
              </a:rPr>
              <a:t>Look at the birds of the air, for they neither sow nor reap nor gather into barns; yet your heavenly Father feeds them. Are you not of more value than they? </a:t>
            </a:r>
            <a:r>
              <a:rPr lang="en-US" altLang="zh-CN" sz="3600" b="1" dirty="0" err="1">
                <a:solidFill>
                  <a:schemeClr val="bg1"/>
                </a:solidFill>
                <a:ea typeface="微软雅黑" panose="020B0503020204020204" pitchFamily="34" charset="-122"/>
              </a:rPr>
              <a:t>hese</a:t>
            </a:r>
            <a:r>
              <a:rPr lang="en-US" altLang="zh-CN" sz="3600" b="1" dirty="0">
                <a:solidFill>
                  <a:schemeClr val="bg1"/>
                </a:solidFill>
                <a:ea typeface="微软雅黑" panose="020B0503020204020204" pitchFamily="34" charset="-122"/>
              </a:rPr>
              <a:t>.</a:t>
            </a:r>
          </a:p>
        </p:txBody>
      </p:sp>
    </p:spTree>
    <p:extLst>
      <p:ext uri="{BB962C8B-B14F-4D97-AF65-F5344CB8AC3E}">
        <p14:creationId xmlns:p14="http://schemas.microsoft.com/office/powerpoint/2010/main" val="1135827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6:26,28,29】</a:t>
            </a:r>
          </a:p>
          <a:p>
            <a:pPr algn="l">
              <a:lnSpc>
                <a:spcPct val="114000"/>
              </a:lnSpc>
            </a:pPr>
            <a:r>
              <a:rPr lang="en-US" altLang="zh-CN" sz="3600" b="1" dirty="0">
                <a:solidFill>
                  <a:srgbClr val="FFFF00"/>
                </a:solidFill>
                <a:ea typeface="微软雅黑" panose="020B0503020204020204" pitchFamily="34" charset="-122"/>
              </a:rPr>
              <a:t>28 </a:t>
            </a:r>
            <a:r>
              <a:rPr lang="zh-CN" altLang="en-US" sz="3600" b="1" dirty="0">
                <a:solidFill>
                  <a:srgbClr val="FFFF00"/>
                </a:solidFill>
                <a:ea typeface="微软雅黑" panose="020B0503020204020204" pitchFamily="34" charset="-122"/>
              </a:rPr>
              <a:t>何必爲衣裳憂慮呢？你想：野地裏的百合花怎麽長起來；它也不勞苦，也不紡綫；</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So why do you worry about clothing? Consider the lilies of the field, how they grow: they neither toil nor spin;</a:t>
            </a:r>
          </a:p>
          <a:p>
            <a:pPr algn="l">
              <a:lnSpc>
                <a:spcPct val="114000"/>
              </a:lnSpc>
            </a:pPr>
            <a:r>
              <a:rPr lang="en-US" altLang="zh-CN" sz="3600" b="1" dirty="0">
                <a:solidFill>
                  <a:srgbClr val="FFFF00"/>
                </a:solidFill>
                <a:ea typeface="微软雅黑" panose="020B0503020204020204" pitchFamily="34" charset="-122"/>
              </a:rPr>
              <a:t>29 </a:t>
            </a:r>
            <a:r>
              <a:rPr lang="zh-CN" altLang="en-US" sz="3600" b="1" dirty="0">
                <a:solidFill>
                  <a:srgbClr val="FFFF00"/>
                </a:solidFill>
                <a:ea typeface="微软雅黑" panose="020B0503020204020204" pitchFamily="34" charset="-122"/>
              </a:rPr>
              <a:t>然而我告訴你們：就是所羅門極榮華的時候，他所穿戴的還不如這花一朵呢！</a:t>
            </a:r>
          </a:p>
          <a:p>
            <a:pPr algn="l">
              <a:lnSpc>
                <a:spcPct val="114000"/>
              </a:lnSpc>
            </a:pPr>
            <a:r>
              <a:rPr lang="en-US" altLang="zh-CN" sz="3600" b="1" dirty="0">
                <a:solidFill>
                  <a:schemeClr val="bg1"/>
                </a:solidFill>
                <a:ea typeface="微软雅黑" panose="020B0503020204020204" pitchFamily="34" charset="-122"/>
              </a:rPr>
              <a:t>and yet I say to you that even Solomon in all his glory was not arrayed like one of these.</a:t>
            </a:r>
          </a:p>
        </p:txBody>
      </p:sp>
    </p:spTree>
    <p:extLst>
      <p:ext uri="{BB962C8B-B14F-4D97-AF65-F5344CB8AC3E}">
        <p14:creationId xmlns:p14="http://schemas.microsoft.com/office/powerpoint/2010/main" val="2137767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詩篇 </a:t>
            </a:r>
            <a:r>
              <a:rPr lang="en-US" altLang="zh-CN" sz="3600" b="1" u="sng" dirty="0">
                <a:solidFill>
                  <a:schemeClr val="bg1"/>
                </a:solidFill>
                <a:ea typeface="微软雅黑" panose="020B0503020204020204" pitchFamily="34" charset="-122"/>
              </a:rPr>
              <a:t>Psalms 19:1-4】</a:t>
            </a:r>
          </a:p>
          <a:p>
            <a:pPr algn="l">
              <a:lnSpc>
                <a:spcPct val="114000"/>
              </a:lnSpc>
            </a:pPr>
            <a:r>
              <a:rPr lang="en-US" altLang="zh-CN" sz="3600" b="1" dirty="0">
                <a:solidFill>
                  <a:srgbClr val="FFFF00"/>
                </a:solidFill>
                <a:ea typeface="微软雅黑" panose="020B0503020204020204" pitchFamily="34" charset="-122"/>
              </a:rPr>
              <a:t>1 </a:t>
            </a:r>
            <a:r>
              <a:rPr lang="zh-CN" altLang="en-US" sz="3600" b="1" dirty="0">
                <a:solidFill>
                  <a:srgbClr val="FFFF00"/>
                </a:solidFill>
                <a:ea typeface="微软雅黑" panose="020B0503020204020204" pitchFamily="34" charset="-122"/>
              </a:rPr>
              <a:t>（大衛的詩，交與伶長。）諸天述說　神的榮耀，穹蒼傳揚祂的手段。</a:t>
            </a:r>
          </a:p>
          <a:p>
            <a:pPr algn="l">
              <a:lnSpc>
                <a:spcPct val="114000"/>
              </a:lnSpc>
            </a:pPr>
            <a:r>
              <a:rPr lang="en-US" altLang="zh-CN" sz="3600" b="1" dirty="0">
                <a:solidFill>
                  <a:schemeClr val="bg1"/>
                </a:solidFill>
                <a:ea typeface="微软雅黑" panose="020B0503020204020204" pitchFamily="34" charset="-122"/>
              </a:rPr>
              <a:t>To the Chief Musician. A Psalm of David. The heavens declare the glory of God; And the firmament shows His handiwork.</a:t>
            </a:r>
          </a:p>
          <a:p>
            <a:pPr algn="l">
              <a:lnSpc>
                <a:spcPct val="114000"/>
              </a:lnSpc>
            </a:pPr>
            <a:r>
              <a:rPr lang="en-US" altLang="zh-CN" sz="3600" b="1" dirty="0">
                <a:solidFill>
                  <a:srgbClr val="FFFF00"/>
                </a:solidFill>
                <a:ea typeface="微软雅黑" panose="020B0503020204020204" pitchFamily="34" charset="-122"/>
              </a:rPr>
              <a:t>2 </a:t>
            </a:r>
            <a:r>
              <a:rPr lang="zh-CN" altLang="en-US" sz="3600" b="1" dirty="0">
                <a:solidFill>
                  <a:srgbClr val="FFFF00"/>
                </a:solidFill>
                <a:ea typeface="微软雅黑" panose="020B0503020204020204" pitchFamily="34" charset="-122"/>
              </a:rPr>
              <a:t>這日到那日發出言語，這夜到那夜傳出知識。</a:t>
            </a:r>
          </a:p>
          <a:p>
            <a:pPr algn="l">
              <a:lnSpc>
                <a:spcPct val="114000"/>
              </a:lnSpc>
            </a:pPr>
            <a:r>
              <a:rPr lang="en-US" altLang="zh-CN" sz="3600" b="1" dirty="0">
                <a:solidFill>
                  <a:schemeClr val="bg1"/>
                </a:solidFill>
                <a:ea typeface="微软雅黑" panose="020B0503020204020204" pitchFamily="34" charset="-122"/>
              </a:rPr>
              <a:t>Day unto day utters speech, And night unto night reveals knowledge.</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無言無語，也無聲音可聽。</a:t>
            </a:r>
          </a:p>
          <a:p>
            <a:pPr algn="l">
              <a:lnSpc>
                <a:spcPct val="114000"/>
              </a:lnSpc>
            </a:pPr>
            <a:r>
              <a:rPr lang="en-US" altLang="zh-CN" sz="3600" b="1" dirty="0">
                <a:solidFill>
                  <a:schemeClr val="bg1"/>
                </a:solidFill>
                <a:ea typeface="微软雅黑" panose="020B0503020204020204" pitchFamily="34" charset="-122"/>
              </a:rPr>
              <a:t>There is no speech nor language Where their voice is not heard.</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祂的量帶通遍天下，祂的言語傳到地極。　神在其間爲太陽安設帳幕。</a:t>
            </a:r>
          </a:p>
          <a:p>
            <a:pPr algn="l">
              <a:lnSpc>
                <a:spcPct val="114000"/>
              </a:lnSpc>
            </a:pPr>
            <a:r>
              <a:rPr lang="en-US" altLang="zh-CN" sz="3600" b="1" dirty="0">
                <a:solidFill>
                  <a:schemeClr val="bg1"/>
                </a:solidFill>
                <a:ea typeface="微软雅黑" panose="020B0503020204020204" pitchFamily="34" charset="-122"/>
              </a:rPr>
              <a:t>Their line has gone out through all the earth, And their words to the end of the world. In them He has set a tabernacle for the sun,</a:t>
            </a:r>
          </a:p>
        </p:txBody>
      </p:sp>
    </p:spTree>
    <p:extLst>
      <p:ext uri="{BB962C8B-B14F-4D97-AF65-F5344CB8AC3E}">
        <p14:creationId xmlns:p14="http://schemas.microsoft.com/office/powerpoint/2010/main" val="3880798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詩篇 </a:t>
            </a:r>
            <a:r>
              <a:rPr lang="en-US" altLang="zh-CN" sz="3600" b="1" u="sng" dirty="0">
                <a:solidFill>
                  <a:schemeClr val="bg1"/>
                </a:solidFill>
                <a:ea typeface="微软雅黑" panose="020B0503020204020204" pitchFamily="34" charset="-122"/>
              </a:rPr>
              <a:t>Psalms 19:1-4】</a:t>
            </a:r>
          </a:p>
          <a:p>
            <a:pPr algn="l">
              <a:lnSpc>
                <a:spcPct val="114000"/>
              </a:lnSpc>
            </a:pPr>
            <a:r>
              <a:rPr lang="en-US" altLang="zh-CN" sz="3600" b="1" dirty="0">
                <a:solidFill>
                  <a:srgbClr val="FFFF00"/>
                </a:solidFill>
                <a:ea typeface="微软雅黑" panose="020B0503020204020204" pitchFamily="34" charset="-122"/>
              </a:rPr>
              <a:t>3 </a:t>
            </a:r>
            <a:r>
              <a:rPr lang="zh-CN" altLang="en-US" sz="3600" b="1" dirty="0">
                <a:solidFill>
                  <a:srgbClr val="FFFF00"/>
                </a:solidFill>
                <a:ea typeface="微软雅黑" panose="020B0503020204020204" pitchFamily="34" charset="-122"/>
              </a:rPr>
              <a:t>無言無語，也無聲音可聽。</a:t>
            </a:r>
          </a:p>
          <a:p>
            <a:pPr algn="l">
              <a:lnSpc>
                <a:spcPct val="114000"/>
              </a:lnSpc>
            </a:pPr>
            <a:r>
              <a:rPr lang="en-US" altLang="zh-CN" sz="3600" b="1" dirty="0">
                <a:solidFill>
                  <a:schemeClr val="bg1"/>
                </a:solidFill>
                <a:ea typeface="微软雅黑" panose="020B0503020204020204" pitchFamily="34" charset="-122"/>
              </a:rPr>
              <a:t>There is no speech nor language Where their voice is not heard.</a:t>
            </a:r>
          </a:p>
          <a:p>
            <a:pPr algn="l">
              <a:lnSpc>
                <a:spcPct val="114000"/>
              </a:lnSpc>
            </a:pPr>
            <a:r>
              <a:rPr lang="en-US" altLang="zh-CN" sz="3600" b="1" dirty="0">
                <a:solidFill>
                  <a:srgbClr val="FFFF00"/>
                </a:solidFill>
                <a:ea typeface="微软雅黑" panose="020B0503020204020204" pitchFamily="34" charset="-122"/>
              </a:rPr>
              <a:t>4 </a:t>
            </a:r>
            <a:r>
              <a:rPr lang="zh-CN" altLang="en-US" sz="3600" b="1" dirty="0">
                <a:solidFill>
                  <a:srgbClr val="FFFF00"/>
                </a:solidFill>
                <a:ea typeface="微软雅黑" panose="020B0503020204020204" pitchFamily="34" charset="-122"/>
              </a:rPr>
              <a:t>祂的量帶通遍天下，祂的言語傳到地極。　神在其間爲太陽安設帳幕。</a:t>
            </a:r>
          </a:p>
          <a:p>
            <a:pPr algn="l">
              <a:lnSpc>
                <a:spcPct val="114000"/>
              </a:lnSpc>
            </a:pPr>
            <a:r>
              <a:rPr lang="en-US" altLang="zh-CN" sz="3600" b="1" dirty="0">
                <a:solidFill>
                  <a:schemeClr val="bg1"/>
                </a:solidFill>
                <a:ea typeface="微软雅黑" panose="020B0503020204020204" pitchFamily="34" charset="-122"/>
              </a:rPr>
              <a:t>Their line has gone out through all the earth, And their words to the end of the world. In them He has set a tabernacle for the sun,</a:t>
            </a:r>
          </a:p>
        </p:txBody>
      </p:sp>
    </p:spTree>
    <p:extLst>
      <p:ext uri="{BB962C8B-B14F-4D97-AF65-F5344CB8AC3E}">
        <p14:creationId xmlns:p14="http://schemas.microsoft.com/office/powerpoint/2010/main" val="2143941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腓立比書 </a:t>
            </a:r>
            <a:r>
              <a:rPr lang="en-US" altLang="zh-CN" sz="3600" b="1" u="sng" dirty="0">
                <a:solidFill>
                  <a:schemeClr val="bg1"/>
                </a:solidFill>
                <a:ea typeface="微软雅黑" panose="020B0503020204020204" pitchFamily="34" charset="-122"/>
              </a:rPr>
              <a:t>Philippians 3:19】</a:t>
            </a:r>
          </a:p>
          <a:p>
            <a:pPr algn="l">
              <a:lnSpc>
                <a:spcPct val="114000"/>
              </a:lnSpc>
            </a:pPr>
            <a:r>
              <a:rPr lang="zh-CN" altLang="en-US" sz="3600" b="1" dirty="0">
                <a:solidFill>
                  <a:srgbClr val="FFFF00"/>
                </a:solidFill>
                <a:ea typeface="微软雅黑" panose="020B0503020204020204" pitchFamily="34" charset="-122"/>
              </a:rPr>
              <a:t>他們的結局就是沉淪，他們的神就是自己的肚腹，他們以自己的羞辱爲榮耀，專以地上的事爲念。</a:t>
            </a:r>
          </a:p>
          <a:p>
            <a:pPr algn="l">
              <a:lnSpc>
                <a:spcPct val="114000"/>
              </a:lnSpc>
            </a:pPr>
            <a:r>
              <a:rPr lang="en-US" altLang="zh-CN" sz="3600" b="1" dirty="0">
                <a:solidFill>
                  <a:schemeClr val="bg1"/>
                </a:solidFill>
                <a:ea typeface="微软雅黑" panose="020B0503020204020204" pitchFamily="34" charset="-122"/>
              </a:rPr>
              <a:t>whose end is destruction, whose god is their belly, and whose glory is in their shame—who set their mind on earthly things.</a:t>
            </a:r>
          </a:p>
        </p:txBody>
      </p:sp>
    </p:spTree>
    <p:extLst>
      <p:ext uri="{BB962C8B-B14F-4D97-AF65-F5344CB8AC3E}">
        <p14:creationId xmlns:p14="http://schemas.microsoft.com/office/powerpoint/2010/main" val="3586250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11:17】</a:t>
            </a:r>
          </a:p>
          <a:p>
            <a:pPr algn="l">
              <a:lnSpc>
                <a:spcPct val="114000"/>
              </a:lnSpc>
            </a:pPr>
            <a:r>
              <a:rPr lang="en-US" altLang="zh-CN" sz="3600" b="1" dirty="0">
                <a:solidFill>
                  <a:srgbClr val="FFFF00"/>
                </a:solidFill>
                <a:ea typeface="微软雅黑" panose="020B0503020204020204" pitchFamily="34" charset="-122"/>
              </a:rPr>
              <a:t>‘</a:t>
            </a:r>
            <a:r>
              <a:rPr lang="zh-CN" altLang="en-US" sz="3600" b="1" dirty="0">
                <a:solidFill>
                  <a:srgbClr val="FFFF00"/>
                </a:solidFill>
                <a:ea typeface="微软雅黑" panose="020B0503020204020204" pitchFamily="34" charset="-122"/>
              </a:rPr>
              <a:t>我們向你們吹笛，你們不跳舞；我們向你們舉哀，你們不捶胸。’</a:t>
            </a:r>
          </a:p>
          <a:p>
            <a:pPr algn="l">
              <a:lnSpc>
                <a:spcPct val="114000"/>
              </a:lnSpc>
            </a:pPr>
            <a:r>
              <a:rPr lang="en-US" altLang="zh-CN" sz="3600" b="1" dirty="0">
                <a:solidFill>
                  <a:schemeClr val="bg1"/>
                </a:solidFill>
                <a:ea typeface="微软雅黑" panose="020B0503020204020204" pitchFamily="34" charset="-122"/>
              </a:rPr>
              <a:t>and saying:‘ We played the flute for you, And you did not dance; We mourned to you, And you did not lament.’</a:t>
            </a:r>
          </a:p>
          <a:p>
            <a:pPr algn="l">
              <a:lnSpc>
                <a:spcPct val="114000"/>
              </a:lnSpc>
            </a:pPr>
            <a:endParaRPr lang="en-US" altLang="zh-CN" sz="36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13952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馬太福音 </a:t>
            </a:r>
            <a:r>
              <a:rPr lang="en-US" altLang="zh-CN" sz="3000" b="1" u="sng" dirty="0">
                <a:solidFill>
                  <a:schemeClr val="bg1"/>
                </a:solidFill>
                <a:ea typeface="微软雅黑" panose="020B0503020204020204" pitchFamily="34" charset="-122"/>
              </a:rPr>
              <a:t>Matthew 11:20-24】</a:t>
            </a:r>
          </a:p>
          <a:p>
            <a:pPr algn="l">
              <a:lnSpc>
                <a:spcPct val="114000"/>
              </a:lnSpc>
            </a:pPr>
            <a:r>
              <a:rPr lang="en-US" altLang="zh-CN" sz="3000" b="1" dirty="0">
                <a:solidFill>
                  <a:srgbClr val="FFFF00"/>
                </a:solidFill>
                <a:ea typeface="微软雅黑" panose="020B0503020204020204" pitchFamily="34" charset="-122"/>
              </a:rPr>
              <a:t>20 </a:t>
            </a:r>
            <a:r>
              <a:rPr lang="zh-CN" altLang="en-US" sz="3000" b="1" dirty="0">
                <a:solidFill>
                  <a:srgbClr val="FFFF00"/>
                </a:solidFill>
                <a:ea typeface="微软雅黑" panose="020B0503020204020204" pitchFamily="34" charset="-122"/>
              </a:rPr>
              <a:t>耶穌在諸城中行了許多异能，那些城的人終不悔改，就在那時候責備他們說：</a:t>
            </a:r>
          </a:p>
          <a:p>
            <a:pPr algn="l">
              <a:lnSpc>
                <a:spcPct val="100000"/>
              </a:lnSpc>
            </a:pPr>
            <a:r>
              <a:rPr lang="en-US" altLang="zh-CN" sz="3000" b="1" dirty="0">
                <a:solidFill>
                  <a:schemeClr val="bg1"/>
                </a:solidFill>
                <a:ea typeface="微软雅黑" panose="020B0503020204020204" pitchFamily="34" charset="-122"/>
              </a:rPr>
              <a:t>Then He began to rebuke the cities in which most of His mighty works had been done, because they did not repent:</a:t>
            </a:r>
          </a:p>
          <a:p>
            <a:pPr algn="l">
              <a:lnSpc>
                <a:spcPct val="114000"/>
              </a:lnSpc>
            </a:pPr>
            <a:r>
              <a:rPr lang="en-US" altLang="zh-CN" sz="3000" b="1" dirty="0">
                <a:solidFill>
                  <a:srgbClr val="FFFF00"/>
                </a:solidFill>
                <a:ea typeface="微软雅黑" panose="020B0503020204020204" pitchFamily="34" charset="-122"/>
              </a:rPr>
              <a:t>21 “</a:t>
            </a:r>
            <a:r>
              <a:rPr lang="zh-CN" altLang="en-US" sz="3000" b="1" dirty="0">
                <a:solidFill>
                  <a:srgbClr val="FFFF00"/>
                </a:solidFill>
                <a:ea typeface="微软雅黑" panose="020B0503020204020204" pitchFamily="34" charset="-122"/>
              </a:rPr>
              <a:t>哥拉汛哪，你有禍了！伯賽大啊，你有禍了！因爲在你們中間所行的异能，若行在推羅、西頓，他們早已披麻蒙灰悔改了。</a:t>
            </a:r>
          </a:p>
          <a:p>
            <a:pPr algn="l">
              <a:lnSpc>
                <a:spcPct val="100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Woe to you, </a:t>
            </a:r>
            <a:r>
              <a:rPr lang="en-US" altLang="zh-CN" sz="3000" b="1" dirty="0" err="1">
                <a:solidFill>
                  <a:schemeClr val="bg1"/>
                </a:solidFill>
                <a:ea typeface="微软雅黑" panose="020B0503020204020204" pitchFamily="34" charset="-122"/>
              </a:rPr>
              <a:t>Chorazin</a:t>
            </a:r>
            <a:r>
              <a:rPr lang="en-US" altLang="zh-CN" sz="3000" b="1" dirty="0">
                <a:solidFill>
                  <a:schemeClr val="bg1"/>
                </a:solidFill>
                <a:ea typeface="微软雅黑" panose="020B0503020204020204" pitchFamily="34" charset="-122"/>
              </a:rPr>
              <a:t>! Woe to you, Bethsaida! For if the mighty works which were done in you had been done in </a:t>
            </a:r>
            <a:r>
              <a:rPr lang="en-US" altLang="zh-CN" sz="3000" b="1" dirty="0" err="1">
                <a:solidFill>
                  <a:schemeClr val="bg1"/>
                </a:solidFill>
                <a:ea typeface="微软雅黑" panose="020B0503020204020204" pitchFamily="34" charset="-122"/>
              </a:rPr>
              <a:t>Tyre</a:t>
            </a:r>
            <a:r>
              <a:rPr lang="en-US" altLang="zh-CN" sz="3000" b="1" dirty="0">
                <a:solidFill>
                  <a:schemeClr val="bg1"/>
                </a:solidFill>
                <a:ea typeface="微软雅黑" panose="020B0503020204020204" pitchFamily="34" charset="-122"/>
              </a:rPr>
              <a:t> and Sidon, they would have repented long ago in sackcloth and ashes.</a:t>
            </a:r>
          </a:p>
        </p:txBody>
      </p:sp>
    </p:spTree>
    <p:extLst>
      <p:ext uri="{BB962C8B-B14F-4D97-AF65-F5344CB8AC3E}">
        <p14:creationId xmlns:p14="http://schemas.microsoft.com/office/powerpoint/2010/main" val="397281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馬太福音 </a:t>
            </a:r>
            <a:r>
              <a:rPr lang="en-US" altLang="zh-CN" sz="3000" b="1" u="sng" dirty="0">
                <a:solidFill>
                  <a:schemeClr val="bg1"/>
                </a:solidFill>
                <a:ea typeface="微软雅黑" panose="020B0503020204020204" pitchFamily="34" charset="-122"/>
              </a:rPr>
              <a:t>Matthew 11:20-24】</a:t>
            </a:r>
          </a:p>
          <a:p>
            <a:pPr algn="l">
              <a:lnSpc>
                <a:spcPct val="114000"/>
              </a:lnSpc>
            </a:pPr>
            <a:r>
              <a:rPr lang="en-US" altLang="zh-CN" sz="3000" b="1" dirty="0">
                <a:solidFill>
                  <a:srgbClr val="FFFF00"/>
                </a:solidFill>
                <a:ea typeface="微软雅黑" panose="020B0503020204020204" pitchFamily="34" charset="-122"/>
              </a:rPr>
              <a:t>22 </a:t>
            </a:r>
            <a:r>
              <a:rPr lang="zh-CN" altLang="en-US" sz="3000" b="1" dirty="0">
                <a:solidFill>
                  <a:srgbClr val="FFFF00"/>
                </a:solidFill>
                <a:ea typeface="微软雅黑" panose="020B0503020204020204" pitchFamily="34" charset="-122"/>
              </a:rPr>
              <a:t>但我告訴你們，當審判的日子，推羅、西頓所受的比你們還容易受呢！</a:t>
            </a:r>
          </a:p>
          <a:p>
            <a:pPr algn="l">
              <a:lnSpc>
                <a:spcPct val="114000"/>
              </a:lnSpc>
            </a:pPr>
            <a:r>
              <a:rPr lang="en-US" altLang="zh-CN" sz="3000" b="1" dirty="0">
                <a:solidFill>
                  <a:schemeClr val="bg1"/>
                </a:solidFill>
                <a:ea typeface="微软雅黑" panose="020B0503020204020204" pitchFamily="34" charset="-122"/>
              </a:rPr>
              <a:t>But I say to you, it will be more tolerable for </a:t>
            </a:r>
            <a:r>
              <a:rPr lang="en-US" altLang="zh-CN" sz="3000" b="1" dirty="0" err="1">
                <a:solidFill>
                  <a:schemeClr val="bg1"/>
                </a:solidFill>
                <a:ea typeface="微软雅黑" panose="020B0503020204020204" pitchFamily="34" charset="-122"/>
              </a:rPr>
              <a:t>Tyre</a:t>
            </a:r>
            <a:r>
              <a:rPr lang="en-US" altLang="zh-CN" sz="3000" b="1" dirty="0">
                <a:solidFill>
                  <a:schemeClr val="bg1"/>
                </a:solidFill>
                <a:ea typeface="微软雅黑" panose="020B0503020204020204" pitchFamily="34" charset="-122"/>
              </a:rPr>
              <a:t> and Sidon in the day of judgment than for you.</a:t>
            </a:r>
          </a:p>
          <a:p>
            <a:pPr algn="l">
              <a:lnSpc>
                <a:spcPct val="114000"/>
              </a:lnSpc>
            </a:pPr>
            <a:r>
              <a:rPr lang="en-US" altLang="zh-CN" sz="3000" b="1" dirty="0">
                <a:solidFill>
                  <a:srgbClr val="FFFF00"/>
                </a:solidFill>
                <a:ea typeface="微软雅黑" panose="020B0503020204020204" pitchFamily="34" charset="-122"/>
              </a:rPr>
              <a:t>23 </a:t>
            </a:r>
            <a:r>
              <a:rPr lang="zh-CN" altLang="en-US" sz="3000" b="1" dirty="0">
                <a:solidFill>
                  <a:srgbClr val="FFFF00"/>
                </a:solidFill>
                <a:ea typeface="微软雅黑" panose="020B0503020204020204" pitchFamily="34" charset="-122"/>
              </a:rPr>
              <a:t>迦百農啊，你已經升到天上（或作“你將要升到天上嗎？”），將來必墜落陰間，因爲在你那裏所行的异能，若行在所多瑪，它還可以存到今日。</a:t>
            </a:r>
          </a:p>
          <a:p>
            <a:pPr algn="l">
              <a:lnSpc>
                <a:spcPct val="114000"/>
              </a:lnSpc>
            </a:pPr>
            <a:r>
              <a:rPr lang="en-US" altLang="zh-CN" sz="3000" b="1" dirty="0">
                <a:solidFill>
                  <a:schemeClr val="bg1"/>
                </a:solidFill>
                <a:ea typeface="微软雅黑" panose="020B0503020204020204" pitchFamily="34" charset="-122"/>
              </a:rPr>
              <a:t>And you, Capernaum, who are exalted to heaven, will be brought down to Hades; for if the mighty works which were done in you had been done in Sodom, it would have remained until this day.</a:t>
            </a:r>
          </a:p>
        </p:txBody>
      </p:sp>
    </p:spTree>
    <p:extLst>
      <p:ext uri="{BB962C8B-B14F-4D97-AF65-F5344CB8AC3E}">
        <p14:creationId xmlns:p14="http://schemas.microsoft.com/office/powerpoint/2010/main" val="688096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約翰福音 </a:t>
            </a:r>
            <a:r>
              <a:rPr lang="en-US" altLang="zh-CN" sz="3000" b="1" u="sng" dirty="0">
                <a:solidFill>
                  <a:schemeClr val="bg1"/>
                </a:solidFill>
                <a:ea typeface="微软雅黑" panose="020B0503020204020204" pitchFamily="34" charset="-122"/>
              </a:rPr>
              <a:t>John 5:24-29】</a:t>
            </a:r>
          </a:p>
          <a:p>
            <a:pPr algn="l">
              <a:lnSpc>
                <a:spcPct val="114000"/>
              </a:lnSpc>
            </a:pPr>
            <a:r>
              <a:rPr lang="en-US" altLang="zh-CN" sz="3000" b="1" dirty="0">
                <a:solidFill>
                  <a:srgbClr val="FFFF00"/>
                </a:solidFill>
                <a:ea typeface="微软雅黑" panose="020B0503020204020204" pitchFamily="34" charset="-122"/>
              </a:rPr>
              <a:t>24 </a:t>
            </a:r>
            <a:r>
              <a:rPr lang="zh-CN" altLang="en-US" sz="3000" b="1" dirty="0">
                <a:solidFill>
                  <a:srgbClr val="FFFF00"/>
                </a:solidFill>
                <a:ea typeface="微软雅黑" panose="020B0503020204020204" pitchFamily="34" charset="-122"/>
              </a:rPr>
              <a:t>我實實在在地告訴你們：那聽我話、又信差我來者的，就有永生，不至于定罪，是已經出死入生了。</a:t>
            </a: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Most assuredly, I say to you, he who hears My word and believes in Him who sent Me has everlasting life, and shall not come into judgment, but has passed from death into life.</a:t>
            </a:r>
          </a:p>
          <a:p>
            <a:pPr algn="l">
              <a:lnSpc>
                <a:spcPct val="114000"/>
              </a:lnSpc>
            </a:pPr>
            <a:r>
              <a:rPr lang="en-US" altLang="zh-CN" sz="3000" b="1" dirty="0">
                <a:solidFill>
                  <a:srgbClr val="FFFF00"/>
                </a:solidFill>
                <a:ea typeface="微软雅黑" panose="020B0503020204020204" pitchFamily="34" charset="-122"/>
              </a:rPr>
              <a:t>25 </a:t>
            </a:r>
            <a:r>
              <a:rPr lang="zh-CN" altLang="en-US" sz="3000" b="1" dirty="0">
                <a:solidFill>
                  <a:srgbClr val="FFFF00"/>
                </a:solidFill>
                <a:ea typeface="微软雅黑" panose="020B0503020204020204" pitchFamily="34" charset="-122"/>
              </a:rPr>
              <a:t>我實實在在地告訴你們：時候將到，現在就是了，死人要聽見　神兒子的聲音，聽見的人就要活了。</a:t>
            </a:r>
          </a:p>
          <a:p>
            <a:pPr algn="l">
              <a:lnSpc>
                <a:spcPct val="114000"/>
              </a:lnSpc>
            </a:pPr>
            <a:r>
              <a:rPr lang="en-US" altLang="zh-CN" sz="3000" b="1" dirty="0">
                <a:solidFill>
                  <a:schemeClr val="bg1"/>
                </a:solidFill>
                <a:ea typeface="微软雅黑" panose="020B0503020204020204" pitchFamily="34" charset="-122"/>
              </a:rPr>
              <a:t>Most assuredly, I say to you, the hour is coming, and now is, when the dead will hear the voice of the Son of God; and those who hear will live.</a:t>
            </a:r>
          </a:p>
        </p:txBody>
      </p:sp>
    </p:spTree>
    <p:extLst>
      <p:ext uri="{BB962C8B-B14F-4D97-AF65-F5344CB8AC3E}">
        <p14:creationId xmlns:p14="http://schemas.microsoft.com/office/powerpoint/2010/main" val="4249348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馬太福音 </a:t>
            </a:r>
            <a:r>
              <a:rPr lang="en-US" altLang="zh-CN" sz="3000" b="1" u="sng" dirty="0">
                <a:solidFill>
                  <a:schemeClr val="bg1"/>
                </a:solidFill>
                <a:ea typeface="微软雅黑" panose="020B0503020204020204" pitchFamily="34" charset="-122"/>
              </a:rPr>
              <a:t>Matthew 11:20-24】</a:t>
            </a:r>
          </a:p>
          <a:p>
            <a:pPr algn="l">
              <a:lnSpc>
                <a:spcPct val="114000"/>
              </a:lnSpc>
            </a:pPr>
            <a:r>
              <a:rPr lang="en-US" altLang="zh-CN" sz="3000" b="1" dirty="0">
                <a:solidFill>
                  <a:srgbClr val="FFFF00"/>
                </a:solidFill>
                <a:ea typeface="微软雅黑" panose="020B0503020204020204" pitchFamily="34" charset="-122"/>
              </a:rPr>
              <a:t>24 </a:t>
            </a:r>
            <a:r>
              <a:rPr lang="zh-CN" altLang="en-US" sz="3000" b="1" dirty="0">
                <a:solidFill>
                  <a:srgbClr val="FFFF00"/>
                </a:solidFill>
                <a:ea typeface="微软雅黑" panose="020B0503020204020204" pitchFamily="34" charset="-122"/>
              </a:rPr>
              <a:t>但我告訴你們：當審判的日子，所多瑪所受的，比你還容易受呢！”</a:t>
            </a:r>
          </a:p>
          <a:p>
            <a:pPr algn="l">
              <a:lnSpc>
                <a:spcPct val="114000"/>
              </a:lnSpc>
            </a:pPr>
            <a:r>
              <a:rPr lang="en-US" altLang="zh-CN" sz="3000" b="1" dirty="0">
                <a:solidFill>
                  <a:schemeClr val="bg1"/>
                </a:solidFill>
                <a:ea typeface="微软雅黑" panose="020B0503020204020204" pitchFamily="34" charset="-122"/>
              </a:rPr>
              <a:t>But I say to you that it shall be more tolerable for the land of Sodom in the day of judgment than for you.”</a:t>
            </a:r>
          </a:p>
        </p:txBody>
      </p:sp>
    </p:spTree>
    <p:extLst>
      <p:ext uri="{BB962C8B-B14F-4D97-AF65-F5344CB8AC3E}">
        <p14:creationId xmlns:p14="http://schemas.microsoft.com/office/powerpoint/2010/main" val="2619668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以弗所書 </a:t>
            </a:r>
            <a:r>
              <a:rPr lang="en-US" altLang="zh-CN" sz="3600" b="1" u="sng" dirty="0">
                <a:solidFill>
                  <a:schemeClr val="bg1"/>
                </a:solidFill>
                <a:ea typeface="微软雅黑" panose="020B0503020204020204" pitchFamily="34" charset="-122"/>
              </a:rPr>
              <a:t>Ephesians 2:1-3】</a:t>
            </a:r>
          </a:p>
          <a:p>
            <a:pPr algn="l">
              <a:lnSpc>
                <a:spcPct val="114000"/>
              </a:lnSpc>
            </a:pPr>
            <a:r>
              <a:rPr lang="en-US" altLang="zh-CN" sz="3600" b="1" dirty="0">
                <a:solidFill>
                  <a:srgbClr val="FFFF00"/>
                </a:solidFill>
                <a:ea typeface="微软雅黑" panose="020B0503020204020204" pitchFamily="34" charset="-122"/>
              </a:rPr>
              <a:t>1 </a:t>
            </a:r>
            <a:r>
              <a:rPr lang="zh-CN" altLang="en-US" sz="3600" b="1" dirty="0">
                <a:solidFill>
                  <a:srgbClr val="FFFF00"/>
                </a:solidFill>
                <a:ea typeface="微软雅黑" panose="020B0503020204020204" pitchFamily="34" charset="-122"/>
              </a:rPr>
              <a:t>你們死在過犯罪惡之中，祂叫你們活過來。</a:t>
            </a:r>
          </a:p>
          <a:p>
            <a:pPr algn="l">
              <a:lnSpc>
                <a:spcPct val="100000"/>
              </a:lnSpc>
            </a:pPr>
            <a:r>
              <a:rPr lang="en-US" altLang="zh-CN" sz="3600" b="1" dirty="0">
                <a:solidFill>
                  <a:schemeClr val="bg1"/>
                </a:solidFill>
                <a:ea typeface="微软雅黑" panose="020B0503020204020204" pitchFamily="34" charset="-122"/>
              </a:rPr>
              <a:t>And you He made alive, who were dead in trespasses and sins,</a:t>
            </a:r>
          </a:p>
          <a:p>
            <a:pPr algn="l">
              <a:lnSpc>
                <a:spcPct val="114000"/>
              </a:lnSpc>
            </a:pPr>
            <a:r>
              <a:rPr lang="en-US" altLang="zh-CN" sz="3600" b="1" dirty="0">
                <a:solidFill>
                  <a:srgbClr val="FFFF00"/>
                </a:solidFill>
                <a:ea typeface="微软雅黑" panose="020B0503020204020204" pitchFamily="34" charset="-122"/>
              </a:rPr>
              <a:t>2 </a:t>
            </a:r>
            <a:r>
              <a:rPr lang="zh-CN" altLang="en-US" sz="3600" b="1" dirty="0">
                <a:solidFill>
                  <a:srgbClr val="FFFF00"/>
                </a:solidFill>
                <a:ea typeface="微软雅黑" panose="020B0503020204020204" pitchFamily="34" charset="-122"/>
              </a:rPr>
              <a:t>那時，你們在其中行事爲人，隨從今世的風俗，順服空中掌權者的首領，就是現今在悖逆之子心中運行的邪靈。</a:t>
            </a:r>
          </a:p>
          <a:p>
            <a:pPr algn="l">
              <a:lnSpc>
                <a:spcPct val="100000"/>
              </a:lnSpc>
            </a:pPr>
            <a:r>
              <a:rPr lang="en-US" altLang="zh-CN" sz="3600" b="1" dirty="0">
                <a:solidFill>
                  <a:schemeClr val="bg1"/>
                </a:solidFill>
                <a:ea typeface="微软雅黑" panose="020B0503020204020204" pitchFamily="34" charset="-122"/>
              </a:rPr>
              <a:t>in which you once walked according to the course of this world, according to the prince of the power of the air, the spirit who now works in the sons of disobedience,</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我們從前也都在他們中間，放縱肉體的私欲，隨著肉體和心中所喜好的去行，本爲可怒之子，和別人一樣。</a:t>
            </a:r>
          </a:p>
          <a:p>
            <a:pPr algn="l">
              <a:lnSpc>
                <a:spcPct val="114000"/>
              </a:lnSpc>
            </a:pPr>
            <a:r>
              <a:rPr lang="en-US" altLang="zh-CN" sz="3600" b="1" dirty="0">
                <a:solidFill>
                  <a:schemeClr val="bg1"/>
                </a:solidFill>
                <a:ea typeface="微软雅黑" panose="020B0503020204020204" pitchFamily="34" charset="-122"/>
              </a:rPr>
              <a:t>among whom also we all once conducted ourselves in the lusts of our flesh, fulfilling the desires of the flesh and of the mind, and were by nature children of wrath, just as the others.</a:t>
            </a:r>
          </a:p>
        </p:txBody>
      </p:sp>
    </p:spTree>
    <p:extLst>
      <p:ext uri="{BB962C8B-B14F-4D97-AF65-F5344CB8AC3E}">
        <p14:creationId xmlns:p14="http://schemas.microsoft.com/office/powerpoint/2010/main" val="588920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以弗所書 </a:t>
            </a:r>
            <a:r>
              <a:rPr lang="en-US" altLang="zh-CN" sz="3600" b="1" u="sng" dirty="0">
                <a:solidFill>
                  <a:schemeClr val="bg1"/>
                </a:solidFill>
                <a:ea typeface="微软雅黑" panose="020B0503020204020204" pitchFamily="34" charset="-122"/>
              </a:rPr>
              <a:t>Ephesians 2:1-3】</a:t>
            </a:r>
          </a:p>
          <a:p>
            <a:pPr algn="l">
              <a:lnSpc>
                <a:spcPct val="114000"/>
              </a:lnSpc>
            </a:pPr>
            <a:r>
              <a:rPr lang="en-US" altLang="zh-CN" sz="3600" b="1" dirty="0">
                <a:solidFill>
                  <a:srgbClr val="FFFF00"/>
                </a:solidFill>
                <a:ea typeface="微软雅黑" panose="020B0503020204020204" pitchFamily="34" charset="-122"/>
              </a:rPr>
              <a:t>3 </a:t>
            </a:r>
            <a:r>
              <a:rPr lang="zh-CN" altLang="en-US" sz="3600" b="1" dirty="0">
                <a:solidFill>
                  <a:srgbClr val="FFFF00"/>
                </a:solidFill>
                <a:ea typeface="微软雅黑" panose="020B0503020204020204" pitchFamily="34" charset="-122"/>
              </a:rPr>
              <a:t>我們從前也都在他們中間，放縱肉體的私欲，隨著肉體和心中所喜好的去行，本爲可怒之子，和別人一樣。</a:t>
            </a:r>
          </a:p>
          <a:p>
            <a:pPr algn="l">
              <a:lnSpc>
                <a:spcPct val="114000"/>
              </a:lnSpc>
            </a:pPr>
            <a:r>
              <a:rPr lang="en-US" altLang="zh-CN" sz="3600" b="1" dirty="0">
                <a:solidFill>
                  <a:schemeClr val="bg1"/>
                </a:solidFill>
                <a:ea typeface="微软雅黑" panose="020B0503020204020204" pitchFamily="34" charset="-122"/>
              </a:rPr>
              <a:t>among whom also we all once conducted ourselves in the lusts of our flesh, fulfilling the desires of the flesh and of the mind, and were by nature children of wrath, just as the others.</a:t>
            </a:r>
          </a:p>
        </p:txBody>
      </p:sp>
    </p:spTree>
    <p:extLst>
      <p:ext uri="{BB962C8B-B14F-4D97-AF65-F5344CB8AC3E}">
        <p14:creationId xmlns:p14="http://schemas.microsoft.com/office/powerpoint/2010/main" val="1151367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5:25】</a:t>
            </a:r>
          </a:p>
          <a:p>
            <a:pPr algn="l">
              <a:lnSpc>
                <a:spcPct val="114000"/>
              </a:lnSpc>
            </a:pPr>
            <a:r>
              <a:rPr lang="zh-CN" altLang="en-US" sz="3600" b="1" dirty="0">
                <a:solidFill>
                  <a:srgbClr val="FFFF00"/>
                </a:solidFill>
                <a:ea typeface="微软雅黑" panose="020B0503020204020204" pitchFamily="34" charset="-122"/>
              </a:rPr>
              <a:t>我實實在在地告訴你們：時候將到，現在就是了，死人要聽見　神兒子的聲音，聽見的人就要活了。</a:t>
            </a:r>
          </a:p>
          <a:p>
            <a:pPr algn="l">
              <a:lnSpc>
                <a:spcPct val="114000"/>
              </a:lnSpc>
            </a:pPr>
            <a:r>
              <a:rPr lang="en-US" altLang="zh-CN" sz="3600" b="1" dirty="0">
                <a:solidFill>
                  <a:schemeClr val="bg1"/>
                </a:solidFill>
                <a:ea typeface="微软雅黑" panose="020B0503020204020204" pitchFamily="34" charset="-122"/>
              </a:rPr>
              <a:t>Most assuredly, I say to you, the hour is coming, and now is, when the dead will hear the voice of the Son of God; and those who hear will live.</a:t>
            </a:r>
            <a:endParaRPr lang="en-US" altLang="zh-CN" sz="36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04661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詩篇 </a:t>
            </a:r>
            <a:r>
              <a:rPr lang="en-US" altLang="zh-CN" sz="3600" b="1" u="sng" dirty="0">
                <a:solidFill>
                  <a:schemeClr val="bg1"/>
                </a:solidFill>
                <a:ea typeface="微软雅黑" panose="020B0503020204020204" pitchFamily="34" charset="-122"/>
              </a:rPr>
              <a:t>Psalms 23:3】</a:t>
            </a:r>
          </a:p>
          <a:p>
            <a:pPr algn="l">
              <a:lnSpc>
                <a:spcPct val="114000"/>
              </a:lnSpc>
            </a:pPr>
            <a:r>
              <a:rPr lang="zh-CN" altLang="en-US" sz="3600" b="1" dirty="0">
                <a:solidFill>
                  <a:srgbClr val="FFFF00"/>
                </a:solidFill>
                <a:ea typeface="微软雅黑" panose="020B0503020204020204" pitchFamily="34" charset="-122"/>
              </a:rPr>
              <a:t>祂使我的靈魂蘇醒，爲自己的名引導我走義路。</a:t>
            </a:r>
          </a:p>
          <a:p>
            <a:pPr algn="l">
              <a:lnSpc>
                <a:spcPct val="114000"/>
              </a:lnSpc>
            </a:pPr>
            <a:r>
              <a:rPr lang="en-US" altLang="zh-CN" sz="3600" b="1" dirty="0">
                <a:solidFill>
                  <a:schemeClr val="bg1"/>
                </a:solidFill>
                <a:ea typeface="微软雅黑" panose="020B0503020204020204" pitchFamily="34" charset="-122"/>
              </a:rPr>
              <a:t>He restores my soul; He leads me in the paths of righteousness For His name’s sake.</a:t>
            </a:r>
          </a:p>
        </p:txBody>
      </p:sp>
    </p:spTree>
    <p:extLst>
      <p:ext uri="{BB962C8B-B14F-4D97-AF65-F5344CB8AC3E}">
        <p14:creationId xmlns:p14="http://schemas.microsoft.com/office/powerpoint/2010/main" val="1735056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5:27-29】</a:t>
            </a:r>
          </a:p>
          <a:p>
            <a:pPr algn="l">
              <a:lnSpc>
                <a:spcPct val="114000"/>
              </a:lnSpc>
            </a:pPr>
            <a:r>
              <a:rPr lang="en-US" altLang="zh-CN" sz="3600" b="1" dirty="0">
                <a:solidFill>
                  <a:srgbClr val="FFFF00"/>
                </a:solidFill>
                <a:ea typeface="微软雅黑" panose="020B0503020204020204" pitchFamily="34" charset="-122"/>
              </a:rPr>
              <a:t>27 </a:t>
            </a:r>
            <a:r>
              <a:rPr lang="zh-CN" altLang="en-US" sz="3600" b="1" dirty="0">
                <a:solidFill>
                  <a:srgbClr val="FFFF00"/>
                </a:solidFill>
                <a:ea typeface="微软雅黑" panose="020B0503020204020204" pitchFamily="34" charset="-122"/>
              </a:rPr>
              <a:t>幷且因爲祂是人子，就賜給祂行審判的權柄。</a:t>
            </a:r>
          </a:p>
          <a:p>
            <a:pPr algn="l">
              <a:lnSpc>
                <a:spcPct val="114000"/>
              </a:lnSpc>
            </a:pPr>
            <a:r>
              <a:rPr lang="en-US" altLang="zh-CN" sz="3600" b="1" dirty="0">
                <a:solidFill>
                  <a:schemeClr val="bg1"/>
                </a:solidFill>
                <a:ea typeface="微软雅黑" panose="020B0503020204020204" pitchFamily="34" charset="-122"/>
              </a:rPr>
              <a:t>and has given Him authority to execute judgment also, because He is the Son of Man.</a:t>
            </a:r>
          </a:p>
          <a:p>
            <a:pPr algn="l">
              <a:lnSpc>
                <a:spcPct val="114000"/>
              </a:lnSpc>
            </a:pPr>
            <a:r>
              <a:rPr lang="en-US" altLang="zh-CN" sz="3600" b="1" dirty="0">
                <a:solidFill>
                  <a:srgbClr val="FFFF00"/>
                </a:solidFill>
                <a:ea typeface="微软雅黑" panose="020B0503020204020204" pitchFamily="34" charset="-122"/>
              </a:rPr>
              <a:t>28 </a:t>
            </a:r>
            <a:r>
              <a:rPr lang="zh-CN" altLang="en-US" sz="3600" b="1" dirty="0">
                <a:solidFill>
                  <a:srgbClr val="FFFF00"/>
                </a:solidFill>
                <a:ea typeface="微软雅黑" panose="020B0503020204020204" pitchFamily="34" charset="-122"/>
              </a:rPr>
              <a:t>你們不要把這事看作希奇，時候要到，凡在墳墓裏的，都要聽見祂的聲音，就出來。</a:t>
            </a:r>
          </a:p>
          <a:p>
            <a:pPr algn="l">
              <a:lnSpc>
                <a:spcPct val="114000"/>
              </a:lnSpc>
            </a:pPr>
            <a:r>
              <a:rPr lang="en-US" altLang="zh-CN" sz="3600" b="1" dirty="0">
                <a:solidFill>
                  <a:schemeClr val="bg1"/>
                </a:solidFill>
                <a:ea typeface="微软雅黑" panose="020B0503020204020204" pitchFamily="34" charset="-122"/>
              </a:rPr>
              <a:t>Do not marvel at this; for the hour is coming in which all who are in the graves will hear His voice</a:t>
            </a:r>
          </a:p>
        </p:txBody>
      </p:sp>
    </p:spTree>
    <p:extLst>
      <p:ext uri="{BB962C8B-B14F-4D97-AF65-F5344CB8AC3E}">
        <p14:creationId xmlns:p14="http://schemas.microsoft.com/office/powerpoint/2010/main" val="3700529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5:27-29】</a:t>
            </a:r>
          </a:p>
          <a:p>
            <a:pPr algn="l">
              <a:lnSpc>
                <a:spcPct val="114000"/>
              </a:lnSpc>
            </a:pPr>
            <a:r>
              <a:rPr lang="en-US" altLang="zh-CN" sz="3600" b="1" dirty="0">
                <a:solidFill>
                  <a:srgbClr val="FFFF00"/>
                </a:solidFill>
                <a:ea typeface="微软雅黑" panose="020B0503020204020204" pitchFamily="34" charset="-122"/>
              </a:rPr>
              <a:t>29 </a:t>
            </a:r>
            <a:r>
              <a:rPr lang="zh-CN" altLang="en-US" sz="3600" b="1" dirty="0">
                <a:solidFill>
                  <a:srgbClr val="FFFF00"/>
                </a:solidFill>
                <a:ea typeface="微软雅黑" panose="020B0503020204020204" pitchFamily="34" charset="-122"/>
              </a:rPr>
              <a:t>行善的復活得生，作惡的復活定罪。</a:t>
            </a:r>
          </a:p>
          <a:p>
            <a:pPr algn="l">
              <a:lnSpc>
                <a:spcPct val="114000"/>
              </a:lnSpc>
            </a:pPr>
            <a:r>
              <a:rPr lang="en-US" altLang="zh-CN" sz="3600" b="1" dirty="0">
                <a:solidFill>
                  <a:schemeClr val="bg1"/>
                </a:solidFill>
                <a:ea typeface="微软雅黑" panose="020B0503020204020204" pitchFamily="34" charset="-122"/>
              </a:rPr>
              <a:t>and come forth—those who have done good, to the resurrection of life, and those who have done evil, to the resurrection of condemnation.</a:t>
            </a:r>
          </a:p>
        </p:txBody>
      </p:sp>
    </p:spTree>
    <p:extLst>
      <p:ext uri="{BB962C8B-B14F-4D97-AF65-F5344CB8AC3E}">
        <p14:creationId xmlns:p14="http://schemas.microsoft.com/office/powerpoint/2010/main" val="1885018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以賽亞書 </a:t>
            </a:r>
            <a:r>
              <a:rPr lang="en-US" altLang="zh-CN" sz="3600" b="1" u="sng" dirty="0">
                <a:solidFill>
                  <a:schemeClr val="bg1"/>
                </a:solidFill>
                <a:ea typeface="微软雅黑" panose="020B0503020204020204" pitchFamily="34" charset="-122"/>
              </a:rPr>
              <a:t>Isaiah 64:6】</a:t>
            </a:r>
          </a:p>
          <a:p>
            <a:pPr algn="l">
              <a:lnSpc>
                <a:spcPct val="114000"/>
              </a:lnSpc>
            </a:pPr>
            <a:r>
              <a:rPr lang="zh-CN" altLang="en-US" sz="3600" b="1" dirty="0">
                <a:solidFill>
                  <a:srgbClr val="FFFF00"/>
                </a:solidFill>
                <a:ea typeface="微软雅黑" panose="020B0503020204020204" pitchFamily="34" charset="-122"/>
              </a:rPr>
              <a:t>我們都像不潔淨的人，所有的義都像污穢的衣服；我們都像葉子漸漸枯乾，我們的罪孽好像風把我們吹去，</a:t>
            </a:r>
          </a:p>
          <a:p>
            <a:pPr algn="l">
              <a:lnSpc>
                <a:spcPct val="114000"/>
              </a:lnSpc>
            </a:pPr>
            <a:r>
              <a:rPr lang="en-US" altLang="zh-CN" sz="3600" b="1" dirty="0">
                <a:solidFill>
                  <a:schemeClr val="bg1"/>
                </a:solidFill>
                <a:ea typeface="微软雅黑" panose="020B0503020204020204" pitchFamily="34" charset="-122"/>
              </a:rPr>
              <a:t>But we are all like an unclean thing, And all our </a:t>
            </a:r>
            <a:r>
              <a:rPr lang="en-US" altLang="zh-CN" sz="3600" b="1" dirty="0" err="1">
                <a:solidFill>
                  <a:schemeClr val="bg1"/>
                </a:solidFill>
                <a:ea typeface="微软雅黑" panose="020B0503020204020204" pitchFamily="34" charset="-122"/>
              </a:rPr>
              <a:t>righteousnesses</a:t>
            </a:r>
            <a:r>
              <a:rPr lang="en-US" altLang="zh-CN" sz="3600" b="1" dirty="0">
                <a:solidFill>
                  <a:schemeClr val="bg1"/>
                </a:solidFill>
                <a:ea typeface="微软雅黑" panose="020B0503020204020204" pitchFamily="34" charset="-122"/>
              </a:rPr>
              <a:t> are like filthy rags; We all fade as a leaf, And our iniquities, like the wind, Have taken us away.</a:t>
            </a:r>
          </a:p>
        </p:txBody>
      </p:sp>
    </p:spTree>
    <p:extLst>
      <p:ext uri="{BB962C8B-B14F-4D97-AF65-F5344CB8AC3E}">
        <p14:creationId xmlns:p14="http://schemas.microsoft.com/office/powerpoint/2010/main" val="3355107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以弗所書 </a:t>
            </a:r>
            <a:r>
              <a:rPr lang="en-US" altLang="zh-CN" sz="3600" b="1" u="sng" dirty="0">
                <a:solidFill>
                  <a:schemeClr val="bg1"/>
                </a:solidFill>
                <a:ea typeface="微软雅黑" panose="020B0503020204020204" pitchFamily="34" charset="-122"/>
              </a:rPr>
              <a:t>Ephesians 2:8-9】</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你們得救是本乎恩，也因著信；這幷不是出于自己，乃是　神所賜的；</a:t>
            </a:r>
          </a:p>
          <a:p>
            <a:pPr algn="l">
              <a:lnSpc>
                <a:spcPct val="114000"/>
              </a:lnSpc>
            </a:pPr>
            <a:r>
              <a:rPr lang="en-US" altLang="zh-CN" sz="3600" b="1" dirty="0">
                <a:solidFill>
                  <a:schemeClr val="bg1"/>
                </a:solidFill>
                <a:ea typeface="微软雅黑" panose="020B0503020204020204" pitchFamily="34" charset="-122"/>
              </a:rPr>
              <a:t>For by grace you have been saved through faith, and that not of yourselves; it is the gift of God,</a:t>
            </a:r>
          </a:p>
          <a:p>
            <a:pPr algn="l">
              <a:lnSpc>
                <a:spcPct val="114000"/>
              </a:lnSpc>
            </a:pPr>
            <a:r>
              <a:rPr lang="en-US" altLang="zh-CN" sz="3600" b="1" dirty="0">
                <a:solidFill>
                  <a:srgbClr val="FFFF00"/>
                </a:solidFill>
                <a:ea typeface="微软雅黑" panose="020B0503020204020204" pitchFamily="34" charset="-122"/>
              </a:rPr>
              <a:t>9 </a:t>
            </a:r>
            <a:r>
              <a:rPr lang="zh-CN" altLang="en-US" sz="3600" b="1" dirty="0">
                <a:solidFill>
                  <a:srgbClr val="FFFF00"/>
                </a:solidFill>
                <a:ea typeface="微软雅黑" panose="020B0503020204020204" pitchFamily="34" charset="-122"/>
              </a:rPr>
              <a:t>也不是出于行爲，免得有人自誇。</a:t>
            </a:r>
          </a:p>
          <a:p>
            <a:pPr algn="l">
              <a:lnSpc>
                <a:spcPct val="114000"/>
              </a:lnSpc>
            </a:pPr>
            <a:r>
              <a:rPr lang="en-US" altLang="zh-CN" sz="3600" b="1" dirty="0">
                <a:solidFill>
                  <a:schemeClr val="bg1"/>
                </a:solidFill>
                <a:ea typeface="微软雅黑" panose="020B0503020204020204" pitchFamily="34" charset="-122"/>
              </a:rPr>
              <a:t>not of works, lest anyone should boast.</a:t>
            </a:r>
          </a:p>
        </p:txBody>
      </p:sp>
    </p:spTree>
    <p:extLst>
      <p:ext uri="{BB962C8B-B14F-4D97-AF65-F5344CB8AC3E}">
        <p14:creationId xmlns:p14="http://schemas.microsoft.com/office/powerpoint/2010/main" val="2002825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提摩太后書 </a:t>
            </a:r>
            <a:r>
              <a:rPr lang="en-US" altLang="zh-CN" sz="3600" b="1" u="sng" dirty="0">
                <a:solidFill>
                  <a:schemeClr val="bg1"/>
                </a:solidFill>
                <a:ea typeface="微软雅黑" panose="020B0503020204020204" pitchFamily="34" charset="-122"/>
              </a:rPr>
              <a:t>2 Timothy 1:9】</a:t>
            </a:r>
            <a:r>
              <a:rPr lang="zh-CN" altLang="en-US" sz="3600" b="1" u="sng" dirty="0">
                <a:solidFill>
                  <a:schemeClr val="bg1"/>
                </a:solidFill>
                <a:ea typeface="微软雅黑" panose="020B0503020204020204" pitchFamily="34" charset="-122"/>
              </a:rPr>
              <a:t>　</a:t>
            </a:r>
          </a:p>
          <a:p>
            <a:pPr algn="l">
              <a:lnSpc>
                <a:spcPct val="114000"/>
              </a:lnSpc>
            </a:pPr>
            <a:r>
              <a:rPr lang="zh-CN" altLang="en-US" sz="3600" b="1" dirty="0">
                <a:solidFill>
                  <a:srgbClr val="FFFF00"/>
                </a:solidFill>
                <a:ea typeface="微软雅黑" panose="020B0503020204020204" pitchFamily="34" charset="-122"/>
              </a:rPr>
              <a:t>神救了我們，以聖召召我們，不是按我們的行爲，乃是按祂的旨意和恩典。這恩典是萬古之先在基督耶穌裏賜給我們的。</a:t>
            </a:r>
          </a:p>
          <a:p>
            <a:pPr algn="l">
              <a:lnSpc>
                <a:spcPct val="114000"/>
              </a:lnSpc>
            </a:pPr>
            <a:r>
              <a:rPr lang="en-US" altLang="zh-CN" sz="3600" b="1" dirty="0">
                <a:solidFill>
                  <a:schemeClr val="bg1"/>
                </a:solidFill>
                <a:ea typeface="微软雅黑" panose="020B0503020204020204" pitchFamily="34" charset="-122"/>
              </a:rPr>
              <a:t>who has saved us and called us with a holy calling, not according to our works, but according to His own purpose and grace which was given to us in Christ Jesus before time began,</a:t>
            </a:r>
          </a:p>
        </p:txBody>
      </p:sp>
    </p:spTree>
    <p:extLst>
      <p:ext uri="{BB962C8B-B14F-4D97-AF65-F5344CB8AC3E}">
        <p14:creationId xmlns:p14="http://schemas.microsoft.com/office/powerpoint/2010/main" val="400748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5:24-29】</a:t>
            </a:r>
          </a:p>
          <a:p>
            <a:pPr algn="l">
              <a:lnSpc>
                <a:spcPct val="114000"/>
              </a:lnSpc>
            </a:pPr>
            <a:r>
              <a:rPr lang="en-US" altLang="zh-CN" sz="3600" b="1" dirty="0">
                <a:solidFill>
                  <a:srgbClr val="FFFF00"/>
                </a:solidFill>
                <a:ea typeface="微软雅黑" panose="020B0503020204020204" pitchFamily="34" charset="-122"/>
              </a:rPr>
              <a:t>26 </a:t>
            </a:r>
            <a:r>
              <a:rPr lang="zh-CN" altLang="en-US" sz="3600" b="1" dirty="0">
                <a:solidFill>
                  <a:srgbClr val="FFFF00"/>
                </a:solidFill>
                <a:ea typeface="微软雅黑" panose="020B0503020204020204" pitchFamily="34" charset="-122"/>
              </a:rPr>
              <a:t>因爲父怎樣在自己有生命，就賜給祂兒子也照樣在自己有生命；</a:t>
            </a:r>
          </a:p>
          <a:p>
            <a:pPr algn="l">
              <a:lnSpc>
                <a:spcPct val="114000"/>
              </a:lnSpc>
            </a:pPr>
            <a:r>
              <a:rPr lang="en-US" altLang="zh-CN" sz="3600" b="1" dirty="0">
                <a:solidFill>
                  <a:schemeClr val="bg1"/>
                </a:solidFill>
                <a:ea typeface="微软雅黑" panose="020B0503020204020204" pitchFamily="34" charset="-122"/>
              </a:rPr>
              <a:t>For as the Father has life in Himself, so He has granted the Son to have life in Himself,</a:t>
            </a:r>
          </a:p>
          <a:p>
            <a:pPr algn="l">
              <a:lnSpc>
                <a:spcPct val="114000"/>
              </a:lnSpc>
            </a:pPr>
            <a:r>
              <a:rPr lang="en-US" altLang="zh-CN" sz="3600" b="1" dirty="0">
                <a:solidFill>
                  <a:srgbClr val="FFFF00"/>
                </a:solidFill>
                <a:ea typeface="微软雅黑" panose="020B0503020204020204" pitchFamily="34" charset="-122"/>
              </a:rPr>
              <a:t>27 </a:t>
            </a:r>
            <a:r>
              <a:rPr lang="zh-CN" altLang="en-US" sz="3600" b="1" dirty="0">
                <a:solidFill>
                  <a:srgbClr val="FFFF00"/>
                </a:solidFill>
                <a:ea typeface="微软雅黑" panose="020B0503020204020204" pitchFamily="34" charset="-122"/>
              </a:rPr>
              <a:t>幷且因爲祂是人子，就賜給祂行審判的權柄。</a:t>
            </a:r>
          </a:p>
          <a:p>
            <a:pPr algn="l">
              <a:lnSpc>
                <a:spcPct val="114000"/>
              </a:lnSpc>
            </a:pPr>
            <a:r>
              <a:rPr lang="en-US" altLang="zh-CN" sz="3600" b="1" dirty="0">
                <a:solidFill>
                  <a:schemeClr val="bg1"/>
                </a:solidFill>
                <a:ea typeface="微软雅黑" panose="020B0503020204020204" pitchFamily="34" charset="-122"/>
              </a:rPr>
              <a:t>and has given Him authority to execute judgment also, because He is the Son of Man.</a:t>
            </a:r>
          </a:p>
        </p:txBody>
      </p:sp>
    </p:spTree>
    <p:extLst>
      <p:ext uri="{BB962C8B-B14F-4D97-AF65-F5344CB8AC3E}">
        <p14:creationId xmlns:p14="http://schemas.microsoft.com/office/powerpoint/2010/main" val="965748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15:5】</a:t>
            </a:r>
          </a:p>
          <a:p>
            <a:pPr algn="l">
              <a:lnSpc>
                <a:spcPct val="114000"/>
              </a:lnSpc>
            </a:pPr>
            <a:r>
              <a:rPr lang="zh-CN" altLang="en-US" sz="3600" b="1" dirty="0">
                <a:solidFill>
                  <a:srgbClr val="FFFF00"/>
                </a:solidFill>
                <a:ea typeface="微软雅黑" panose="020B0503020204020204" pitchFamily="34" charset="-122"/>
              </a:rPr>
              <a:t>我是葡萄樹，你們是枝子；常在我裏面的，我也常在他裏面，這人就多結果子；因爲離了我，你們就不能作什麽。</a:t>
            </a:r>
            <a:endParaRPr lang="en-US" altLang="zh-CN" sz="3600" b="1" dirty="0">
              <a:solidFill>
                <a:srgbClr val="FFFF00"/>
              </a:solidFill>
              <a:ea typeface="微软雅黑" panose="020B0503020204020204" pitchFamily="34" charset="-122"/>
            </a:endParaRP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 am the vine, you are the branches. He who abides in Me, and I in him, bears much fruit; for without Me you can do nothing.</a:t>
            </a:r>
          </a:p>
        </p:txBody>
      </p:sp>
    </p:spTree>
    <p:extLst>
      <p:ext uri="{BB962C8B-B14F-4D97-AF65-F5344CB8AC3E}">
        <p14:creationId xmlns:p14="http://schemas.microsoft.com/office/powerpoint/2010/main" val="21820578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啓示錄 </a:t>
            </a:r>
            <a:r>
              <a:rPr lang="en-US" altLang="zh-CN" sz="3600" b="1" u="sng" dirty="0">
                <a:solidFill>
                  <a:schemeClr val="bg1"/>
                </a:solidFill>
                <a:ea typeface="微软雅黑" panose="020B0503020204020204" pitchFamily="34" charset="-122"/>
              </a:rPr>
              <a:t>Revelation 3:1-3】</a:t>
            </a:r>
          </a:p>
          <a:p>
            <a:pPr algn="l">
              <a:lnSpc>
                <a:spcPct val="114000"/>
              </a:lnSpc>
            </a:pPr>
            <a:r>
              <a:rPr lang="en-US" altLang="zh-CN" sz="3600" b="1" dirty="0">
                <a:solidFill>
                  <a:srgbClr val="FFFF00"/>
                </a:solidFill>
                <a:ea typeface="微软雅黑" panose="020B0503020204020204" pitchFamily="34" charset="-122"/>
              </a:rPr>
              <a:t>1 “</a:t>
            </a:r>
            <a:r>
              <a:rPr lang="zh-CN" altLang="en-US" sz="3600" b="1" dirty="0">
                <a:solidFill>
                  <a:srgbClr val="FFFF00"/>
                </a:solidFill>
                <a:ea typeface="微软雅黑" panose="020B0503020204020204" pitchFamily="34" charset="-122"/>
              </a:rPr>
              <a:t>你要寫信給撒狄教會的使者說，那有神的七靈和七星的說：我知道你的行爲，</a:t>
            </a:r>
            <a:r>
              <a:rPr lang="zh-CN" altLang="en-US" sz="4800" b="1" dirty="0">
                <a:solidFill>
                  <a:srgbClr val="FFC000"/>
                </a:solidFill>
                <a:ea typeface="微软雅黑" panose="020B0503020204020204" pitchFamily="34" charset="-122"/>
              </a:rPr>
              <a:t>按名你是活的，其實是死的。</a:t>
            </a:r>
            <a:r>
              <a:rPr lang="zh-CN" altLang="en-US" sz="3600" b="1" dirty="0">
                <a:solidFill>
                  <a:srgbClr val="FFFF00"/>
                </a:solidFill>
                <a:ea typeface="微软雅黑" panose="020B0503020204020204" pitchFamily="34" charset="-122"/>
              </a:rPr>
              <a:t> </a:t>
            </a:r>
            <a:endParaRPr lang="en-US" altLang="zh-CN" sz="3600" b="1" dirty="0">
              <a:solidFill>
                <a:srgbClr val="FFFF00"/>
              </a:solidFill>
              <a:ea typeface="微软雅黑" panose="020B0503020204020204" pitchFamily="34" charset="-122"/>
            </a:endParaRP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And to the angel of the church in Sardis write,‘ These things says He who has the seven Spirits of God and the seven stars: “I know your works, that you have </a:t>
            </a:r>
            <a:r>
              <a:rPr lang="en-US" altLang="zh-CN" sz="4800" b="1" dirty="0">
                <a:solidFill>
                  <a:srgbClr val="FFC000"/>
                </a:solidFill>
                <a:ea typeface="微软雅黑" panose="020B0503020204020204" pitchFamily="34" charset="-122"/>
              </a:rPr>
              <a:t>a name that you are alive, but you are dead.</a:t>
            </a:r>
          </a:p>
        </p:txBody>
      </p:sp>
    </p:spTree>
    <p:extLst>
      <p:ext uri="{BB962C8B-B14F-4D97-AF65-F5344CB8AC3E}">
        <p14:creationId xmlns:p14="http://schemas.microsoft.com/office/powerpoint/2010/main" val="2091290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啓示錄 </a:t>
            </a:r>
            <a:r>
              <a:rPr lang="en-US" altLang="zh-CN" sz="3600" b="1" u="sng" dirty="0">
                <a:solidFill>
                  <a:schemeClr val="bg1"/>
                </a:solidFill>
                <a:ea typeface="微软雅黑" panose="020B0503020204020204" pitchFamily="34" charset="-122"/>
              </a:rPr>
              <a:t>Revelation 3:1-3】</a:t>
            </a:r>
          </a:p>
          <a:p>
            <a:pPr algn="l">
              <a:lnSpc>
                <a:spcPct val="114000"/>
              </a:lnSpc>
            </a:pPr>
            <a:r>
              <a:rPr lang="en-US" altLang="zh-CN" sz="3600" b="1" dirty="0">
                <a:solidFill>
                  <a:srgbClr val="FFFF00"/>
                </a:solidFill>
                <a:ea typeface="微软雅黑" panose="020B0503020204020204" pitchFamily="34" charset="-122"/>
              </a:rPr>
              <a:t>2 </a:t>
            </a:r>
            <a:r>
              <a:rPr lang="zh-CN" altLang="en-US" sz="3600" b="1" dirty="0">
                <a:solidFill>
                  <a:srgbClr val="FFFF00"/>
                </a:solidFill>
                <a:ea typeface="微软雅黑" panose="020B0503020204020204" pitchFamily="34" charset="-122"/>
              </a:rPr>
              <a:t>你要警醒，堅固那剩下將要衰微的（“衰微”原文作“死”），因我見你的行爲，在我　神面前，沒有一樣是完全的。</a:t>
            </a:r>
          </a:p>
          <a:p>
            <a:pPr algn="l">
              <a:lnSpc>
                <a:spcPct val="114000"/>
              </a:lnSpc>
            </a:pPr>
            <a:r>
              <a:rPr lang="en-US" altLang="zh-CN" sz="3600" b="1" dirty="0">
                <a:solidFill>
                  <a:schemeClr val="bg1"/>
                </a:solidFill>
                <a:ea typeface="微软雅黑" panose="020B0503020204020204" pitchFamily="34" charset="-122"/>
              </a:rPr>
              <a:t>Be watchful, and strengthen the things which remain, that are ready to die, for I have not found your works perfect before God.</a:t>
            </a:r>
          </a:p>
        </p:txBody>
      </p:sp>
    </p:spTree>
    <p:extLst>
      <p:ext uri="{BB962C8B-B14F-4D97-AF65-F5344CB8AC3E}">
        <p14:creationId xmlns:p14="http://schemas.microsoft.com/office/powerpoint/2010/main" val="3421704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啓示錄 </a:t>
            </a:r>
            <a:r>
              <a:rPr lang="en-US" altLang="zh-CN" sz="3600" b="1" u="sng" dirty="0">
                <a:solidFill>
                  <a:schemeClr val="bg1"/>
                </a:solidFill>
                <a:ea typeface="微软雅黑" panose="020B0503020204020204" pitchFamily="34" charset="-122"/>
              </a:rPr>
              <a:t>Revelation 3:1-3】</a:t>
            </a:r>
          </a:p>
          <a:p>
            <a:pPr algn="l">
              <a:lnSpc>
                <a:spcPct val="114000"/>
              </a:lnSpc>
            </a:pPr>
            <a:r>
              <a:rPr lang="en-US" altLang="zh-CN" sz="3600" b="1" dirty="0">
                <a:solidFill>
                  <a:srgbClr val="FFFF00"/>
                </a:solidFill>
                <a:ea typeface="微软雅黑" panose="020B0503020204020204" pitchFamily="34" charset="-122"/>
              </a:rPr>
              <a:t>3 </a:t>
            </a:r>
            <a:r>
              <a:rPr lang="zh-CN" altLang="en-US" sz="3600" b="1" dirty="0">
                <a:solidFill>
                  <a:srgbClr val="FFFF00"/>
                </a:solidFill>
                <a:ea typeface="微软雅黑" panose="020B0503020204020204" pitchFamily="34" charset="-122"/>
              </a:rPr>
              <a:t>所以要回想你是怎樣領受，怎樣聽見的，又要遵守，幷要悔改。若不警醒，我必臨到你那裏，如同賊一樣。我幾時臨到，你也决不能知道。</a:t>
            </a:r>
          </a:p>
          <a:p>
            <a:pPr algn="l">
              <a:lnSpc>
                <a:spcPct val="114000"/>
              </a:lnSpc>
            </a:pPr>
            <a:r>
              <a:rPr lang="en-US" altLang="zh-CN" sz="3600" b="1" dirty="0">
                <a:solidFill>
                  <a:schemeClr val="bg1"/>
                </a:solidFill>
                <a:ea typeface="微软雅黑" panose="020B0503020204020204" pitchFamily="34" charset="-122"/>
              </a:rPr>
              <a:t>Remember therefore how you have received and heard; hold fast and repent. Therefore if you will not watch, I will come upon you as a thief, and you will not know what hour I will come upon you.</a:t>
            </a:r>
          </a:p>
        </p:txBody>
      </p:sp>
    </p:spTree>
    <p:extLst>
      <p:ext uri="{BB962C8B-B14F-4D97-AF65-F5344CB8AC3E}">
        <p14:creationId xmlns:p14="http://schemas.microsoft.com/office/powerpoint/2010/main" val="15427394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5:25】</a:t>
            </a:r>
          </a:p>
          <a:p>
            <a:pPr algn="l">
              <a:lnSpc>
                <a:spcPct val="114000"/>
              </a:lnSpc>
            </a:pPr>
            <a:r>
              <a:rPr lang="en-US" altLang="zh-CN" sz="3600" b="1" dirty="0">
                <a:solidFill>
                  <a:srgbClr val="FFFF00"/>
                </a:solidFill>
                <a:ea typeface="微软雅黑" panose="020B0503020204020204" pitchFamily="34" charset="-122"/>
              </a:rPr>
              <a:t>25 </a:t>
            </a:r>
            <a:r>
              <a:rPr lang="zh-CN" altLang="en-US" sz="3600" b="1" dirty="0">
                <a:solidFill>
                  <a:srgbClr val="FFFF00"/>
                </a:solidFill>
                <a:ea typeface="微软雅黑" panose="020B0503020204020204" pitchFamily="34" charset="-122"/>
              </a:rPr>
              <a:t>我實實在在地告訴你們：時候將到，現在就是了，死人要聽見　神兒子的聲音，聽見的人就要活了。</a:t>
            </a:r>
          </a:p>
          <a:p>
            <a:pPr algn="l">
              <a:lnSpc>
                <a:spcPct val="114000"/>
              </a:lnSpc>
            </a:pPr>
            <a:r>
              <a:rPr lang="en-US" altLang="zh-CN" sz="3600" b="1" dirty="0">
                <a:solidFill>
                  <a:schemeClr val="bg1"/>
                </a:solidFill>
                <a:ea typeface="微软雅黑" panose="020B0503020204020204" pitchFamily="34" charset="-122"/>
              </a:rPr>
              <a:t>Most assuredly, I say to you, the hour is coming, and now is, when the dead will hear the voice of the Son of God; and those who hear will live.</a:t>
            </a:r>
          </a:p>
        </p:txBody>
      </p:sp>
    </p:spTree>
    <p:extLst>
      <p:ext uri="{BB962C8B-B14F-4D97-AF65-F5344CB8AC3E}">
        <p14:creationId xmlns:p14="http://schemas.microsoft.com/office/powerpoint/2010/main" val="32943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5:24-29】</a:t>
            </a:r>
          </a:p>
          <a:p>
            <a:pPr algn="l">
              <a:lnSpc>
                <a:spcPct val="114000"/>
              </a:lnSpc>
            </a:pPr>
            <a:r>
              <a:rPr lang="en-US" altLang="zh-CN" sz="3600" b="1" dirty="0">
                <a:solidFill>
                  <a:srgbClr val="FFFF00"/>
                </a:solidFill>
                <a:ea typeface="微软雅黑" panose="020B0503020204020204" pitchFamily="34" charset="-122"/>
              </a:rPr>
              <a:t>28 </a:t>
            </a:r>
            <a:r>
              <a:rPr lang="zh-CN" altLang="en-US" sz="3600" b="1" dirty="0">
                <a:solidFill>
                  <a:srgbClr val="FFFF00"/>
                </a:solidFill>
                <a:ea typeface="微软雅黑" panose="020B0503020204020204" pitchFamily="34" charset="-122"/>
              </a:rPr>
              <a:t>你們不要把這事看作希奇，時候要到，凡在墳墓裏的，都要聽見祂的聲音，就出來。</a:t>
            </a:r>
          </a:p>
          <a:p>
            <a:pPr algn="l">
              <a:lnSpc>
                <a:spcPct val="114000"/>
              </a:lnSpc>
            </a:pPr>
            <a:r>
              <a:rPr lang="en-US" altLang="zh-CN" sz="3600" b="1" dirty="0">
                <a:solidFill>
                  <a:schemeClr val="bg1"/>
                </a:solidFill>
                <a:ea typeface="微软雅黑" panose="020B0503020204020204" pitchFamily="34" charset="-122"/>
              </a:rPr>
              <a:t>Do not marvel at this; for the hour is coming in which all who are in the graves will hear His voice</a:t>
            </a:r>
          </a:p>
          <a:p>
            <a:pPr algn="l">
              <a:lnSpc>
                <a:spcPct val="114000"/>
              </a:lnSpc>
            </a:pPr>
            <a:r>
              <a:rPr lang="en-US" altLang="zh-CN" sz="3600" b="1" dirty="0">
                <a:solidFill>
                  <a:srgbClr val="FFFF00"/>
                </a:solidFill>
                <a:ea typeface="微软雅黑" panose="020B0503020204020204" pitchFamily="34" charset="-122"/>
              </a:rPr>
              <a:t>29 </a:t>
            </a:r>
            <a:r>
              <a:rPr lang="zh-CN" altLang="en-US" sz="3600" b="1" dirty="0">
                <a:solidFill>
                  <a:srgbClr val="FFFF00"/>
                </a:solidFill>
                <a:ea typeface="微软雅黑" panose="020B0503020204020204" pitchFamily="34" charset="-122"/>
              </a:rPr>
              <a:t>行善的復活得生，作惡的復活定罪。</a:t>
            </a:r>
          </a:p>
          <a:p>
            <a:pPr algn="l">
              <a:lnSpc>
                <a:spcPct val="114000"/>
              </a:lnSpc>
            </a:pPr>
            <a:r>
              <a:rPr lang="en-US" altLang="zh-CN" sz="3600" b="1" dirty="0">
                <a:solidFill>
                  <a:schemeClr val="bg1"/>
                </a:solidFill>
                <a:ea typeface="微软雅黑" panose="020B0503020204020204" pitchFamily="34" charset="-122"/>
              </a:rPr>
              <a:t>and come forth—those who have done good, to the resurrection of life, and those who have done evil, to the resurrection of condemnation.</a:t>
            </a:r>
          </a:p>
        </p:txBody>
      </p:sp>
    </p:spTree>
    <p:extLst>
      <p:ext uri="{BB962C8B-B14F-4D97-AF65-F5344CB8AC3E}">
        <p14:creationId xmlns:p14="http://schemas.microsoft.com/office/powerpoint/2010/main" val="1957101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5:25】</a:t>
            </a:r>
          </a:p>
          <a:p>
            <a:pPr algn="l">
              <a:lnSpc>
                <a:spcPct val="114000"/>
              </a:lnSpc>
            </a:pPr>
            <a:r>
              <a:rPr lang="zh-CN" altLang="en-US" sz="3600" b="1" dirty="0">
                <a:solidFill>
                  <a:srgbClr val="FFFF00"/>
                </a:solidFill>
                <a:ea typeface="微软雅黑" panose="020B0503020204020204" pitchFamily="34" charset="-122"/>
              </a:rPr>
              <a:t>我實實在在地告訴你們：時候將到，現在就是了，死人要聽見　神兒子的聲音，聽見的人就要活了。</a:t>
            </a:r>
          </a:p>
          <a:p>
            <a:pPr algn="l">
              <a:lnSpc>
                <a:spcPct val="114000"/>
              </a:lnSpc>
            </a:pPr>
            <a:r>
              <a:rPr lang="en-US" altLang="zh-CN" sz="3600" b="1" dirty="0">
                <a:solidFill>
                  <a:schemeClr val="bg1"/>
                </a:solidFill>
                <a:ea typeface="微软雅黑" panose="020B0503020204020204" pitchFamily="34" charset="-122"/>
              </a:rPr>
              <a:t>Most assuredly, I say to you, the hour is coming, and now is, when the dead will hear the voice of the Son of God; and those who hear will live.</a:t>
            </a:r>
          </a:p>
        </p:txBody>
      </p:sp>
    </p:spTree>
    <p:extLst>
      <p:ext uri="{BB962C8B-B14F-4D97-AF65-F5344CB8AC3E}">
        <p14:creationId xmlns:p14="http://schemas.microsoft.com/office/powerpoint/2010/main" val="2614641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5:28-29】</a:t>
            </a:r>
          </a:p>
          <a:p>
            <a:pPr algn="l">
              <a:lnSpc>
                <a:spcPct val="114000"/>
              </a:lnSpc>
            </a:pPr>
            <a:r>
              <a:rPr lang="en-US" altLang="zh-CN" sz="3600" b="1" dirty="0">
                <a:solidFill>
                  <a:srgbClr val="FFFF00"/>
                </a:solidFill>
                <a:ea typeface="微软雅黑" panose="020B0503020204020204" pitchFamily="34" charset="-122"/>
              </a:rPr>
              <a:t>28 </a:t>
            </a:r>
            <a:r>
              <a:rPr lang="zh-CN" altLang="en-US" sz="3600" b="1" dirty="0">
                <a:solidFill>
                  <a:srgbClr val="FFFF00"/>
                </a:solidFill>
                <a:ea typeface="微软雅黑" panose="020B0503020204020204" pitchFamily="34" charset="-122"/>
              </a:rPr>
              <a:t>你們不要把這事看作希奇，時候要到，凡在墳墓裏的，都要聽見祂的聲音，就出來。</a:t>
            </a:r>
          </a:p>
          <a:p>
            <a:pPr algn="l">
              <a:lnSpc>
                <a:spcPct val="114000"/>
              </a:lnSpc>
            </a:pPr>
            <a:r>
              <a:rPr lang="en-US" altLang="zh-CN" sz="3600" b="1" dirty="0">
                <a:solidFill>
                  <a:schemeClr val="bg1"/>
                </a:solidFill>
                <a:ea typeface="微软雅黑" panose="020B0503020204020204" pitchFamily="34" charset="-122"/>
              </a:rPr>
              <a:t>Do not marvel at this; for the hour is coming in which all who are in the graves will hear His voice</a:t>
            </a:r>
          </a:p>
          <a:p>
            <a:pPr algn="l">
              <a:lnSpc>
                <a:spcPct val="114000"/>
              </a:lnSpc>
            </a:pPr>
            <a:r>
              <a:rPr lang="en-US" altLang="zh-CN" sz="3600" b="1" dirty="0">
                <a:solidFill>
                  <a:srgbClr val="FFFF00"/>
                </a:solidFill>
                <a:ea typeface="微软雅黑" panose="020B0503020204020204" pitchFamily="34" charset="-122"/>
              </a:rPr>
              <a:t>29 </a:t>
            </a:r>
            <a:r>
              <a:rPr lang="zh-CN" altLang="en-US" sz="3600" b="1" dirty="0">
                <a:solidFill>
                  <a:srgbClr val="FFFF00"/>
                </a:solidFill>
                <a:ea typeface="微软雅黑" panose="020B0503020204020204" pitchFamily="34" charset="-122"/>
              </a:rPr>
              <a:t>行善的復活得生，作惡的復活定罪。</a:t>
            </a:r>
          </a:p>
          <a:p>
            <a:pPr algn="l">
              <a:lnSpc>
                <a:spcPct val="114000"/>
              </a:lnSpc>
            </a:pPr>
            <a:r>
              <a:rPr lang="en-US" altLang="zh-CN" sz="3600" b="1" dirty="0">
                <a:solidFill>
                  <a:schemeClr val="bg1"/>
                </a:solidFill>
                <a:ea typeface="微软雅黑" panose="020B0503020204020204" pitchFamily="34" charset="-122"/>
              </a:rPr>
              <a:t>and come forth—those who have done good, to the resurrection of life, and those who have done evil, to the resurrection of condemnation.</a:t>
            </a:r>
          </a:p>
        </p:txBody>
      </p:sp>
    </p:spTree>
    <p:extLst>
      <p:ext uri="{BB962C8B-B14F-4D97-AF65-F5344CB8AC3E}">
        <p14:creationId xmlns:p14="http://schemas.microsoft.com/office/powerpoint/2010/main" val="1164009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10:28】</a:t>
            </a:r>
          </a:p>
          <a:p>
            <a:pPr algn="l">
              <a:lnSpc>
                <a:spcPct val="114000"/>
              </a:lnSpc>
            </a:pPr>
            <a:r>
              <a:rPr lang="zh-CN" altLang="en-US" sz="3600" b="1" dirty="0">
                <a:solidFill>
                  <a:srgbClr val="FFFF00"/>
                </a:solidFill>
                <a:ea typeface="微软雅黑" panose="020B0503020204020204" pitchFamily="34" charset="-122"/>
              </a:rPr>
              <a:t>那殺身體不能殺靈魂的，不要怕他們；惟有能把身體和靈魂都滅在地獄裏的，正要怕祂。</a:t>
            </a:r>
          </a:p>
          <a:p>
            <a:pPr algn="l">
              <a:lnSpc>
                <a:spcPct val="114000"/>
              </a:lnSpc>
            </a:pPr>
            <a:r>
              <a:rPr lang="en-US" altLang="zh-CN" sz="3600" b="1" dirty="0">
                <a:solidFill>
                  <a:schemeClr val="bg1"/>
                </a:solidFill>
                <a:ea typeface="微软雅黑" panose="020B0503020204020204" pitchFamily="34" charset="-122"/>
              </a:rPr>
              <a:t>And do not fear those who kill the body but cannot kill the soul. But rather fear Him who is able to destroy both soul and body in hell.</a:t>
            </a:r>
          </a:p>
        </p:txBody>
      </p:sp>
    </p:spTree>
    <p:extLst>
      <p:ext uri="{BB962C8B-B14F-4D97-AF65-F5344CB8AC3E}">
        <p14:creationId xmlns:p14="http://schemas.microsoft.com/office/powerpoint/2010/main" val="1123683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啓示錄</a:t>
            </a:r>
            <a:r>
              <a:rPr lang="en-US" altLang="zh-CN" sz="3600" b="1" u="sng" dirty="0">
                <a:solidFill>
                  <a:schemeClr val="bg1"/>
                </a:solidFill>
                <a:ea typeface="微软雅黑" panose="020B0503020204020204" pitchFamily="34" charset="-122"/>
              </a:rPr>
              <a:t>Revelation 20:12-15】</a:t>
            </a:r>
          </a:p>
          <a:p>
            <a:pPr algn="l">
              <a:lnSpc>
                <a:spcPct val="114000"/>
              </a:lnSpc>
            </a:pPr>
            <a:r>
              <a:rPr lang="en-US" altLang="zh-CN" sz="3600" b="1" dirty="0">
                <a:solidFill>
                  <a:srgbClr val="FFFF00"/>
                </a:solidFill>
                <a:ea typeface="微软雅黑" panose="020B0503020204020204" pitchFamily="34" charset="-122"/>
              </a:rPr>
              <a:t>12 </a:t>
            </a:r>
            <a:r>
              <a:rPr lang="zh-CN" altLang="en-US" sz="3600" b="1" dirty="0">
                <a:solidFill>
                  <a:srgbClr val="FFFF00"/>
                </a:solidFill>
                <a:ea typeface="微软雅黑" panose="020B0503020204020204" pitchFamily="34" charset="-122"/>
              </a:rPr>
              <a:t>我又看見死了的人，無論大小，都站在寶座前。案卷展開了，幷且另有一卷展開，就是生命册。死了的人都憑著這些案卷所記載的，照他們所行的受審判。</a:t>
            </a:r>
          </a:p>
          <a:p>
            <a:pPr algn="l">
              <a:lnSpc>
                <a:spcPct val="100000"/>
              </a:lnSpc>
            </a:pPr>
            <a:r>
              <a:rPr lang="en-US" altLang="zh-CN" sz="3600" b="1" dirty="0">
                <a:solidFill>
                  <a:schemeClr val="bg1"/>
                </a:solidFill>
                <a:ea typeface="微软雅黑" panose="020B0503020204020204" pitchFamily="34" charset="-122"/>
              </a:rPr>
              <a:t>And I saw the dead, small and great, standing before God, and books were opened. And another book was opened, which is the Book of Life. And the dead were judged according to their works, by the things which were written in the books.</a:t>
            </a:r>
          </a:p>
        </p:txBody>
      </p:sp>
    </p:spTree>
    <p:extLst>
      <p:ext uri="{BB962C8B-B14F-4D97-AF65-F5344CB8AC3E}">
        <p14:creationId xmlns:p14="http://schemas.microsoft.com/office/powerpoint/2010/main" val="3976450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啓示錄</a:t>
            </a:r>
            <a:r>
              <a:rPr lang="en-US" altLang="zh-CN" sz="3600" b="1" u="sng" dirty="0">
                <a:solidFill>
                  <a:schemeClr val="bg1"/>
                </a:solidFill>
                <a:ea typeface="微软雅黑" panose="020B0503020204020204" pitchFamily="34" charset="-122"/>
              </a:rPr>
              <a:t>Revelation 20:12-15】</a:t>
            </a:r>
          </a:p>
          <a:p>
            <a:pPr algn="l">
              <a:lnSpc>
                <a:spcPct val="114000"/>
              </a:lnSpc>
            </a:pPr>
            <a:r>
              <a:rPr lang="en-US" altLang="zh-CN" sz="3600" b="1" dirty="0">
                <a:solidFill>
                  <a:srgbClr val="FFFF00"/>
                </a:solidFill>
                <a:ea typeface="微软雅黑" panose="020B0503020204020204" pitchFamily="34" charset="-122"/>
              </a:rPr>
              <a:t>13 </a:t>
            </a:r>
            <a:r>
              <a:rPr lang="zh-CN" altLang="en-US" sz="3600" b="1" dirty="0">
                <a:solidFill>
                  <a:srgbClr val="FFFF00"/>
                </a:solidFill>
                <a:ea typeface="微软雅黑" panose="020B0503020204020204" pitchFamily="34" charset="-122"/>
              </a:rPr>
              <a:t>于是海交出其中的死人，死亡和陰間也交出其中的死人。他們都照各人所行的受審判。</a:t>
            </a:r>
          </a:p>
          <a:p>
            <a:pPr algn="l">
              <a:lnSpc>
                <a:spcPct val="100000"/>
              </a:lnSpc>
            </a:pPr>
            <a:r>
              <a:rPr lang="en-US" altLang="zh-CN" sz="3600" b="1" dirty="0">
                <a:solidFill>
                  <a:schemeClr val="bg1"/>
                </a:solidFill>
                <a:ea typeface="微软雅黑" panose="020B0503020204020204" pitchFamily="34" charset="-122"/>
              </a:rPr>
              <a:t>The sea gave up the dead who were in it, and Death and Hades delivered up the dead who were in them. And they were judged, each one according to his works.</a:t>
            </a:r>
          </a:p>
          <a:p>
            <a:pPr algn="l">
              <a:lnSpc>
                <a:spcPct val="114000"/>
              </a:lnSpc>
            </a:pPr>
            <a:r>
              <a:rPr lang="en-US" altLang="zh-CN" sz="3600" b="1" dirty="0">
                <a:solidFill>
                  <a:srgbClr val="FFFF00"/>
                </a:solidFill>
                <a:ea typeface="微软雅黑" panose="020B0503020204020204" pitchFamily="34" charset="-122"/>
              </a:rPr>
              <a:t>14 </a:t>
            </a:r>
            <a:r>
              <a:rPr lang="zh-CN" altLang="en-US" sz="3600" b="1" dirty="0">
                <a:solidFill>
                  <a:srgbClr val="FFFF00"/>
                </a:solidFill>
                <a:ea typeface="微软雅黑" panose="020B0503020204020204" pitchFamily="34" charset="-122"/>
              </a:rPr>
              <a:t>死亡和陰間也被扔在火湖裏，這火湖就是第二次的死。 </a:t>
            </a:r>
            <a:r>
              <a:rPr lang="en-US" altLang="zh-CN" sz="3600" b="1" dirty="0">
                <a:solidFill>
                  <a:schemeClr val="bg1"/>
                </a:solidFill>
                <a:ea typeface="微软雅黑" panose="020B0503020204020204" pitchFamily="34" charset="-122"/>
              </a:rPr>
              <a:t>Then Death and Hades were cast into the lake of fire. This is the second death.</a:t>
            </a:r>
          </a:p>
        </p:txBody>
      </p:sp>
    </p:spTree>
    <p:extLst>
      <p:ext uri="{BB962C8B-B14F-4D97-AF65-F5344CB8AC3E}">
        <p14:creationId xmlns:p14="http://schemas.microsoft.com/office/powerpoint/2010/main" val="569104128"/>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7395</TotalTime>
  <Words>3104</Words>
  <Application>Microsoft Office PowerPoint</Application>
  <PresentationFormat>On-screen Show (4:3)</PresentationFormat>
  <Paragraphs>132</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微软雅黑</vt:lpstr>
      <vt:lpstr>Arial</vt:lpstr>
      <vt:lpstr>Calibri</vt:lpstr>
      <vt:lpstr>Calibri Light</vt:lpstr>
      <vt:lpstr>Office 主题</vt:lpstr>
      <vt:lpstr>死人復活 Resurrection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612</cp:revision>
  <dcterms:created xsi:type="dcterms:W3CDTF">2018-02-16T18:09:56Z</dcterms:created>
  <dcterms:modified xsi:type="dcterms:W3CDTF">2020-12-01T05:21:59Z</dcterms:modified>
</cp:coreProperties>
</file>