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1077" r:id="rId2"/>
    <p:sldId id="2110" r:id="rId3"/>
    <p:sldId id="2111" r:id="rId4"/>
    <p:sldId id="2112" r:id="rId5"/>
    <p:sldId id="2113" r:id="rId6"/>
    <p:sldId id="2114" r:id="rId7"/>
    <p:sldId id="2115" r:id="rId8"/>
    <p:sldId id="2116" r:id="rId9"/>
    <p:sldId id="2117" r:id="rId10"/>
    <p:sldId id="2118" r:id="rId11"/>
    <p:sldId id="2083" r:id="rId12"/>
    <p:sldId id="2084" r:id="rId13"/>
    <p:sldId id="2085" r:id="rId14"/>
    <p:sldId id="2086" r:id="rId15"/>
    <p:sldId id="2087" r:id="rId16"/>
    <p:sldId id="2088" r:id="rId17"/>
    <p:sldId id="2089" r:id="rId18"/>
    <p:sldId id="2090" r:id="rId19"/>
    <p:sldId id="2119" r:id="rId20"/>
    <p:sldId id="2091" r:id="rId21"/>
    <p:sldId id="2056" r:id="rId22"/>
    <p:sldId id="2120" r:id="rId23"/>
    <p:sldId id="2121" r:id="rId24"/>
    <p:sldId id="2057" r:id="rId25"/>
    <p:sldId id="2122" r:id="rId26"/>
    <p:sldId id="2123" r:id="rId27"/>
    <p:sldId id="2124" r:id="rId28"/>
    <p:sldId id="2125" r:id="rId29"/>
    <p:sldId id="2058" r:id="rId30"/>
    <p:sldId id="2059" r:id="rId3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215" autoAdjust="0"/>
    <p:restoredTop sz="94660"/>
  </p:normalViewPr>
  <p:slideViewPr>
    <p:cSldViewPr snapToGrid="0">
      <p:cViewPr varScale="1">
        <p:scale>
          <a:sx n="48" d="100"/>
          <a:sy n="48" d="100"/>
        </p:scale>
        <p:origin x="86" y="835"/>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2020/3/1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2020/3/1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2020/3/1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2020/3/1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2020/3/1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2020/3/1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2020/3/1</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2020/3/1</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2020/3/1</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2020/3/1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2020/3/1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2020/3/1</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16:19-31】</a:t>
            </a:r>
          </a:p>
          <a:p>
            <a:pPr algn="l">
              <a:lnSpc>
                <a:spcPct val="114000"/>
              </a:lnSpc>
            </a:pPr>
            <a:r>
              <a:rPr lang="en-US" altLang="zh-CN" sz="3600" b="1" dirty="0">
                <a:solidFill>
                  <a:schemeClr val="bg1"/>
                </a:solidFill>
                <a:ea typeface="微软雅黑" panose="020B0503020204020204" pitchFamily="34" charset="-122"/>
              </a:rPr>
              <a:t>19 “</a:t>
            </a:r>
            <a:r>
              <a:rPr lang="zh-CN" altLang="en-US" sz="3600" b="1" dirty="0">
                <a:solidFill>
                  <a:schemeClr val="bg1"/>
                </a:solidFill>
                <a:ea typeface="微软雅黑" panose="020B0503020204020204" pitchFamily="34" charset="-122"/>
              </a:rPr>
              <a:t>有一个财主，穿着紫色袍和细麻布衣服，天天奢华宴乐。</a:t>
            </a:r>
          </a:p>
          <a:p>
            <a:pPr algn="l">
              <a:lnSpc>
                <a:spcPct val="114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There was a certain rich man who was clothed in purple and fine linen and fared sumptuously every day.</a:t>
            </a:r>
          </a:p>
          <a:p>
            <a:pPr algn="l">
              <a:lnSpc>
                <a:spcPct val="114000"/>
              </a:lnSpc>
            </a:pPr>
            <a:r>
              <a:rPr lang="en-US" altLang="zh-CN" sz="3600" b="1" dirty="0">
                <a:solidFill>
                  <a:schemeClr val="bg1"/>
                </a:solidFill>
                <a:ea typeface="微软雅黑" panose="020B0503020204020204" pitchFamily="34" charset="-122"/>
              </a:rPr>
              <a:t>20 </a:t>
            </a:r>
            <a:r>
              <a:rPr lang="zh-CN" altLang="en-US" sz="3600" b="1" dirty="0">
                <a:solidFill>
                  <a:schemeClr val="bg1"/>
                </a:solidFill>
                <a:ea typeface="微软雅黑" panose="020B0503020204020204" pitchFamily="34" charset="-122"/>
              </a:rPr>
              <a:t>又有一个讨饭的，名叫拉撒路，浑身生疮，被人放在财主门口，</a:t>
            </a:r>
          </a:p>
          <a:p>
            <a:pPr algn="l">
              <a:lnSpc>
                <a:spcPct val="114000"/>
              </a:lnSpc>
            </a:pPr>
            <a:r>
              <a:rPr lang="en-US" altLang="zh-CN" sz="3600" b="1" dirty="0">
                <a:solidFill>
                  <a:schemeClr val="bg1"/>
                </a:solidFill>
                <a:ea typeface="微软雅黑" panose="020B0503020204020204" pitchFamily="34" charset="-122"/>
              </a:rPr>
              <a:t>But there was a certain beggar named Lazarus, full of sores, who was laid at his gate,</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493482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16:19</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有</a:t>
            </a:r>
            <a:r>
              <a:rPr lang="zh-CN" altLang="en-US" sz="3600" b="1" dirty="0">
                <a:solidFill>
                  <a:schemeClr val="bg1"/>
                </a:solidFill>
                <a:ea typeface="微软雅黑" panose="020B0503020204020204" pitchFamily="34" charset="-122"/>
              </a:rPr>
              <a:t>一个财主，穿着紫色袍和细麻布衣服，天天奢华宴乐。</a:t>
            </a:r>
          </a:p>
          <a:p>
            <a:pPr algn="l">
              <a:lnSpc>
                <a:spcPct val="114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There was a certain rich man who was clothed in purple and fine linen and fared sumptuously every day.</a:t>
            </a:r>
          </a:p>
        </p:txBody>
      </p:sp>
    </p:spTree>
    <p:extLst>
      <p:ext uri="{BB962C8B-B14F-4D97-AF65-F5344CB8AC3E}">
        <p14:creationId xmlns:p14="http://schemas.microsoft.com/office/powerpoint/2010/main" val="14799614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传道书</a:t>
            </a:r>
            <a:r>
              <a:rPr lang="en-US" altLang="zh-CN" sz="3600" b="1" u="sng" dirty="0">
                <a:solidFill>
                  <a:schemeClr val="bg1"/>
                </a:solidFill>
                <a:ea typeface="微软雅黑" panose="020B0503020204020204" pitchFamily="34" charset="-122"/>
              </a:rPr>
              <a:t>Ecclesiastes 7:4</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智慧</a:t>
            </a:r>
            <a:r>
              <a:rPr lang="zh-CN" altLang="en-US" sz="3600" b="1" dirty="0">
                <a:solidFill>
                  <a:schemeClr val="bg1"/>
                </a:solidFill>
                <a:ea typeface="微软雅黑" panose="020B0503020204020204" pitchFamily="34" charset="-122"/>
              </a:rPr>
              <a:t>人的心，在遭丧之家；愚昧人的心，在快乐之家。</a:t>
            </a:r>
          </a:p>
          <a:p>
            <a:pPr algn="l">
              <a:lnSpc>
                <a:spcPct val="114000"/>
              </a:lnSpc>
            </a:pPr>
            <a:r>
              <a:rPr lang="en-US" altLang="zh-CN" sz="3600" b="1" dirty="0">
                <a:solidFill>
                  <a:schemeClr val="bg1"/>
                </a:solidFill>
                <a:ea typeface="微软雅黑" panose="020B0503020204020204" pitchFamily="34" charset="-122"/>
              </a:rPr>
              <a:t>The heart of the wise is in the house of mourning, But the heart of fools is in the house of mirth.</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480682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16:26】</a:t>
            </a:r>
          </a:p>
          <a:p>
            <a:pPr algn="l">
              <a:lnSpc>
                <a:spcPct val="114000"/>
              </a:lnSpc>
            </a:pPr>
            <a:r>
              <a:rPr lang="zh-CN" altLang="en-US" sz="3600" b="1" dirty="0" smtClean="0">
                <a:solidFill>
                  <a:schemeClr val="bg1"/>
                </a:solidFill>
                <a:ea typeface="微软雅黑" panose="020B0503020204020204" pitchFamily="34" charset="-122"/>
              </a:rPr>
              <a:t>不但</a:t>
            </a:r>
            <a:r>
              <a:rPr lang="zh-CN" altLang="en-US" sz="3600" b="1" dirty="0">
                <a:solidFill>
                  <a:schemeClr val="bg1"/>
                </a:solidFill>
                <a:ea typeface="微软雅黑" panose="020B0503020204020204" pitchFamily="34" charset="-122"/>
              </a:rPr>
              <a:t>这样，并且在你我之间，有深渊限定，以致人要从这边过到你们那边是不能的；要从那边过到我们这边也是不能的。’ </a:t>
            </a:r>
          </a:p>
          <a:p>
            <a:pPr algn="l">
              <a:lnSpc>
                <a:spcPct val="114000"/>
              </a:lnSpc>
            </a:pPr>
            <a:r>
              <a:rPr lang="en-US" altLang="zh-CN" sz="3600" b="1" dirty="0">
                <a:solidFill>
                  <a:schemeClr val="bg1"/>
                </a:solidFill>
                <a:ea typeface="微软雅黑" panose="020B0503020204020204" pitchFamily="34" charset="-122"/>
              </a:rPr>
              <a:t>And besides all this, between us and you there is a great gulf fixed, so that those who want to pass from here to you cannot, nor can those from there pass to us.’</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5382787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以弗所书 </a:t>
            </a:r>
            <a:r>
              <a:rPr lang="en-US" altLang="zh-CN" sz="3600" b="1" u="sng" dirty="0">
                <a:solidFill>
                  <a:schemeClr val="bg1"/>
                </a:solidFill>
                <a:ea typeface="微软雅黑" panose="020B0503020204020204" pitchFamily="34" charset="-122"/>
              </a:rPr>
              <a:t>Ephesians 2:8-9】</a:t>
            </a:r>
          </a:p>
          <a:p>
            <a:pPr algn="l">
              <a:lnSpc>
                <a:spcPct val="114000"/>
              </a:lnSpc>
            </a:pPr>
            <a:r>
              <a:rPr lang="en-US" altLang="zh-CN" sz="3600" b="1" dirty="0">
                <a:solidFill>
                  <a:schemeClr val="bg1"/>
                </a:solidFill>
                <a:ea typeface="微软雅黑" panose="020B0503020204020204" pitchFamily="34" charset="-122"/>
              </a:rPr>
              <a:t>8 </a:t>
            </a:r>
            <a:r>
              <a:rPr lang="zh-CN" altLang="en-US" sz="3600" b="1" dirty="0">
                <a:solidFill>
                  <a:schemeClr val="bg1"/>
                </a:solidFill>
                <a:ea typeface="微软雅黑" panose="020B0503020204020204" pitchFamily="34" charset="-122"/>
              </a:rPr>
              <a:t>你们得救是本乎恩，也因着信；这并不是出于自己，乃是　神所赐的；</a:t>
            </a:r>
          </a:p>
          <a:p>
            <a:pPr algn="l">
              <a:lnSpc>
                <a:spcPct val="114000"/>
              </a:lnSpc>
            </a:pPr>
            <a:r>
              <a:rPr lang="en-US" altLang="zh-CN" sz="3600" b="1" dirty="0">
                <a:solidFill>
                  <a:schemeClr val="bg1"/>
                </a:solidFill>
                <a:ea typeface="微软雅黑" panose="020B0503020204020204" pitchFamily="34" charset="-122"/>
              </a:rPr>
              <a:t>For by grace you have been saved through faith, and that not of yourselves; it is the gift of God,</a:t>
            </a:r>
          </a:p>
          <a:p>
            <a:pPr algn="l">
              <a:lnSpc>
                <a:spcPct val="114000"/>
              </a:lnSpc>
            </a:pPr>
            <a:r>
              <a:rPr lang="en-US" altLang="zh-CN" sz="3600" b="1" dirty="0">
                <a:solidFill>
                  <a:schemeClr val="bg1"/>
                </a:solidFill>
                <a:ea typeface="微软雅黑" panose="020B0503020204020204" pitchFamily="34" charset="-122"/>
              </a:rPr>
              <a:t>9 </a:t>
            </a:r>
            <a:r>
              <a:rPr lang="zh-CN" altLang="en-US" sz="3600" b="1" dirty="0">
                <a:solidFill>
                  <a:schemeClr val="bg1"/>
                </a:solidFill>
                <a:ea typeface="微软雅黑" panose="020B0503020204020204" pitchFamily="34" charset="-122"/>
              </a:rPr>
              <a:t>也不是出于行为，免得有人自夸。</a:t>
            </a:r>
          </a:p>
          <a:p>
            <a:pPr algn="l">
              <a:lnSpc>
                <a:spcPct val="114000"/>
              </a:lnSpc>
            </a:pPr>
            <a:r>
              <a:rPr lang="en-US" altLang="zh-CN" sz="3600" b="1" dirty="0">
                <a:solidFill>
                  <a:schemeClr val="bg1"/>
                </a:solidFill>
                <a:ea typeface="微软雅黑" panose="020B0503020204020204" pitchFamily="34" charset="-122"/>
              </a:rPr>
              <a:t>not of works, lest anyone should boast.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535289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诗篇 </a:t>
            </a:r>
            <a:r>
              <a:rPr lang="en-US" altLang="zh-CN" sz="3600" b="1" u="sng" dirty="0">
                <a:solidFill>
                  <a:schemeClr val="bg1"/>
                </a:solidFill>
                <a:ea typeface="微软雅黑" panose="020B0503020204020204" pitchFamily="34" charset="-122"/>
              </a:rPr>
              <a:t>Psalms 16:5</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耶和华</a:t>
            </a:r>
            <a:r>
              <a:rPr lang="zh-CN" altLang="en-US" sz="3600" b="1" dirty="0">
                <a:solidFill>
                  <a:schemeClr val="bg1"/>
                </a:solidFill>
                <a:ea typeface="微软雅黑" panose="020B0503020204020204" pitchFamily="34" charset="-122"/>
              </a:rPr>
              <a:t>是我的产业，是我杯中的份；我所得的，你为我持守。</a:t>
            </a:r>
          </a:p>
          <a:p>
            <a:pPr algn="l">
              <a:lnSpc>
                <a:spcPct val="114000"/>
              </a:lnSpc>
            </a:pPr>
            <a:r>
              <a:rPr lang="en-US" altLang="zh-CN" sz="3600" b="1" dirty="0">
                <a:solidFill>
                  <a:schemeClr val="bg1"/>
                </a:solidFill>
                <a:ea typeface="微软雅黑" panose="020B0503020204020204" pitchFamily="34" charset="-122"/>
              </a:rPr>
              <a:t>O Lord, You are the portion of my inheritance and my </a:t>
            </a:r>
            <a:r>
              <a:rPr lang="en-US" altLang="zh-CN" sz="3600" b="1" dirty="0" err="1">
                <a:solidFill>
                  <a:schemeClr val="bg1"/>
                </a:solidFill>
                <a:ea typeface="微软雅黑" panose="020B0503020204020204" pitchFamily="34" charset="-122"/>
              </a:rPr>
              <a:t>cup;You</a:t>
            </a:r>
            <a:r>
              <a:rPr lang="en-US" altLang="zh-CN" sz="3600" b="1" dirty="0">
                <a:solidFill>
                  <a:schemeClr val="bg1"/>
                </a:solidFill>
                <a:ea typeface="微软雅黑" panose="020B0503020204020204" pitchFamily="34" charset="-122"/>
              </a:rPr>
              <a:t> maintain my lot.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8946695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3:8-9】</a:t>
            </a:r>
          </a:p>
          <a:p>
            <a:pPr algn="l">
              <a:lnSpc>
                <a:spcPct val="114000"/>
              </a:lnSpc>
            </a:pPr>
            <a:r>
              <a:rPr lang="en-US" altLang="zh-CN" sz="3600" b="1" dirty="0">
                <a:solidFill>
                  <a:schemeClr val="bg1"/>
                </a:solidFill>
                <a:ea typeface="微软雅黑" panose="020B0503020204020204" pitchFamily="34" charset="-122"/>
              </a:rPr>
              <a:t>8 </a:t>
            </a:r>
            <a:r>
              <a:rPr lang="zh-CN" altLang="en-US" sz="3600" b="1" dirty="0">
                <a:solidFill>
                  <a:schemeClr val="bg1"/>
                </a:solidFill>
                <a:ea typeface="微软雅黑" panose="020B0503020204020204" pitchFamily="34" charset="-122"/>
              </a:rPr>
              <a:t>你们要结出果子来，与悔改的心相称，不要自己心里说：‘有亚伯拉罕为我们的祖宗。’我告诉你们：　神能从这些石头中给亚伯拉罕兴起子孙来。</a:t>
            </a:r>
          </a:p>
          <a:p>
            <a:pPr algn="l">
              <a:lnSpc>
                <a:spcPct val="114000"/>
              </a:lnSpc>
            </a:pPr>
            <a:r>
              <a:rPr lang="en-US" altLang="zh-CN" sz="3600" b="1" dirty="0">
                <a:solidFill>
                  <a:schemeClr val="bg1"/>
                </a:solidFill>
                <a:ea typeface="微软雅黑" panose="020B0503020204020204" pitchFamily="34" charset="-122"/>
              </a:rPr>
              <a:t>Therefore bear fruits worthy of repentance, and do not begin to say to yourselves, ‘We have Abraham as our father.’ For I say to you that God is able to raise up children to Abraham from these stones</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2309488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3:8-9】</a:t>
            </a:r>
          </a:p>
          <a:p>
            <a:pPr algn="l">
              <a:lnSpc>
                <a:spcPct val="114000"/>
              </a:lnSpc>
            </a:pPr>
            <a:r>
              <a:rPr lang="en-US" altLang="zh-CN" sz="3600" b="1" dirty="0" smtClean="0">
                <a:solidFill>
                  <a:schemeClr val="bg1"/>
                </a:solidFill>
                <a:ea typeface="微软雅黑" panose="020B0503020204020204" pitchFamily="34" charset="-122"/>
              </a:rPr>
              <a:t>9 </a:t>
            </a:r>
            <a:r>
              <a:rPr lang="zh-CN" altLang="en-US" sz="3600" b="1" dirty="0">
                <a:solidFill>
                  <a:schemeClr val="bg1"/>
                </a:solidFill>
                <a:ea typeface="微软雅黑" panose="020B0503020204020204" pitchFamily="34" charset="-122"/>
              </a:rPr>
              <a:t>现在斧子已经放在树根上，凡不结好果子的树就砍下来，丢在火里。”</a:t>
            </a:r>
          </a:p>
          <a:p>
            <a:pPr algn="l">
              <a:lnSpc>
                <a:spcPct val="114000"/>
              </a:lnSpc>
            </a:pPr>
            <a:r>
              <a:rPr lang="en-US" altLang="zh-CN" sz="3600" b="1" dirty="0">
                <a:solidFill>
                  <a:schemeClr val="bg1"/>
                </a:solidFill>
                <a:ea typeface="微软雅黑" panose="020B0503020204020204" pitchFamily="34" charset="-122"/>
              </a:rPr>
              <a:t>And even now the ax is laid to the root of the trees. Therefore every tree which does not bear good fruit is cut down and thrown into the fire.”</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304588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加拉太书 </a:t>
            </a:r>
            <a:r>
              <a:rPr lang="en-US" altLang="zh-CN" sz="3600" b="1" u="sng" dirty="0">
                <a:solidFill>
                  <a:schemeClr val="bg1"/>
                </a:solidFill>
                <a:ea typeface="微软雅黑" panose="020B0503020204020204" pitchFamily="34" charset="-122"/>
              </a:rPr>
              <a:t>Galatians 5:6</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原来</a:t>
            </a:r>
            <a:r>
              <a:rPr lang="zh-CN" altLang="en-US" sz="3600" b="1" dirty="0">
                <a:solidFill>
                  <a:schemeClr val="bg1"/>
                </a:solidFill>
                <a:ea typeface="微软雅黑" panose="020B0503020204020204" pitchFamily="34" charset="-122"/>
              </a:rPr>
              <a:t>在基督耶稣里，受割礼不受割礼全无功效，惟独</a:t>
            </a:r>
            <a:r>
              <a:rPr lang="zh-CN" altLang="en-US" sz="3600" b="1" u="sng" dirty="0">
                <a:solidFill>
                  <a:srgbClr val="FFFF00"/>
                </a:solidFill>
                <a:ea typeface="微软雅黑" panose="020B0503020204020204" pitchFamily="34" charset="-122"/>
              </a:rPr>
              <a:t>使人生发仁爱的信心</a:t>
            </a:r>
            <a:r>
              <a:rPr lang="zh-CN" altLang="en-US" sz="3600" b="1" dirty="0">
                <a:solidFill>
                  <a:schemeClr val="bg1"/>
                </a:solidFill>
                <a:ea typeface="微软雅黑" panose="020B0503020204020204" pitchFamily="34" charset="-122"/>
              </a:rPr>
              <a:t>才有功效。</a:t>
            </a:r>
          </a:p>
          <a:p>
            <a:pPr algn="l">
              <a:lnSpc>
                <a:spcPct val="114000"/>
              </a:lnSpc>
            </a:pPr>
            <a:r>
              <a:rPr lang="en-US" altLang="zh-CN" sz="3600" b="1" dirty="0">
                <a:solidFill>
                  <a:schemeClr val="bg1"/>
                </a:solidFill>
                <a:ea typeface="微软雅黑" panose="020B0503020204020204" pitchFamily="34" charset="-122"/>
              </a:rPr>
              <a:t>For in Christ Jesus neither circumcision nor uncircumcision has any value. The only thing that counts is faith expressing itself through love. (NIV)</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3744615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约翰一书 </a:t>
            </a:r>
            <a:r>
              <a:rPr lang="en-US" altLang="zh-CN" sz="3600" b="1" u="sng" dirty="0">
                <a:solidFill>
                  <a:schemeClr val="bg1"/>
                </a:solidFill>
                <a:ea typeface="微软雅黑" panose="020B0503020204020204" pitchFamily="34" charset="-122"/>
              </a:rPr>
              <a:t>1 John 4:19-21】</a:t>
            </a:r>
          </a:p>
          <a:p>
            <a:pPr algn="l">
              <a:lnSpc>
                <a:spcPct val="114000"/>
              </a:lnSpc>
            </a:pPr>
            <a:r>
              <a:rPr lang="en-US" altLang="zh-CN" sz="3600" b="1" dirty="0">
                <a:solidFill>
                  <a:schemeClr val="bg1"/>
                </a:solidFill>
                <a:ea typeface="微软雅黑" panose="020B0503020204020204" pitchFamily="34" charset="-122"/>
              </a:rPr>
              <a:t>19 </a:t>
            </a:r>
            <a:r>
              <a:rPr lang="zh-CN" altLang="en-US" sz="3600" b="1" dirty="0">
                <a:solidFill>
                  <a:schemeClr val="bg1"/>
                </a:solidFill>
                <a:ea typeface="微软雅黑" panose="020B0503020204020204" pitchFamily="34" charset="-122"/>
              </a:rPr>
              <a:t>我们爱，因为　神先爱我们。</a:t>
            </a:r>
          </a:p>
          <a:p>
            <a:pPr algn="l">
              <a:lnSpc>
                <a:spcPct val="100000"/>
              </a:lnSpc>
            </a:pPr>
            <a:r>
              <a:rPr lang="en-US" altLang="zh-CN" sz="3600" b="1" dirty="0">
                <a:solidFill>
                  <a:schemeClr val="bg1"/>
                </a:solidFill>
                <a:ea typeface="微软雅黑" panose="020B0503020204020204" pitchFamily="34" charset="-122"/>
              </a:rPr>
              <a:t>We love Him because He first loved us.</a:t>
            </a:r>
          </a:p>
          <a:p>
            <a:pPr algn="l">
              <a:lnSpc>
                <a:spcPct val="100000"/>
              </a:lnSpc>
            </a:pPr>
            <a:r>
              <a:rPr lang="en-US" altLang="zh-CN" sz="3600" b="1" dirty="0">
                <a:solidFill>
                  <a:schemeClr val="bg1"/>
                </a:solidFill>
                <a:ea typeface="微软雅黑" panose="020B0503020204020204" pitchFamily="34" charset="-122"/>
              </a:rPr>
              <a:t>20 </a:t>
            </a:r>
            <a:r>
              <a:rPr lang="zh-CN" altLang="en-US" sz="3600" b="1" dirty="0">
                <a:solidFill>
                  <a:schemeClr val="bg1"/>
                </a:solidFill>
                <a:ea typeface="微软雅黑" panose="020B0503020204020204" pitchFamily="34" charset="-122"/>
              </a:rPr>
              <a:t>人若说，“我爱　神”，却恨他的弟兄，就是说谎话的；不爱他所看见的弟兄，就不能爱没有看见的　神（有古卷作“怎能爱没有看见的　神呢？”）</a:t>
            </a:r>
            <a:r>
              <a:rPr lang="zh-CN" altLang="en-US" sz="3600" b="1" dirty="0" smtClean="0">
                <a:solidFill>
                  <a:schemeClr val="bg1"/>
                </a:solidFill>
                <a:ea typeface="微软雅黑" panose="020B0503020204020204" pitchFamily="34" charset="-122"/>
              </a:rPr>
              <a:t>。 </a:t>
            </a:r>
            <a:endParaRPr lang="en-US" altLang="zh-CN" sz="3600" b="1" dirty="0" smtClean="0">
              <a:solidFill>
                <a:schemeClr val="bg1"/>
              </a:solidFill>
              <a:ea typeface="微软雅黑" panose="020B0503020204020204" pitchFamily="34" charset="-122"/>
            </a:endParaRPr>
          </a:p>
          <a:p>
            <a:pPr algn="l">
              <a:lnSpc>
                <a:spcPct val="100000"/>
              </a:lnSpc>
            </a:pPr>
            <a:r>
              <a:rPr lang="en-US" altLang="zh-CN" sz="3600" b="1" dirty="0" smtClean="0">
                <a:solidFill>
                  <a:schemeClr val="bg1"/>
                </a:solidFill>
                <a:ea typeface="微软雅黑" panose="020B0503020204020204" pitchFamily="34" charset="-122"/>
              </a:rPr>
              <a:t>If </a:t>
            </a:r>
            <a:r>
              <a:rPr lang="en-US" altLang="zh-CN" sz="3600" b="1" dirty="0">
                <a:solidFill>
                  <a:schemeClr val="bg1"/>
                </a:solidFill>
                <a:ea typeface="微软雅黑" panose="020B0503020204020204" pitchFamily="34" charset="-122"/>
              </a:rPr>
              <a:t>someone </a:t>
            </a:r>
            <a:r>
              <a:rPr lang="en-US" altLang="zh-CN" sz="3600" b="1" dirty="0" err="1">
                <a:solidFill>
                  <a:schemeClr val="bg1"/>
                </a:solidFill>
                <a:ea typeface="微软雅黑" panose="020B0503020204020204" pitchFamily="34" charset="-122"/>
              </a:rPr>
              <a:t>says,“I</a:t>
            </a:r>
            <a:r>
              <a:rPr lang="en-US" altLang="zh-CN" sz="3600" b="1" dirty="0">
                <a:solidFill>
                  <a:schemeClr val="bg1"/>
                </a:solidFill>
                <a:ea typeface="微软雅黑" panose="020B0503020204020204" pitchFamily="34" charset="-122"/>
              </a:rPr>
              <a:t> love God,” and hates his brother, he is a liar; for he who does not love his brother whom he has seen, how can he love God whom he has not seen</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2211441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约翰一书 </a:t>
            </a:r>
            <a:r>
              <a:rPr lang="en-US" altLang="zh-CN" sz="3600" b="1" u="sng" dirty="0">
                <a:solidFill>
                  <a:schemeClr val="bg1"/>
                </a:solidFill>
                <a:ea typeface="微软雅黑" panose="020B0503020204020204" pitchFamily="34" charset="-122"/>
              </a:rPr>
              <a:t>1 John 4:19-21】</a:t>
            </a:r>
          </a:p>
          <a:p>
            <a:pPr algn="l">
              <a:lnSpc>
                <a:spcPct val="114000"/>
              </a:lnSpc>
            </a:pPr>
            <a:r>
              <a:rPr lang="en-US" altLang="zh-CN" sz="3600" b="1" dirty="0" smtClean="0">
                <a:solidFill>
                  <a:schemeClr val="bg1"/>
                </a:solidFill>
                <a:ea typeface="微软雅黑" panose="020B0503020204020204" pitchFamily="34" charset="-122"/>
              </a:rPr>
              <a:t>21 </a:t>
            </a:r>
            <a:r>
              <a:rPr lang="zh-CN" altLang="en-US" sz="3600" b="1" dirty="0">
                <a:solidFill>
                  <a:schemeClr val="bg1"/>
                </a:solidFill>
                <a:ea typeface="微软雅黑" panose="020B0503020204020204" pitchFamily="34" charset="-122"/>
              </a:rPr>
              <a:t>爱　神的，也当爱弟兄，这是我们从　神所受的命令。</a:t>
            </a:r>
          </a:p>
          <a:p>
            <a:pPr algn="l">
              <a:lnSpc>
                <a:spcPct val="114000"/>
              </a:lnSpc>
            </a:pPr>
            <a:r>
              <a:rPr lang="en-US" altLang="zh-CN" sz="3600" b="1" dirty="0">
                <a:solidFill>
                  <a:schemeClr val="bg1"/>
                </a:solidFill>
                <a:ea typeface="微软雅黑" panose="020B0503020204020204" pitchFamily="34" charset="-122"/>
              </a:rPr>
              <a:t>And this commandment we have from Him: that he who loves God must love his brother also.</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1767541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16:19-31】</a:t>
            </a:r>
          </a:p>
          <a:p>
            <a:pPr algn="l">
              <a:lnSpc>
                <a:spcPct val="114000"/>
              </a:lnSpc>
            </a:pPr>
            <a:r>
              <a:rPr lang="en-US" altLang="zh-CN" sz="3600" b="1" dirty="0">
                <a:solidFill>
                  <a:schemeClr val="bg1"/>
                </a:solidFill>
                <a:ea typeface="微软雅黑" panose="020B0503020204020204" pitchFamily="34" charset="-122"/>
              </a:rPr>
              <a:t>21 </a:t>
            </a:r>
            <a:r>
              <a:rPr lang="zh-CN" altLang="en-US" sz="3600" b="1" dirty="0">
                <a:solidFill>
                  <a:schemeClr val="bg1"/>
                </a:solidFill>
                <a:ea typeface="微软雅黑" panose="020B0503020204020204" pitchFamily="34" charset="-122"/>
              </a:rPr>
              <a:t>要得财主桌子上掉下来的零碎充饥，并且狗来舔他的疮。</a:t>
            </a:r>
          </a:p>
          <a:p>
            <a:pPr algn="l">
              <a:lnSpc>
                <a:spcPct val="100000"/>
              </a:lnSpc>
            </a:pPr>
            <a:r>
              <a:rPr lang="en-US" altLang="zh-CN" sz="3600" b="1" dirty="0">
                <a:solidFill>
                  <a:schemeClr val="bg1"/>
                </a:solidFill>
                <a:ea typeface="微软雅黑" panose="020B0503020204020204" pitchFamily="34" charset="-122"/>
              </a:rPr>
              <a:t>desiring to be fed with the crumbs which fell from the rich man’s table. Moreover the dogs came and licked his sores.</a:t>
            </a:r>
          </a:p>
          <a:p>
            <a:pPr algn="l">
              <a:lnSpc>
                <a:spcPct val="114000"/>
              </a:lnSpc>
            </a:pPr>
            <a:r>
              <a:rPr lang="en-US" altLang="zh-CN" sz="3600" b="1" dirty="0">
                <a:solidFill>
                  <a:schemeClr val="bg1"/>
                </a:solidFill>
                <a:ea typeface="微软雅黑" panose="020B0503020204020204" pitchFamily="34" charset="-122"/>
              </a:rPr>
              <a:t>22 </a:t>
            </a:r>
            <a:r>
              <a:rPr lang="zh-CN" altLang="en-US" sz="3600" b="1" dirty="0">
                <a:solidFill>
                  <a:schemeClr val="bg1"/>
                </a:solidFill>
                <a:ea typeface="微软雅黑" panose="020B0503020204020204" pitchFamily="34" charset="-122"/>
              </a:rPr>
              <a:t>后来那讨饭的死了，被天使带去放在亚伯拉罕的怀里。财主也死了，并且埋葬了。</a:t>
            </a:r>
          </a:p>
          <a:p>
            <a:pPr algn="l">
              <a:lnSpc>
                <a:spcPct val="100000"/>
              </a:lnSpc>
            </a:pPr>
            <a:r>
              <a:rPr lang="en-US" altLang="zh-CN" sz="3600" b="1" dirty="0">
                <a:solidFill>
                  <a:schemeClr val="bg1"/>
                </a:solidFill>
                <a:ea typeface="微软雅黑" panose="020B0503020204020204" pitchFamily="34" charset="-122"/>
              </a:rPr>
              <a:t>So it was that the beggar died, and was carried by the angels to Abraham’s bosom. The rich man also died and was buried.</a:t>
            </a:r>
          </a:p>
        </p:txBody>
      </p:sp>
    </p:spTree>
    <p:extLst>
      <p:ext uri="{BB962C8B-B14F-4D97-AF65-F5344CB8AC3E}">
        <p14:creationId xmlns:p14="http://schemas.microsoft.com/office/powerpoint/2010/main" val="41477737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16:1-15】</a:t>
            </a:r>
          </a:p>
          <a:p>
            <a:pPr algn="l">
              <a:lnSpc>
                <a:spcPct val="114000"/>
              </a:lnSpc>
            </a:pPr>
            <a:r>
              <a:rPr lang="en-US" altLang="zh-CN" sz="3600" b="1" dirty="0" smtClean="0">
                <a:solidFill>
                  <a:schemeClr val="bg1"/>
                </a:solidFill>
                <a:ea typeface="微软雅黑" panose="020B0503020204020204" pitchFamily="34" charset="-122"/>
              </a:rPr>
              <a:t>13 </a:t>
            </a:r>
            <a:r>
              <a:rPr lang="zh-CN" altLang="en-US" sz="3600" b="1" dirty="0">
                <a:solidFill>
                  <a:schemeClr val="bg1"/>
                </a:solidFill>
                <a:ea typeface="微软雅黑" panose="020B0503020204020204" pitchFamily="34" charset="-122"/>
              </a:rPr>
              <a:t>一个仆人不能侍奉两个主，不是恶这个爱那个，就是重这个轻那个；你们不能又侍奉　神，又侍奉玛门。” </a:t>
            </a:r>
          </a:p>
          <a:p>
            <a:pPr algn="l">
              <a:lnSpc>
                <a:spcPct val="114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No servant can serve two masters; for either he will hate the one and love the other, or else he will be loyal to the one and despise the other. You cannot serve God and mammon.”</a:t>
            </a:r>
          </a:p>
        </p:txBody>
      </p:sp>
    </p:spTree>
    <p:extLst>
      <p:ext uri="{BB962C8B-B14F-4D97-AF65-F5344CB8AC3E}">
        <p14:creationId xmlns:p14="http://schemas.microsoft.com/office/powerpoint/2010/main" val="1596533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提摩太前书 </a:t>
            </a:r>
            <a:r>
              <a:rPr lang="en-US" altLang="zh-CN" sz="3600" b="1" u="sng" dirty="0">
                <a:solidFill>
                  <a:schemeClr val="bg1"/>
                </a:solidFill>
                <a:ea typeface="微软雅黑" panose="020B0503020204020204" pitchFamily="34" charset="-122"/>
              </a:rPr>
              <a:t>1 Timothy 6:17-19】</a:t>
            </a:r>
          </a:p>
          <a:p>
            <a:pPr algn="l">
              <a:lnSpc>
                <a:spcPct val="114000"/>
              </a:lnSpc>
            </a:pPr>
            <a:r>
              <a:rPr lang="en-US" altLang="zh-CN" sz="3600" b="1" dirty="0">
                <a:solidFill>
                  <a:schemeClr val="bg1"/>
                </a:solidFill>
                <a:ea typeface="微软雅黑" panose="020B0503020204020204" pitchFamily="34" charset="-122"/>
              </a:rPr>
              <a:t>17 </a:t>
            </a:r>
            <a:r>
              <a:rPr lang="zh-CN" altLang="en-US" sz="3600" b="1" dirty="0">
                <a:solidFill>
                  <a:schemeClr val="bg1"/>
                </a:solidFill>
                <a:ea typeface="微软雅黑" panose="020B0503020204020204" pitchFamily="34" charset="-122"/>
              </a:rPr>
              <a:t>你要嘱咐那些今世富足的人，不要自高，也不要倚靠无定的钱财；只要倚靠那厚赐百物给我们享受的　神。</a:t>
            </a:r>
          </a:p>
          <a:p>
            <a:pPr algn="l">
              <a:lnSpc>
                <a:spcPct val="114000"/>
              </a:lnSpc>
            </a:pPr>
            <a:r>
              <a:rPr lang="en-US" altLang="zh-CN" sz="3600" b="1" dirty="0">
                <a:solidFill>
                  <a:schemeClr val="bg1"/>
                </a:solidFill>
                <a:ea typeface="微软雅黑" panose="020B0503020204020204" pitchFamily="34" charset="-122"/>
              </a:rPr>
              <a:t>Command those who are rich in this present age not to be haughty, nor to trust in uncertain riches but in the living God, who gives us richly all things to enjoy</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510479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提摩太前书 </a:t>
            </a:r>
            <a:r>
              <a:rPr lang="en-US" altLang="zh-CN" sz="3600" b="1" u="sng" dirty="0">
                <a:solidFill>
                  <a:schemeClr val="bg1"/>
                </a:solidFill>
                <a:ea typeface="微软雅黑" panose="020B0503020204020204" pitchFamily="34" charset="-122"/>
              </a:rPr>
              <a:t>1 Timothy 6:17-19】</a:t>
            </a:r>
          </a:p>
          <a:p>
            <a:pPr algn="l">
              <a:lnSpc>
                <a:spcPct val="114000"/>
              </a:lnSpc>
            </a:pPr>
            <a:r>
              <a:rPr lang="en-US" altLang="zh-CN" sz="3600" b="1" dirty="0" smtClean="0">
                <a:solidFill>
                  <a:schemeClr val="bg1"/>
                </a:solidFill>
                <a:ea typeface="微软雅黑" panose="020B0503020204020204" pitchFamily="34" charset="-122"/>
              </a:rPr>
              <a:t>18 </a:t>
            </a:r>
            <a:r>
              <a:rPr lang="zh-CN" altLang="en-US" sz="3600" b="1" dirty="0">
                <a:solidFill>
                  <a:schemeClr val="bg1"/>
                </a:solidFill>
                <a:ea typeface="微软雅黑" panose="020B0503020204020204" pitchFamily="34" charset="-122"/>
              </a:rPr>
              <a:t>又要嘱咐他们行善，在好事上富足，甘心施舍，乐意供给人（“供给”或作“体贴”</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Let </a:t>
            </a:r>
            <a:r>
              <a:rPr lang="en-US" altLang="zh-CN" sz="3600" b="1" dirty="0">
                <a:solidFill>
                  <a:schemeClr val="bg1"/>
                </a:solidFill>
                <a:ea typeface="微软雅黑" panose="020B0503020204020204" pitchFamily="34" charset="-122"/>
              </a:rPr>
              <a:t>them do good, that they be rich in good works, ready to give, willing to share,</a:t>
            </a:r>
          </a:p>
          <a:p>
            <a:pPr algn="l">
              <a:lnSpc>
                <a:spcPct val="114000"/>
              </a:lnSpc>
            </a:pPr>
            <a:r>
              <a:rPr lang="en-US" altLang="zh-CN" sz="3600" b="1" dirty="0">
                <a:solidFill>
                  <a:schemeClr val="bg1"/>
                </a:solidFill>
                <a:ea typeface="微软雅黑" panose="020B0503020204020204" pitchFamily="34" charset="-122"/>
              </a:rPr>
              <a:t>19 </a:t>
            </a:r>
            <a:r>
              <a:rPr lang="zh-CN" altLang="en-US" sz="3600" b="1" dirty="0">
                <a:solidFill>
                  <a:schemeClr val="bg1"/>
                </a:solidFill>
                <a:ea typeface="微软雅黑" panose="020B0503020204020204" pitchFamily="34" charset="-122"/>
              </a:rPr>
              <a:t>为自己积成美好的根基，预备将来，叫他们持定那真正的生命。</a:t>
            </a:r>
          </a:p>
          <a:p>
            <a:pPr algn="l">
              <a:lnSpc>
                <a:spcPct val="114000"/>
              </a:lnSpc>
            </a:pPr>
            <a:r>
              <a:rPr lang="en-US" altLang="zh-CN" sz="3600" b="1" dirty="0">
                <a:solidFill>
                  <a:schemeClr val="bg1"/>
                </a:solidFill>
                <a:ea typeface="微软雅黑" panose="020B0503020204020204" pitchFamily="34" charset="-122"/>
              </a:rPr>
              <a:t>storing up for themselves a good foundation for the time to come, that they may lay hold on eternal life.</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86956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16:9】</a:t>
            </a:r>
          </a:p>
          <a:p>
            <a:pPr algn="l">
              <a:lnSpc>
                <a:spcPct val="114000"/>
              </a:lnSpc>
            </a:pPr>
            <a:r>
              <a:rPr lang="zh-CN" altLang="en-US" sz="3600" b="1" dirty="0">
                <a:solidFill>
                  <a:schemeClr val="bg1"/>
                </a:solidFill>
                <a:ea typeface="微软雅黑" panose="020B0503020204020204" pitchFamily="34" charset="-122"/>
              </a:rPr>
              <a:t>我又告诉你们：要藉着那不义的钱财结交朋友，到了钱财无用的时候，他们可以接你们到永存的帐幕里去。</a:t>
            </a:r>
          </a:p>
          <a:p>
            <a:pPr algn="l">
              <a:lnSpc>
                <a:spcPct val="114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And I say to you, make friends for yourselves by unrighteous mammon, that when you fail, they may receive you into an everlasting home.</a:t>
            </a:r>
          </a:p>
        </p:txBody>
      </p:sp>
    </p:spTree>
    <p:extLst>
      <p:ext uri="{BB962C8B-B14F-4D97-AF65-F5344CB8AC3E}">
        <p14:creationId xmlns:p14="http://schemas.microsoft.com/office/powerpoint/2010/main" val="21222552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申命记 </a:t>
            </a:r>
            <a:r>
              <a:rPr lang="en-US" altLang="zh-CN" sz="3600" b="1" u="sng" dirty="0">
                <a:solidFill>
                  <a:schemeClr val="bg1"/>
                </a:solidFill>
                <a:ea typeface="微软雅黑" panose="020B0503020204020204" pitchFamily="34" charset="-122"/>
              </a:rPr>
              <a:t>Deuteronomy 15:7-10】</a:t>
            </a:r>
          </a:p>
          <a:p>
            <a:pPr algn="l">
              <a:lnSpc>
                <a:spcPct val="114000"/>
              </a:lnSpc>
            </a:pPr>
            <a:r>
              <a:rPr lang="en-US" altLang="zh-CN" sz="3600" b="1" dirty="0">
                <a:solidFill>
                  <a:schemeClr val="bg1"/>
                </a:solidFill>
                <a:ea typeface="微软雅黑" panose="020B0503020204020204" pitchFamily="34" charset="-122"/>
              </a:rPr>
              <a:t>7 “</a:t>
            </a:r>
            <a:r>
              <a:rPr lang="zh-CN" altLang="en-US" sz="3600" b="1" dirty="0">
                <a:solidFill>
                  <a:schemeClr val="bg1"/>
                </a:solidFill>
                <a:ea typeface="微软雅黑" panose="020B0503020204020204" pitchFamily="34" charset="-122"/>
              </a:rPr>
              <a:t>在耶和华你　神所赐你的地上，无论哪一座城里，你弟兄中若有一个穷人，你不可忍着心、攥着手，不帮补你穷乏的弟兄；</a:t>
            </a:r>
          </a:p>
          <a:p>
            <a:pPr algn="l">
              <a:lnSpc>
                <a:spcPct val="114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If there is among you a poor man of your brethren, within any of the gates in your land which the Lord your God is giving you, you shall not harden your heart nor shut your hand from your poor brother</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0259485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申命记 </a:t>
            </a:r>
            <a:r>
              <a:rPr lang="en-US" altLang="zh-CN" sz="3600" b="1" u="sng" dirty="0">
                <a:solidFill>
                  <a:schemeClr val="bg1"/>
                </a:solidFill>
                <a:ea typeface="微软雅黑" panose="020B0503020204020204" pitchFamily="34" charset="-122"/>
              </a:rPr>
              <a:t>Deuteronomy 15:7-10】</a:t>
            </a:r>
          </a:p>
          <a:p>
            <a:pPr algn="l">
              <a:lnSpc>
                <a:spcPct val="114000"/>
              </a:lnSpc>
            </a:pPr>
            <a:r>
              <a:rPr lang="en-US" altLang="zh-CN" sz="3600" b="1" dirty="0">
                <a:solidFill>
                  <a:schemeClr val="bg1"/>
                </a:solidFill>
                <a:ea typeface="微软雅黑" panose="020B0503020204020204" pitchFamily="34" charset="-122"/>
              </a:rPr>
              <a:t>8 </a:t>
            </a:r>
            <a:r>
              <a:rPr lang="zh-CN" altLang="en-US" sz="3600" b="1" dirty="0">
                <a:solidFill>
                  <a:schemeClr val="bg1"/>
                </a:solidFill>
                <a:ea typeface="微软雅黑" panose="020B0503020204020204" pitchFamily="34" charset="-122"/>
              </a:rPr>
              <a:t>总要向他松开手，照他所缺乏的借给他，补他的不足。</a:t>
            </a:r>
          </a:p>
          <a:p>
            <a:pPr algn="l">
              <a:lnSpc>
                <a:spcPct val="114000"/>
              </a:lnSpc>
            </a:pPr>
            <a:r>
              <a:rPr lang="en-US" altLang="zh-CN" sz="3600" b="1" dirty="0">
                <a:solidFill>
                  <a:schemeClr val="bg1"/>
                </a:solidFill>
                <a:ea typeface="微软雅黑" panose="020B0503020204020204" pitchFamily="34" charset="-122"/>
              </a:rPr>
              <a:t>but you shall open your hand wide to him and willingly lend him sufficient for his need, whatever he needs</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1808771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申命记 </a:t>
            </a:r>
            <a:r>
              <a:rPr lang="en-US" altLang="zh-CN" sz="3600" b="1" u="sng" dirty="0">
                <a:solidFill>
                  <a:schemeClr val="bg1"/>
                </a:solidFill>
                <a:ea typeface="微软雅黑" panose="020B0503020204020204" pitchFamily="34" charset="-122"/>
              </a:rPr>
              <a:t>Deuteronomy 15:7-10】</a:t>
            </a:r>
          </a:p>
          <a:p>
            <a:pPr algn="l">
              <a:lnSpc>
                <a:spcPct val="114000"/>
              </a:lnSpc>
            </a:pPr>
            <a:r>
              <a:rPr lang="en-US" altLang="zh-CN" sz="3600" b="1" dirty="0" smtClean="0">
                <a:solidFill>
                  <a:schemeClr val="bg1"/>
                </a:solidFill>
                <a:ea typeface="微软雅黑" panose="020B0503020204020204" pitchFamily="34" charset="-122"/>
              </a:rPr>
              <a:t>9 </a:t>
            </a:r>
            <a:r>
              <a:rPr lang="zh-CN" altLang="en-US" sz="3600" b="1" dirty="0">
                <a:solidFill>
                  <a:schemeClr val="bg1"/>
                </a:solidFill>
                <a:ea typeface="微软雅黑" panose="020B0503020204020204" pitchFamily="34" charset="-122"/>
              </a:rPr>
              <a:t>你要谨慎，不可心里起恶念，说：‘第七年的豁免年快到了’，你便恶眼看你穷乏的弟兄，什么都不给他，以致他因你求告耶和华，罪便归于你了。</a:t>
            </a:r>
          </a:p>
          <a:p>
            <a:pPr algn="l">
              <a:lnSpc>
                <a:spcPct val="100000"/>
              </a:lnSpc>
            </a:pPr>
            <a:r>
              <a:rPr lang="en-US" altLang="zh-CN" sz="3600" b="1" dirty="0">
                <a:solidFill>
                  <a:schemeClr val="bg1"/>
                </a:solidFill>
                <a:ea typeface="微软雅黑" panose="020B0503020204020204" pitchFamily="34" charset="-122"/>
              </a:rPr>
              <a:t>Beware lest there be a wicked thought in your heart, saying, ‘The seventh year, the year of release, is at hand,’ and your eye be evil against your poor brother and you give him nothing, and he cry out to the Lord against you, and it become sin among you.</a:t>
            </a:r>
          </a:p>
        </p:txBody>
      </p:sp>
    </p:spTree>
    <p:extLst>
      <p:ext uri="{BB962C8B-B14F-4D97-AF65-F5344CB8AC3E}">
        <p14:creationId xmlns:p14="http://schemas.microsoft.com/office/powerpoint/2010/main" val="31272930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申命记 </a:t>
            </a:r>
            <a:r>
              <a:rPr lang="en-US" altLang="zh-CN" sz="3600" b="1" u="sng" dirty="0">
                <a:solidFill>
                  <a:schemeClr val="bg1"/>
                </a:solidFill>
                <a:ea typeface="微软雅黑" panose="020B0503020204020204" pitchFamily="34" charset="-122"/>
              </a:rPr>
              <a:t>Deuteronomy 15:7-10】</a:t>
            </a:r>
          </a:p>
          <a:p>
            <a:pPr algn="l">
              <a:lnSpc>
                <a:spcPct val="114000"/>
              </a:lnSpc>
            </a:pPr>
            <a:r>
              <a:rPr lang="en-US" altLang="zh-CN" sz="3600" b="1" dirty="0">
                <a:solidFill>
                  <a:schemeClr val="bg1"/>
                </a:solidFill>
                <a:ea typeface="微软雅黑" panose="020B0503020204020204" pitchFamily="34" charset="-122"/>
              </a:rPr>
              <a:t>10 </a:t>
            </a:r>
            <a:r>
              <a:rPr lang="zh-CN" altLang="en-US" sz="3600" b="1" dirty="0">
                <a:solidFill>
                  <a:schemeClr val="bg1"/>
                </a:solidFill>
                <a:ea typeface="微软雅黑" panose="020B0503020204020204" pitchFamily="34" charset="-122"/>
              </a:rPr>
              <a:t>你总要给他，给他的时候，心里不可愁烦，因耶和华你的　神必在你这一切所行的，并你手里所办的事上，赐福与你。</a:t>
            </a:r>
          </a:p>
          <a:p>
            <a:pPr algn="l">
              <a:lnSpc>
                <a:spcPct val="114000"/>
              </a:lnSpc>
            </a:pPr>
            <a:r>
              <a:rPr lang="en-US" altLang="zh-CN" sz="3600" b="1" dirty="0">
                <a:solidFill>
                  <a:schemeClr val="bg1"/>
                </a:solidFill>
                <a:ea typeface="微软雅黑" panose="020B0503020204020204" pitchFamily="34" charset="-122"/>
              </a:rPr>
              <a:t>You shall surely give to him, and your heart should not be grieved when you give to him, because for this thing the Lord your God will bless you in all your works and in all to which you put your hand.</a:t>
            </a:r>
          </a:p>
        </p:txBody>
      </p:sp>
    </p:spTree>
    <p:extLst>
      <p:ext uri="{BB962C8B-B14F-4D97-AF65-F5344CB8AC3E}">
        <p14:creationId xmlns:p14="http://schemas.microsoft.com/office/powerpoint/2010/main" val="3270451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雅各书 </a:t>
            </a:r>
            <a:r>
              <a:rPr lang="en-US" altLang="zh-CN" sz="3600" b="1" u="sng" dirty="0">
                <a:solidFill>
                  <a:schemeClr val="bg1"/>
                </a:solidFill>
                <a:ea typeface="微软雅黑" panose="020B0503020204020204" pitchFamily="34" charset="-122"/>
              </a:rPr>
              <a:t>James 2:13</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因为</a:t>
            </a:r>
            <a:r>
              <a:rPr lang="zh-CN" altLang="en-US" sz="3600" b="1" dirty="0">
                <a:solidFill>
                  <a:schemeClr val="bg1"/>
                </a:solidFill>
                <a:ea typeface="微软雅黑" panose="020B0503020204020204" pitchFamily="34" charset="-122"/>
              </a:rPr>
              <a:t>那不怜悯人的，也要受无怜悯的审判，怜悯原是向审判夸胜。</a:t>
            </a:r>
          </a:p>
          <a:p>
            <a:pPr algn="l">
              <a:lnSpc>
                <a:spcPct val="114000"/>
              </a:lnSpc>
            </a:pPr>
            <a:r>
              <a:rPr lang="en-US" altLang="zh-CN" sz="3600" b="1" dirty="0">
                <a:solidFill>
                  <a:schemeClr val="bg1"/>
                </a:solidFill>
                <a:ea typeface="微软雅黑" panose="020B0503020204020204" pitchFamily="34" charset="-122"/>
              </a:rPr>
              <a:t>For judgment is without mercy to the one who has shown no mercy. Mercy triumphs over judgment.</a:t>
            </a:r>
          </a:p>
        </p:txBody>
      </p:sp>
    </p:spTree>
    <p:extLst>
      <p:ext uri="{BB962C8B-B14F-4D97-AF65-F5344CB8AC3E}">
        <p14:creationId xmlns:p14="http://schemas.microsoft.com/office/powerpoint/2010/main" val="15977508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10:28】</a:t>
            </a:r>
          </a:p>
          <a:p>
            <a:pPr algn="l">
              <a:lnSpc>
                <a:spcPct val="114000"/>
              </a:lnSpc>
            </a:pPr>
            <a:r>
              <a:rPr lang="zh-CN" altLang="en-US" sz="3600" b="1" dirty="0">
                <a:solidFill>
                  <a:schemeClr val="bg1"/>
                </a:solidFill>
                <a:ea typeface="微软雅黑" panose="020B0503020204020204" pitchFamily="34" charset="-122"/>
              </a:rPr>
              <a:t>那杀身体不能杀灵魂的，不要怕他们；惟有能把身体和灵魂都灭在地狱里的，正要怕祂。</a:t>
            </a:r>
          </a:p>
          <a:p>
            <a:pPr algn="l">
              <a:lnSpc>
                <a:spcPct val="114000"/>
              </a:lnSpc>
            </a:pPr>
            <a:r>
              <a:rPr lang="en-US" altLang="zh-CN" sz="3600" b="1" dirty="0">
                <a:solidFill>
                  <a:schemeClr val="bg1"/>
                </a:solidFill>
                <a:ea typeface="微软雅黑" panose="020B0503020204020204" pitchFamily="34" charset="-122"/>
              </a:rPr>
              <a:t>And do not fear those who kill the body but cannot kill the soul. But rather fear Him who is able to destroy both soul and body in hell.</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0145505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16:19-31】</a:t>
            </a:r>
          </a:p>
          <a:p>
            <a:pPr algn="l">
              <a:lnSpc>
                <a:spcPct val="114000"/>
              </a:lnSpc>
            </a:pPr>
            <a:r>
              <a:rPr lang="en-US" altLang="zh-CN" sz="3600" b="1" dirty="0">
                <a:solidFill>
                  <a:schemeClr val="bg1"/>
                </a:solidFill>
                <a:ea typeface="微软雅黑" panose="020B0503020204020204" pitchFamily="34" charset="-122"/>
              </a:rPr>
              <a:t>23 </a:t>
            </a:r>
            <a:r>
              <a:rPr lang="zh-CN" altLang="en-US" sz="3600" b="1" dirty="0">
                <a:solidFill>
                  <a:schemeClr val="bg1"/>
                </a:solidFill>
                <a:ea typeface="微软雅黑" panose="020B0503020204020204" pitchFamily="34" charset="-122"/>
              </a:rPr>
              <a:t>他在阴间受痛苦，举目远远地望见亚伯拉罕，又望见拉撒路在他怀里，</a:t>
            </a:r>
          </a:p>
          <a:p>
            <a:pPr algn="l">
              <a:lnSpc>
                <a:spcPct val="114000"/>
              </a:lnSpc>
            </a:pPr>
            <a:r>
              <a:rPr lang="en-US" altLang="zh-CN" sz="3600" b="1" dirty="0">
                <a:solidFill>
                  <a:schemeClr val="bg1"/>
                </a:solidFill>
                <a:ea typeface="微软雅黑" panose="020B0503020204020204" pitchFamily="34" charset="-122"/>
              </a:rPr>
              <a:t>And being in torments in Hades, he lifted up his eyes and saw Abraham afar off, and Lazarus in his bosom</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27520786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以西结书</a:t>
            </a:r>
            <a:r>
              <a:rPr lang="en-US" altLang="zh-CN" sz="3600" b="1" u="sng" dirty="0">
                <a:solidFill>
                  <a:schemeClr val="bg1"/>
                </a:solidFill>
                <a:ea typeface="微软雅黑" panose="020B0503020204020204" pitchFamily="34" charset="-122"/>
              </a:rPr>
              <a:t>Ezekiel 33:11】</a:t>
            </a:r>
          </a:p>
          <a:p>
            <a:pPr algn="l">
              <a:lnSpc>
                <a:spcPct val="114000"/>
              </a:lnSpc>
            </a:pPr>
            <a:r>
              <a:rPr lang="zh-CN" altLang="en-US" sz="3600" b="1" dirty="0">
                <a:solidFill>
                  <a:schemeClr val="bg1"/>
                </a:solidFill>
                <a:ea typeface="微软雅黑" panose="020B0503020204020204" pitchFamily="34" charset="-122"/>
              </a:rPr>
              <a:t>你对他们说，主耶和华说：我指着我的永生起誓，我断不喜悦恶人死亡，惟喜悦恶人转离所行的道而活。以色列家啊，你们转回、</a:t>
            </a:r>
            <a:r>
              <a:rPr lang="zh-CN" altLang="en-US" sz="3600" b="1" u="sng" dirty="0">
                <a:solidFill>
                  <a:srgbClr val="FFFF00"/>
                </a:solidFill>
                <a:ea typeface="微软雅黑" panose="020B0503020204020204" pitchFamily="34" charset="-122"/>
              </a:rPr>
              <a:t>转回吧！离开恶道，何必死亡呢？</a:t>
            </a:r>
          </a:p>
          <a:p>
            <a:pPr algn="l">
              <a:lnSpc>
                <a:spcPct val="114000"/>
              </a:lnSpc>
            </a:pPr>
            <a:r>
              <a:rPr lang="en-US" altLang="zh-CN" sz="3600" b="1" dirty="0">
                <a:solidFill>
                  <a:schemeClr val="bg1"/>
                </a:solidFill>
                <a:ea typeface="微软雅黑" panose="020B0503020204020204" pitchFamily="34" charset="-122"/>
              </a:rPr>
              <a:t>Say to them, ‘As surely as I live, declares the Sovereign Lord, I take no pleasure in the death of the wicked, but rather that they turn from their ways and live. Turn! Turn from your evil ways! Why will you die, people of Israel?’</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9060274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16:19-31】</a:t>
            </a:r>
          </a:p>
          <a:p>
            <a:pPr algn="l">
              <a:lnSpc>
                <a:spcPct val="114000"/>
              </a:lnSpc>
            </a:pPr>
            <a:r>
              <a:rPr lang="en-US" altLang="zh-CN" sz="3600" b="1" dirty="0" smtClean="0">
                <a:solidFill>
                  <a:schemeClr val="bg1"/>
                </a:solidFill>
                <a:ea typeface="微软雅黑" panose="020B0503020204020204" pitchFamily="34" charset="-122"/>
              </a:rPr>
              <a:t>24 </a:t>
            </a:r>
            <a:r>
              <a:rPr lang="zh-CN" altLang="en-US" sz="3600" b="1" dirty="0">
                <a:solidFill>
                  <a:schemeClr val="bg1"/>
                </a:solidFill>
                <a:ea typeface="微软雅黑" panose="020B0503020204020204" pitchFamily="34" charset="-122"/>
              </a:rPr>
              <a:t>就喊着说：‘我祖亚伯拉罕哪，可怜我吧！打发拉撒路来，用指头尖蘸点水，凉凉我的舌头，因为我在这火焰里，极其痛苦。’ </a:t>
            </a:r>
          </a:p>
          <a:p>
            <a:pPr algn="l">
              <a:lnSpc>
                <a:spcPct val="114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Then he cried and said, ‘Father Abraham, have mercy on me, and send Lazarus that he may dip the tip of his finger in water and cool my tongue; for I am tormented in this flame.’</a:t>
            </a:r>
          </a:p>
        </p:txBody>
      </p:sp>
    </p:spTree>
    <p:extLst>
      <p:ext uri="{BB962C8B-B14F-4D97-AF65-F5344CB8AC3E}">
        <p14:creationId xmlns:p14="http://schemas.microsoft.com/office/powerpoint/2010/main" val="9125932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16:19-31】</a:t>
            </a:r>
          </a:p>
          <a:p>
            <a:pPr algn="l">
              <a:lnSpc>
                <a:spcPct val="114000"/>
              </a:lnSpc>
            </a:pPr>
            <a:r>
              <a:rPr lang="en-US" altLang="zh-CN" sz="3600" b="1" dirty="0">
                <a:solidFill>
                  <a:schemeClr val="bg1"/>
                </a:solidFill>
                <a:ea typeface="微软雅黑" panose="020B0503020204020204" pitchFamily="34" charset="-122"/>
              </a:rPr>
              <a:t>25 </a:t>
            </a:r>
            <a:r>
              <a:rPr lang="zh-CN" altLang="en-US" sz="3600" b="1" dirty="0">
                <a:solidFill>
                  <a:schemeClr val="bg1"/>
                </a:solidFill>
                <a:ea typeface="微软雅黑" panose="020B0503020204020204" pitchFamily="34" charset="-122"/>
              </a:rPr>
              <a:t>亚伯拉罕说：‘儿啊，你该回想你生前享过福，拉撒路也受过苦，如今他在这里得安慰，你倒受痛苦。</a:t>
            </a:r>
          </a:p>
          <a:p>
            <a:pPr algn="l">
              <a:lnSpc>
                <a:spcPct val="114000"/>
              </a:lnSpc>
            </a:pPr>
            <a:r>
              <a:rPr lang="en-US" altLang="zh-CN" sz="3600" b="1" dirty="0">
                <a:solidFill>
                  <a:schemeClr val="bg1"/>
                </a:solidFill>
                <a:ea typeface="微软雅黑" panose="020B0503020204020204" pitchFamily="34" charset="-122"/>
              </a:rPr>
              <a:t>But Abraham said, ‘Son, remember that in your lifetime you received your good things, and likewise Lazarus evil things; but now he is comforted and you are tormented</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6611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16:19-31】</a:t>
            </a:r>
          </a:p>
          <a:p>
            <a:pPr algn="l">
              <a:lnSpc>
                <a:spcPct val="114000"/>
              </a:lnSpc>
            </a:pPr>
            <a:r>
              <a:rPr lang="en-US" altLang="zh-CN" sz="3600" b="1" dirty="0" smtClean="0">
                <a:solidFill>
                  <a:schemeClr val="bg1"/>
                </a:solidFill>
                <a:ea typeface="微软雅黑" panose="020B0503020204020204" pitchFamily="34" charset="-122"/>
              </a:rPr>
              <a:t>26 </a:t>
            </a:r>
            <a:r>
              <a:rPr lang="zh-CN" altLang="en-US" sz="3600" b="1" dirty="0">
                <a:solidFill>
                  <a:schemeClr val="bg1"/>
                </a:solidFill>
                <a:ea typeface="微软雅黑" panose="020B0503020204020204" pitchFamily="34" charset="-122"/>
              </a:rPr>
              <a:t>不但这样，并且在你我之间，有深渊限定，以致人要从这边过到你们那边是不能的；要从那边过到我们这边也是不能的。’ </a:t>
            </a:r>
          </a:p>
          <a:p>
            <a:pPr algn="l">
              <a:lnSpc>
                <a:spcPct val="114000"/>
              </a:lnSpc>
            </a:pPr>
            <a:r>
              <a:rPr lang="en-US" altLang="zh-CN" sz="3600" b="1" dirty="0">
                <a:solidFill>
                  <a:schemeClr val="bg1"/>
                </a:solidFill>
                <a:ea typeface="微软雅黑" panose="020B0503020204020204" pitchFamily="34" charset="-122"/>
              </a:rPr>
              <a:t>And besides all this, between us and you there is a great gulf fixed, so that those who want to pass from here to you cannot, nor can those from there pass to us.’</a:t>
            </a:r>
          </a:p>
        </p:txBody>
      </p:sp>
    </p:spTree>
    <p:extLst>
      <p:ext uri="{BB962C8B-B14F-4D97-AF65-F5344CB8AC3E}">
        <p14:creationId xmlns:p14="http://schemas.microsoft.com/office/powerpoint/2010/main" val="5094952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16:19-31】</a:t>
            </a:r>
          </a:p>
          <a:p>
            <a:pPr algn="l">
              <a:lnSpc>
                <a:spcPct val="114000"/>
              </a:lnSpc>
            </a:pPr>
            <a:r>
              <a:rPr lang="en-US" altLang="zh-CN" sz="3600" b="1" dirty="0">
                <a:solidFill>
                  <a:schemeClr val="bg1"/>
                </a:solidFill>
                <a:ea typeface="微软雅黑" panose="020B0503020204020204" pitchFamily="34" charset="-122"/>
              </a:rPr>
              <a:t>27 </a:t>
            </a:r>
            <a:r>
              <a:rPr lang="zh-CN" altLang="en-US" sz="3600" b="1" dirty="0">
                <a:solidFill>
                  <a:schemeClr val="bg1"/>
                </a:solidFill>
                <a:ea typeface="微软雅黑" panose="020B0503020204020204" pitchFamily="34" charset="-122"/>
              </a:rPr>
              <a:t>财主说：‘我祖啊，既是这样，求你打发拉撒路到我父家去，</a:t>
            </a:r>
          </a:p>
          <a:p>
            <a:pPr algn="l">
              <a:lnSpc>
                <a:spcPct val="114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Then he said, ‘I beg you therefore, father, that you would send him to my father’s house,</a:t>
            </a:r>
          </a:p>
          <a:p>
            <a:pPr algn="l">
              <a:lnSpc>
                <a:spcPct val="114000"/>
              </a:lnSpc>
            </a:pPr>
            <a:r>
              <a:rPr lang="en-US" altLang="zh-CN" sz="3600" b="1" dirty="0">
                <a:solidFill>
                  <a:schemeClr val="bg1"/>
                </a:solidFill>
                <a:ea typeface="微软雅黑" panose="020B0503020204020204" pitchFamily="34" charset="-122"/>
              </a:rPr>
              <a:t>28 </a:t>
            </a:r>
            <a:r>
              <a:rPr lang="zh-CN" altLang="en-US" sz="3600" b="1" dirty="0">
                <a:solidFill>
                  <a:schemeClr val="bg1"/>
                </a:solidFill>
                <a:ea typeface="微软雅黑" panose="020B0503020204020204" pitchFamily="34" charset="-122"/>
              </a:rPr>
              <a:t>因为我还有五个弟兄，他可以对他们作见证，免得他们也来到这痛苦的地方。’ </a:t>
            </a:r>
          </a:p>
          <a:p>
            <a:pPr algn="l">
              <a:lnSpc>
                <a:spcPct val="114000"/>
              </a:lnSpc>
            </a:pPr>
            <a:r>
              <a:rPr lang="en-US" altLang="zh-CN" sz="3600" b="1" dirty="0">
                <a:solidFill>
                  <a:schemeClr val="bg1"/>
                </a:solidFill>
                <a:ea typeface="微软雅黑" panose="020B0503020204020204" pitchFamily="34" charset="-122"/>
              </a:rPr>
              <a:t>for I have five brothers, that he may testify to them, lest they also come to this place of torment.’</a:t>
            </a:r>
          </a:p>
        </p:txBody>
      </p:sp>
    </p:spTree>
    <p:extLst>
      <p:ext uri="{BB962C8B-B14F-4D97-AF65-F5344CB8AC3E}">
        <p14:creationId xmlns:p14="http://schemas.microsoft.com/office/powerpoint/2010/main" val="20111022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16:19-31】</a:t>
            </a:r>
          </a:p>
          <a:p>
            <a:pPr algn="l">
              <a:lnSpc>
                <a:spcPct val="114000"/>
              </a:lnSpc>
            </a:pPr>
            <a:r>
              <a:rPr lang="en-US" altLang="zh-CN" sz="3600" b="1" dirty="0">
                <a:solidFill>
                  <a:schemeClr val="bg1"/>
                </a:solidFill>
                <a:ea typeface="微软雅黑" panose="020B0503020204020204" pitchFamily="34" charset="-122"/>
              </a:rPr>
              <a:t>29 </a:t>
            </a:r>
            <a:r>
              <a:rPr lang="zh-CN" altLang="en-US" sz="3600" b="1" dirty="0">
                <a:solidFill>
                  <a:schemeClr val="bg1"/>
                </a:solidFill>
                <a:ea typeface="微软雅黑" panose="020B0503020204020204" pitchFamily="34" charset="-122"/>
              </a:rPr>
              <a:t>亚伯拉罕说：</a:t>
            </a:r>
            <a:r>
              <a:rPr lang="zh-CN" altLang="en-US" sz="3600" b="1" dirty="0" smtClean="0">
                <a:solidFill>
                  <a:schemeClr val="bg1"/>
                </a:solidFill>
                <a:ea typeface="微软雅黑" panose="020B0503020204020204" pitchFamily="34" charset="-122"/>
              </a:rPr>
              <a:t>‘他们有摩西和先知的话可以听从。’ </a:t>
            </a:r>
            <a:endParaRPr lang="en-US" altLang="zh-CN" sz="3600" b="1" dirty="0" smtClean="0">
              <a:solidFill>
                <a:schemeClr val="bg1"/>
              </a:solidFill>
              <a:ea typeface="微软雅黑" panose="020B0503020204020204" pitchFamily="34" charset="-122"/>
            </a:endParaRPr>
          </a:p>
          <a:p>
            <a:pPr algn="l">
              <a:lnSpc>
                <a:spcPct val="114000"/>
              </a:lnSpc>
            </a:pPr>
            <a:r>
              <a:rPr lang="en-US" altLang="zh-CN" sz="3600" b="1" dirty="0" smtClean="0">
                <a:solidFill>
                  <a:schemeClr val="bg1"/>
                </a:solidFill>
                <a:ea typeface="微软雅黑" panose="020B0503020204020204" pitchFamily="34" charset="-122"/>
              </a:rPr>
              <a:t>Abraham </a:t>
            </a:r>
            <a:r>
              <a:rPr lang="en-US" altLang="zh-CN" sz="3600" b="1" dirty="0">
                <a:solidFill>
                  <a:schemeClr val="bg1"/>
                </a:solidFill>
                <a:ea typeface="微软雅黑" panose="020B0503020204020204" pitchFamily="34" charset="-122"/>
              </a:rPr>
              <a:t>said to him, ‘They have Moses and the prophets; let them hear them.’</a:t>
            </a:r>
          </a:p>
          <a:p>
            <a:pPr algn="l">
              <a:lnSpc>
                <a:spcPct val="114000"/>
              </a:lnSpc>
            </a:pPr>
            <a:r>
              <a:rPr lang="en-US" altLang="zh-CN" sz="3600" b="1" dirty="0">
                <a:solidFill>
                  <a:schemeClr val="bg1"/>
                </a:solidFill>
                <a:ea typeface="微软雅黑" panose="020B0503020204020204" pitchFamily="34" charset="-122"/>
              </a:rPr>
              <a:t>30 </a:t>
            </a:r>
            <a:r>
              <a:rPr lang="zh-CN" altLang="en-US" sz="3600" b="1" dirty="0">
                <a:solidFill>
                  <a:schemeClr val="bg1"/>
                </a:solidFill>
                <a:ea typeface="微软雅黑" panose="020B0503020204020204" pitchFamily="34" charset="-122"/>
              </a:rPr>
              <a:t>他说：‘我祖亚伯拉罕哪，不是的，若有一个从死里复活的，到他们那里去的，他们必要悔改。’</a:t>
            </a:r>
          </a:p>
          <a:p>
            <a:pPr algn="l">
              <a:lnSpc>
                <a:spcPct val="114000"/>
              </a:lnSpc>
            </a:pPr>
            <a:r>
              <a:rPr lang="en-US" altLang="zh-CN" sz="3600" b="1" dirty="0">
                <a:solidFill>
                  <a:schemeClr val="bg1"/>
                </a:solidFill>
                <a:ea typeface="微软雅黑" panose="020B0503020204020204" pitchFamily="34" charset="-122"/>
              </a:rPr>
              <a:t>And he said, ‘No, father Abraham; but if one goes to them from the dead, they will repent</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8476672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16:19-31】</a:t>
            </a:r>
          </a:p>
          <a:p>
            <a:pPr algn="l">
              <a:lnSpc>
                <a:spcPct val="114000"/>
              </a:lnSpc>
            </a:pPr>
            <a:r>
              <a:rPr lang="en-US" altLang="zh-CN" sz="3600" b="1" dirty="0" smtClean="0">
                <a:solidFill>
                  <a:schemeClr val="bg1"/>
                </a:solidFill>
                <a:ea typeface="微软雅黑" panose="020B0503020204020204" pitchFamily="34" charset="-122"/>
              </a:rPr>
              <a:t>31 </a:t>
            </a:r>
            <a:r>
              <a:rPr lang="zh-CN" altLang="en-US" sz="3600" b="1" dirty="0">
                <a:solidFill>
                  <a:schemeClr val="bg1"/>
                </a:solidFill>
                <a:ea typeface="微软雅黑" panose="020B0503020204020204" pitchFamily="34" charset="-122"/>
              </a:rPr>
              <a:t>亚伯拉罕说：‘若不听从摩西和先知的话，就是有一个从死里复活的，他们也是不听劝。’”</a:t>
            </a:r>
          </a:p>
          <a:p>
            <a:pPr algn="l">
              <a:lnSpc>
                <a:spcPct val="114000"/>
              </a:lnSpc>
            </a:pPr>
            <a:r>
              <a:rPr lang="en-US" altLang="zh-CN" sz="3600" b="1" dirty="0">
                <a:solidFill>
                  <a:schemeClr val="bg1"/>
                </a:solidFill>
                <a:ea typeface="微软雅黑" panose="020B0503020204020204" pitchFamily="34" charset="-122"/>
              </a:rPr>
              <a:t>But he said to him, ‘If they do not hear Moses and the prophets, neither will they be persuaded though one rise from the dead.’”</a:t>
            </a:r>
          </a:p>
        </p:txBody>
      </p:sp>
    </p:spTree>
    <p:extLst>
      <p:ext uri="{BB962C8B-B14F-4D97-AF65-F5344CB8AC3E}">
        <p14:creationId xmlns:p14="http://schemas.microsoft.com/office/powerpoint/2010/main" val="32504690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4068</TotalTime>
  <Words>1651</Words>
  <Application>Microsoft Office PowerPoint</Application>
  <PresentationFormat>全屏显示(4:3)</PresentationFormat>
  <Paragraphs>103</Paragraphs>
  <Slides>30</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30</vt:i4>
      </vt:variant>
    </vt:vector>
  </HeadingPairs>
  <TitlesOfParts>
    <vt:vector size="36" baseType="lpstr">
      <vt:lpstr>宋体</vt:lpstr>
      <vt:lpstr>微软雅黑</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462</cp:revision>
  <dcterms:created xsi:type="dcterms:W3CDTF">2018-02-16T18:09:56Z</dcterms:created>
  <dcterms:modified xsi:type="dcterms:W3CDTF">2020-03-01T10:13:36Z</dcterms:modified>
</cp:coreProperties>
</file>