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2083" r:id="rId3"/>
    <p:sldId id="2084" r:id="rId4"/>
    <p:sldId id="2085" r:id="rId5"/>
    <p:sldId id="2086" r:id="rId6"/>
    <p:sldId id="2087" r:id="rId7"/>
    <p:sldId id="2088" r:id="rId8"/>
    <p:sldId id="2089" r:id="rId9"/>
    <p:sldId id="2090" r:id="rId10"/>
    <p:sldId id="2091" r:id="rId11"/>
    <p:sldId id="2056" r:id="rId12"/>
    <p:sldId id="2057" r:id="rId13"/>
    <p:sldId id="2058" r:id="rId14"/>
    <p:sldId id="2059" r:id="rId15"/>
    <p:sldId id="1978" r:id="rId16"/>
    <p:sldId id="2031" r:id="rId17"/>
    <p:sldId id="2060" r:id="rId18"/>
    <p:sldId id="2092" r:id="rId19"/>
    <p:sldId id="2093" r:id="rId20"/>
    <p:sldId id="2094" r:id="rId21"/>
    <p:sldId id="2095" r:id="rId22"/>
    <p:sldId id="2096" r:id="rId23"/>
    <p:sldId id="2097" r:id="rId24"/>
    <p:sldId id="2098" r:id="rId25"/>
    <p:sldId id="2099" r:id="rId26"/>
    <p:sldId id="2100" r:id="rId27"/>
    <p:sldId id="2101" r:id="rId28"/>
    <p:sldId id="2102" r:id="rId29"/>
    <p:sldId id="2061" r:id="rId30"/>
    <p:sldId id="2103" r:id="rId31"/>
    <p:sldId id="2104" r:id="rId32"/>
    <p:sldId id="2105" r:id="rId33"/>
    <p:sldId id="2106" r:id="rId34"/>
    <p:sldId id="2107" r:id="rId35"/>
    <p:sldId id="2108" r:id="rId36"/>
    <p:sldId id="2109" r:id="rId37"/>
    <p:sldId id="2062" r:id="rId38"/>
    <p:sldId id="2063" r:id="rId39"/>
    <p:sldId id="2064" r:id="rId4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48" d="100"/>
          <a:sy n="48" d="100"/>
        </p:scale>
        <p:origin x="86" y="83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2020/2/22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2020/2/22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耶稣又对门徒说：“有一个财主的管家，别人向他主人告他浪费主人的财物。</a:t>
            </a:r>
          </a:p>
          <a:p>
            <a:pPr algn="l">
              <a:lnSpc>
                <a:spcPct val="114000"/>
              </a:lnSpc>
            </a:pPr>
            <a:r>
              <a:rPr lang="en-US" altLang="zh-CN" sz="3600" b="1" dirty="0">
                <a:solidFill>
                  <a:schemeClr val="bg1"/>
                </a:solidFill>
                <a:ea typeface="微软雅黑" panose="020B0503020204020204" pitchFamily="34" charset="-122"/>
              </a:rPr>
              <a:t>He also said to His disciples: “There was a certain rich man who had a steward, and an accusation was brought to him that this man was wasting his goods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一个仆人不能侍奉两个主，不是恶这个爱那个，就是重这个轻那个；你们不能又侍奉　神，又侍奉玛门。” </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No servant can serve two masters; for either he will hate the one and love the other, or else he will be loyal to the one and despise the other. You cannot serve God and mammon.”</a:t>
            </a:r>
          </a:p>
        </p:txBody>
      </p:sp>
    </p:spTree>
    <p:extLst>
      <p:ext uri="{BB962C8B-B14F-4D97-AF65-F5344CB8AC3E}">
        <p14:creationId xmlns:p14="http://schemas.microsoft.com/office/powerpoint/2010/main" val="159653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16:1-15】</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法利赛人是贪爱钱财的，他们听见这一切话，就嗤笑耶稣。</a:t>
            </a:r>
          </a:p>
          <a:p>
            <a:pPr algn="l">
              <a:lnSpc>
                <a:spcPct val="114000"/>
              </a:lnSpc>
            </a:pPr>
            <a:r>
              <a:rPr lang="en-US" altLang="zh-CN" sz="3600" b="1" dirty="0">
                <a:solidFill>
                  <a:schemeClr val="bg1"/>
                </a:solidFill>
                <a:ea typeface="微软雅黑" panose="020B0503020204020204" pitchFamily="34" charset="-122"/>
              </a:rPr>
              <a:t>Now the Pharisees, who were lovers of money, also heard all these things, and they derided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1047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16:1-15】</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耶稣对他们说：“你们是在人面前自称为义的，你们的心，神却知道；因为人所尊贵的，是神看为可憎恶的。</a:t>
            </a:r>
          </a:p>
          <a:p>
            <a:pPr algn="l">
              <a:lnSpc>
                <a:spcPct val="114000"/>
              </a:lnSpc>
            </a:pPr>
            <a:r>
              <a:rPr lang="en-US" altLang="zh-CN" sz="3600" b="1" dirty="0">
                <a:solidFill>
                  <a:schemeClr val="bg1"/>
                </a:solidFill>
                <a:ea typeface="微软雅黑" panose="020B0503020204020204" pitchFamily="34" charset="-122"/>
              </a:rPr>
              <a:t>And He said to them, “You are those who justify yourselves before men, but God knows your hearts. For what is highly esteemed among men is an abomination in the sight of God.</a:t>
            </a:r>
          </a:p>
        </p:txBody>
      </p:sp>
    </p:spTree>
    <p:extLst>
      <p:ext uri="{BB962C8B-B14F-4D97-AF65-F5344CB8AC3E}">
        <p14:creationId xmlns:p14="http://schemas.microsoft.com/office/powerpoint/2010/main" val="4025948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16:8】</a:t>
            </a:r>
          </a:p>
          <a:p>
            <a:pPr algn="l">
              <a:lnSpc>
                <a:spcPct val="114000"/>
              </a:lnSpc>
            </a:pPr>
            <a:r>
              <a:rPr lang="zh-CN" altLang="en-US" sz="3600" b="1" dirty="0">
                <a:solidFill>
                  <a:schemeClr val="bg1"/>
                </a:solidFill>
                <a:ea typeface="微软雅黑" panose="020B0503020204020204" pitchFamily="34" charset="-122"/>
              </a:rPr>
              <a:t>主人就夸奖这不义的管家作事聪明，因为今世之子，在世事之上，较比光明之子更加聪明。</a:t>
            </a:r>
          </a:p>
          <a:p>
            <a:pPr algn="l">
              <a:lnSpc>
                <a:spcPct val="114000"/>
              </a:lnSpc>
            </a:pPr>
            <a:r>
              <a:rPr lang="en-US" altLang="zh-CN" sz="3600" b="1" dirty="0">
                <a:solidFill>
                  <a:schemeClr val="bg1"/>
                </a:solidFill>
                <a:ea typeface="微软雅黑" panose="020B0503020204020204" pitchFamily="34" charset="-122"/>
              </a:rPr>
              <a:t>So the master commended the unjust steward because he had dealt shrewdly. For the sons of this world are more shrewd in their generation than the sons of light.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14550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8:11-12】</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我又告诉你们：从东从西，将有许多人来，在天国里与亚伯拉罕、以撒、雅各一同坐席；</a:t>
            </a:r>
          </a:p>
          <a:p>
            <a:pPr algn="l">
              <a:lnSpc>
                <a:spcPct val="100000"/>
              </a:lnSpc>
            </a:pPr>
            <a:r>
              <a:rPr lang="en-US" altLang="zh-CN" sz="3600" b="1" dirty="0">
                <a:solidFill>
                  <a:schemeClr val="bg1"/>
                </a:solidFill>
                <a:ea typeface="微软雅黑" panose="020B0503020204020204" pitchFamily="34" charset="-122"/>
              </a:rPr>
              <a:t>And I say to you that many will come from east and west, and sit down with Abraham, Isaac, and Jacob in the kingdom of heaven.</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惟有本国的子民，竟被赶到外边黑暗里去，在那里必要哀哭切齿了。”</a:t>
            </a:r>
          </a:p>
          <a:p>
            <a:pPr algn="l">
              <a:lnSpc>
                <a:spcPct val="100000"/>
              </a:lnSpc>
            </a:pPr>
            <a:r>
              <a:rPr lang="en-US" altLang="zh-CN" sz="3600" b="1" dirty="0">
                <a:solidFill>
                  <a:schemeClr val="bg1"/>
                </a:solidFill>
                <a:ea typeface="微软雅黑" panose="020B0503020204020204" pitchFamily="34" charset="-122"/>
              </a:rPr>
              <a:t>But the sons of the kingdom will be cast out into outer darkness. There will be weeping and gnashing of teeth.””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06027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20:16】</a:t>
            </a:r>
          </a:p>
          <a:p>
            <a:pPr algn="l">
              <a:lnSpc>
                <a:spcPct val="114000"/>
              </a:lnSpc>
            </a:pPr>
            <a:r>
              <a:rPr lang="zh-CN" altLang="en-US" sz="3600" b="1" dirty="0">
                <a:solidFill>
                  <a:schemeClr val="bg1"/>
                </a:solidFill>
                <a:ea typeface="微软雅黑" panose="020B0503020204020204" pitchFamily="34" charset="-122"/>
              </a:rPr>
              <a:t>这样，那在后的将要在前；在前的将要在后了（有古卷在此有“因为被召的人多，选上的人少”）。” </a:t>
            </a:r>
          </a:p>
          <a:p>
            <a:pPr algn="l">
              <a:lnSpc>
                <a:spcPct val="114000"/>
              </a:lnSpc>
            </a:pPr>
            <a:r>
              <a:rPr lang="en-US" altLang="zh-CN" sz="3600" b="1" dirty="0">
                <a:solidFill>
                  <a:schemeClr val="bg1"/>
                </a:solidFill>
                <a:ea typeface="微软雅黑" panose="020B0503020204020204" pitchFamily="34" charset="-122"/>
              </a:rPr>
              <a:t>So the last will be first, and the first last. For many are called, but few chosen.”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762033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15:1-2】</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众税吏和罪人都挨近耶稣，要听祂讲道。</a:t>
            </a:r>
          </a:p>
          <a:p>
            <a:pPr algn="l">
              <a:lnSpc>
                <a:spcPct val="114000"/>
              </a:lnSpc>
            </a:pPr>
            <a:r>
              <a:rPr lang="en-US" altLang="zh-CN" sz="3600" b="1" dirty="0">
                <a:solidFill>
                  <a:schemeClr val="bg1"/>
                </a:solidFill>
                <a:ea typeface="微软雅黑" panose="020B0503020204020204" pitchFamily="34" charset="-122"/>
              </a:rPr>
              <a:t>Then all the tax collectors and the sinners drew near to Him to hear Him.</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法利赛人和文士私下议论说：“这个人接待罪人，又同他们吃饭。”</a:t>
            </a:r>
          </a:p>
          <a:p>
            <a:pPr algn="l">
              <a:lnSpc>
                <a:spcPct val="114000"/>
              </a:lnSpc>
            </a:pPr>
            <a:r>
              <a:rPr lang="en-US" altLang="zh-CN" sz="3600" b="1" dirty="0">
                <a:solidFill>
                  <a:schemeClr val="bg1"/>
                </a:solidFill>
                <a:ea typeface="微软雅黑" panose="020B0503020204020204" pitchFamily="34" charset="-122"/>
              </a:rPr>
              <a:t>And the Pharisees and scribes complained, saying, “This Man receives sinners and eats with them.”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61421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16:8】</a:t>
            </a:r>
          </a:p>
          <a:p>
            <a:pPr algn="l">
              <a:lnSpc>
                <a:spcPct val="114000"/>
              </a:lnSpc>
            </a:pPr>
            <a:r>
              <a:rPr lang="zh-CN" altLang="en-US" sz="3600" b="1" dirty="0">
                <a:solidFill>
                  <a:schemeClr val="bg1"/>
                </a:solidFill>
                <a:ea typeface="微软雅黑" panose="020B0503020204020204" pitchFamily="34" charset="-122"/>
              </a:rPr>
              <a:t>主人就夸奖这不义的管家作事聪明，因为今世之子，在世事之上，较比光明之子更加聪明。</a:t>
            </a:r>
          </a:p>
          <a:p>
            <a:pPr algn="l">
              <a:lnSpc>
                <a:spcPct val="114000"/>
              </a:lnSpc>
            </a:pPr>
            <a:r>
              <a:rPr lang="en-US" altLang="zh-CN" sz="3600" b="1" dirty="0">
                <a:solidFill>
                  <a:schemeClr val="bg1"/>
                </a:solidFill>
                <a:ea typeface="微软雅黑" panose="020B0503020204020204" pitchFamily="34" charset="-122"/>
              </a:rPr>
              <a:t>So the master commended the unjust steward because he had dealt shrewdly. For the sons of this world are more shrewd in their generation than the sons of light.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900647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主人就夸奖这不义的管家作事聪明，因为今世之子，在世事之上，较比光明之子更加聪明。</a:t>
            </a:r>
          </a:p>
          <a:p>
            <a:pPr algn="l">
              <a:lnSpc>
                <a:spcPct val="114000"/>
              </a:lnSpc>
            </a:pPr>
            <a:r>
              <a:rPr lang="en-US" altLang="zh-CN" sz="3600" b="1" dirty="0">
                <a:solidFill>
                  <a:schemeClr val="bg1"/>
                </a:solidFill>
                <a:ea typeface="微软雅黑" panose="020B0503020204020204" pitchFamily="34" charset="-122"/>
              </a:rPr>
              <a:t>So the master commended the unjust steward because he had dealt shrewdly. For the sons of this world are more shrewd in their generation than the sons of light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386748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我又告诉你们：要藉着那不义的钱财结交朋友，到了钱财无用的时候，他们可以接你们到永存的帐幕里去。</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And I say to you, make friends for yourselves by unrighteous mammon, that when you fail, they may receive you into an everlasting home.</a:t>
            </a:r>
          </a:p>
        </p:txBody>
      </p:sp>
    </p:spTree>
    <p:extLst>
      <p:ext uri="{BB962C8B-B14F-4D97-AF65-F5344CB8AC3E}">
        <p14:creationId xmlns:p14="http://schemas.microsoft.com/office/powerpoint/2010/main" val="2898898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smtClean="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主人叫他来，对他说：‘我听见你这事怎么样呢？把你所经管的交代明白，因你不能再作我的管家。’</a:t>
            </a:r>
          </a:p>
          <a:p>
            <a:pPr algn="l">
              <a:lnSpc>
                <a:spcPct val="114000"/>
              </a:lnSpc>
            </a:pPr>
            <a:r>
              <a:rPr lang="en-US" altLang="zh-CN" sz="3600" b="1" dirty="0">
                <a:solidFill>
                  <a:schemeClr val="bg1"/>
                </a:solidFill>
                <a:ea typeface="微软雅黑" panose="020B0503020204020204" pitchFamily="34" charset="-122"/>
              </a:rPr>
              <a:t>So he called him and said to him, ‘What is this I hear about you? Give an account of your stewardship, for you can no longer be steward.’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80682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人在最小的事上忠心，在大事上也忠心；在最小的事上不义，在大事上也不义。</a:t>
            </a:r>
          </a:p>
          <a:p>
            <a:pPr algn="l">
              <a:lnSpc>
                <a:spcPct val="100000"/>
              </a:lnSpc>
            </a:pPr>
            <a:r>
              <a:rPr lang="en-US" altLang="zh-CN" sz="3600" b="1" dirty="0">
                <a:solidFill>
                  <a:schemeClr val="bg1"/>
                </a:solidFill>
                <a:ea typeface="微软雅黑" panose="020B0503020204020204" pitchFamily="34" charset="-122"/>
              </a:rPr>
              <a:t>He who is faithful in what is least is faithful also in much; and he who is unjust in what is least is unjust also in much.</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倘若你们在不义的钱财上不忠心，谁还把那真实的钱财托付你们呢？</a:t>
            </a:r>
          </a:p>
          <a:p>
            <a:pPr algn="l">
              <a:lnSpc>
                <a:spcPct val="100000"/>
              </a:lnSpc>
            </a:pPr>
            <a:r>
              <a:rPr lang="en-US" altLang="zh-CN" sz="3600" b="1" dirty="0">
                <a:solidFill>
                  <a:schemeClr val="bg1"/>
                </a:solidFill>
                <a:ea typeface="微软雅黑" panose="020B0503020204020204" pitchFamily="34" charset="-122"/>
              </a:rPr>
              <a:t>Therefore if you have not been faithful in the unrighteous mammon, who will commit to your trust the true riches?</a:t>
            </a:r>
          </a:p>
        </p:txBody>
      </p:sp>
    </p:spTree>
    <p:extLst>
      <p:ext uri="{BB962C8B-B14F-4D97-AF65-F5344CB8AC3E}">
        <p14:creationId xmlns:p14="http://schemas.microsoft.com/office/powerpoint/2010/main" val="15843354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倘若你们在别人的东西上不忠心，谁还把你们自己的东西给你们呢？</a:t>
            </a:r>
          </a:p>
          <a:p>
            <a:pPr algn="l">
              <a:lnSpc>
                <a:spcPct val="114000"/>
              </a:lnSpc>
            </a:pPr>
            <a:r>
              <a:rPr lang="en-US" altLang="zh-CN" sz="3600" b="1" dirty="0">
                <a:solidFill>
                  <a:schemeClr val="bg1"/>
                </a:solidFill>
                <a:ea typeface="微软雅黑" panose="020B0503020204020204" pitchFamily="34" charset="-122"/>
              </a:rPr>
              <a:t>And if you have not been faithful in what is another man’s, who will give you what is your own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544607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一个仆人不能侍奉两个主，不是恶这个爱那个，就是重这个轻那个；你们不能又侍奉　神，又侍奉玛门。” </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No servant can serve two masters; for either he will hate the one and love the other, or else he will be loyal to the one and despise the other. You cannot serve God and mammon.”</a:t>
            </a:r>
          </a:p>
        </p:txBody>
      </p:sp>
    </p:spTree>
    <p:extLst>
      <p:ext uri="{BB962C8B-B14F-4D97-AF65-F5344CB8AC3E}">
        <p14:creationId xmlns:p14="http://schemas.microsoft.com/office/powerpoint/2010/main" val="3044176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法利赛人是贪爱钱财的，他们听见这一切话，就嗤笑耶稣。</a:t>
            </a:r>
          </a:p>
          <a:p>
            <a:pPr algn="l">
              <a:lnSpc>
                <a:spcPct val="114000"/>
              </a:lnSpc>
            </a:pPr>
            <a:r>
              <a:rPr lang="en-US" altLang="zh-CN" sz="3600" b="1" dirty="0">
                <a:solidFill>
                  <a:schemeClr val="bg1"/>
                </a:solidFill>
                <a:ea typeface="微软雅黑" panose="020B0503020204020204" pitchFamily="34" charset="-122"/>
              </a:rPr>
              <a:t>Now the Pharisees, who were lovers of money, also heard all these things, and they derided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531262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耶稣对他们说：“你们是在人面前自称为义的，你们的心，神却知道；因为人所尊贵的，是神看为可憎恶的。</a:t>
            </a:r>
          </a:p>
          <a:p>
            <a:pPr algn="l">
              <a:lnSpc>
                <a:spcPct val="114000"/>
              </a:lnSpc>
            </a:pPr>
            <a:r>
              <a:rPr lang="en-US" altLang="zh-CN" sz="3600" b="1" dirty="0">
                <a:solidFill>
                  <a:schemeClr val="bg1"/>
                </a:solidFill>
                <a:ea typeface="微软雅黑" panose="020B0503020204020204" pitchFamily="34" charset="-122"/>
              </a:rPr>
              <a:t>And He said to them, “You are those who justify yourselves before men, but God knows your hearts. For what is highly esteemed among men is an abomination in the sight of God.</a:t>
            </a:r>
          </a:p>
        </p:txBody>
      </p:sp>
    </p:spTree>
    <p:extLst>
      <p:ext uri="{BB962C8B-B14F-4D97-AF65-F5344CB8AC3E}">
        <p14:creationId xmlns:p14="http://schemas.microsoft.com/office/powerpoint/2010/main" val="9831700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16:3-8】</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那管家心里说：‘主人辞我，不用我再作管家，我将来作什么？锄地呢，无力；讨饭呢，怕羞。</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Then the steward said within himself, ‘What shall I do? For my master is taking the stewardship away from me. I cannot dig; I am ashamed to beg</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806399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16:3-8】</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我知道怎么行，好叫人在我不作管家之后，接我到他们家里去。’ </a:t>
            </a:r>
          </a:p>
          <a:p>
            <a:pPr algn="l">
              <a:lnSpc>
                <a:spcPct val="100000"/>
              </a:lnSpc>
            </a:pPr>
            <a:r>
              <a:rPr lang="en-US" altLang="zh-CN" sz="3600" b="1" dirty="0">
                <a:solidFill>
                  <a:schemeClr val="bg1"/>
                </a:solidFill>
                <a:ea typeface="微软雅黑" panose="020B0503020204020204" pitchFamily="34" charset="-122"/>
              </a:rPr>
              <a:t>I have resolved what to do, that when I am put out of the stewardship, they may receive me into their houses.’</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于是，把欠他主人债的，一个一个地叫了来，问头一个说：‘你欠我主人多少？’“</a:t>
            </a:r>
          </a:p>
          <a:p>
            <a:pPr algn="l">
              <a:lnSpc>
                <a:spcPct val="100000"/>
              </a:lnSpc>
            </a:pPr>
            <a:r>
              <a:rPr lang="en-US" altLang="zh-CN" sz="3600" b="1" dirty="0">
                <a:solidFill>
                  <a:schemeClr val="bg1"/>
                </a:solidFill>
                <a:ea typeface="微软雅黑" panose="020B0503020204020204" pitchFamily="34" charset="-122"/>
              </a:rPr>
              <a:t>So he called every one of his master’s debtors to him, and said to the first, ‘How much do you owe my master?’</a:t>
            </a:r>
          </a:p>
        </p:txBody>
      </p:sp>
    </p:spTree>
    <p:extLst>
      <p:ext uri="{BB962C8B-B14F-4D97-AF65-F5344CB8AC3E}">
        <p14:creationId xmlns:p14="http://schemas.microsoft.com/office/powerpoint/2010/main" val="22754825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16:3-8】</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他说：‘一百篓油（每篓约五十斤）。’管家说：‘拿你的账，快坐下，写五十。’</a:t>
            </a:r>
          </a:p>
          <a:p>
            <a:pPr algn="l">
              <a:lnSpc>
                <a:spcPct val="100000"/>
              </a:lnSpc>
            </a:pPr>
            <a:r>
              <a:rPr lang="en-US" altLang="zh-CN" sz="3300" b="1" dirty="0">
                <a:solidFill>
                  <a:schemeClr val="bg1"/>
                </a:solidFill>
                <a:ea typeface="微软雅黑" panose="020B0503020204020204" pitchFamily="34" charset="-122"/>
              </a:rPr>
              <a:t>And he said, ‘A hundred measures of oil.’ So he said to him, ‘Take your bill, and sit down quickly and write fifty.’</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又问一个说：‘你欠多少？’他说：‘一百石麦子。’管家说：‘拿你的账写八十。’</a:t>
            </a:r>
          </a:p>
          <a:p>
            <a:pPr algn="l">
              <a:lnSpc>
                <a:spcPct val="100000"/>
              </a:lnSpc>
            </a:pPr>
            <a:r>
              <a:rPr lang="en-US" altLang="zh-CN" sz="3200" b="1" dirty="0">
                <a:solidFill>
                  <a:schemeClr val="bg1"/>
                </a:solidFill>
                <a:ea typeface="微软雅黑" panose="020B0503020204020204" pitchFamily="34" charset="-122"/>
              </a:rPr>
              <a:t>Then he said to another, ‘And how much do you owe?’ So he said, ‘A hundred measures of wheat.’ And he said to him, ‘Take your bill, and write eighty.’</a:t>
            </a:r>
          </a:p>
        </p:txBody>
      </p:sp>
    </p:spTree>
    <p:extLst>
      <p:ext uri="{BB962C8B-B14F-4D97-AF65-F5344CB8AC3E}">
        <p14:creationId xmlns:p14="http://schemas.microsoft.com/office/powerpoint/2010/main" val="9901653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16:3-8】</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主人就夸奖这不义的管家作事聪明，因为今世之子，在世事之上，较比光明之子更加聪明。</a:t>
            </a:r>
          </a:p>
          <a:p>
            <a:pPr algn="l">
              <a:lnSpc>
                <a:spcPct val="114000"/>
              </a:lnSpc>
            </a:pPr>
            <a:r>
              <a:rPr lang="en-US" altLang="zh-CN" sz="3600" b="1" dirty="0">
                <a:solidFill>
                  <a:schemeClr val="bg1"/>
                </a:solidFill>
                <a:ea typeface="微软雅黑" panose="020B0503020204020204" pitchFamily="34" charset="-122"/>
              </a:rPr>
              <a:t>So the master commended the unjust steward because he had dealt shrewdly. For the sons of this world are more shrewd in their generation than the sons of light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449670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3:4】</a:t>
            </a:r>
          </a:p>
          <a:p>
            <a:pPr algn="l">
              <a:lnSpc>
                <a:spcPct val="114000"/>
              </a:lnSpc>
            </a:pPr>
            <a:r>
              <a:rPr lang="zh-CN" altLang="en-US" sz="3600" b="1" dirty="0">
                <a:solidFill>
                  <a:schemeClr val="bg1"/>
                </a:solidFill>
                <a:ea typeface="微软雅黑" panose="020B0503020204020204" pitchFamily="34" charset="-122"/>
              </a:rPr>
              <a:t>断乎不能！不如说，神是真实的，人都是虚谎的。如经上所记：“你责备人的时候，显为公义；被人议论的时候，可以得胜。”</a:t>
            </a:r>
          </a:p>
          <a:p>
            <a:pPr algn="l">
              <a:lnSpc>
                <a:spcPct val="114000"/>
              </a:lnSpc>
            </a:pPr>
            <a:r>
              <a:rPr lang="en-US" altLang="zh-CN" sz="3600" b="1" dirty="0">
                <a:solidFill>
                  <a:schemeClr val="bg1"/>
                </a:solidFill>
                <a:ea typeface="微软雅黑" panose="020B0503020204020204" pitchFamily="34" charset="-122"/>
              </a:rPr>
              <a:t>Certainly not! Indeed, let God be true but every man a liar. As it is </a:t>
            </a:r>
            <a:r>
              <a:rPr lang="en-US" altLang="zh-CN" sz="3600" b="1" dirty="0" err="1">
                <a:solidFill>
                  <a:schemeClr val="bg1"/>
                </a:solidFill>
                <a:ea typeface="微软雅黑" panose="020B0503020204020204" pitchFamily="34" charset="-122"/>
              </a:rPr>
              <a:t>written:“That</a:t>
            </a:r>
            <a:r>
              <a:rPr lang="en-US" altLang="zh-CN" sz="3600" b="1" dirty="0">
                <a:solidFill>
                  <a:schemeClr val="bg1"/>
                </a:solidFill>
                <a:ea typeface="微软雅黑" panose="020B0503020204020204" pitchFamily="34" charset="-122"/>
              </a:rPr>
              <a:t> You may be justified in Your words, And may overcome when You are judged.”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37673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那管家心里说：‘主人辞我，不用我再作管家，我将来作什么？锄地呢，无力；讨饭呢，怕羞。</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Then the steward said within himself, ‘What shall I do? For my master is taking the stewardship away from me. I cannot dig; I am ashamed to beg</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382787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主人就夸奖这不义的管家作事聪明，因为今世之子，在世事之上，较比光明之子更加聪明。</a:t>
            </a:r>
          </a:p>
          <a:p>
            <a:pPr algn="l">
              <a:lnSpc>
                <a:spcPct val="114000"/>
              </a:lnSpc>
            </a:pPr>
            <a:r>
              <a:rPr lang="en-US" altLang="zh-CN" sz="3600" b="1" dirty="0">
                <a:solidFill>
                  <a:schemeClr val="bg1"/>
                </a:solidFill>
                <a:ea typeface="微软雅黑" panose="020B0503020204020204" pitchFamily="34" charset="-122"/>
              </a:rPr>
              <a:t>So the master commended the unjust steward because he had dealt shrewdly. For the sons of this world are more shrewd in their generation than the sons of light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073360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我又告诉你们：要藉着那不义的钱财结交朋友，到了钱财无用的时候，他们可以接你们到永存的帐幕里去。</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And I say to you, make friends for yourselves by unrighteous mammon, that when you fail, they may receive you into an everlasting home.</a:t>
            </a:r>
          </a:p>
        </p:txBody>
      </p:sp>
    </p:spTree>
    <p:extLst>
      <p:ext uri="{BB962C8B-B14F-4D97-AF65-F5344CB8AC3E}">
        <p14:creationId xmlns:p14="http://schemas.microsoft.com/office/powerpoint/2010/main" val="12952421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人在最小的事上忠心，在大事上也忠心；在最小的事上不义，在大事上也不义。</a:t>
            </a:r>
          </a:p>
          <a:p>
            <a:pPr algn="l">
              <a:lnSpc>
                <a:spcPct val="100000"/>
              </a:lnSpc>
            </a:pPr>
            <a:r>
              <a:rPr lang="en-US" altLang="zh-CN" sz="3600" b="1" dirty="0">
                <a:solidFill>
                  <a:schemeClr val="bg1"/>
                </a:solidFill>
                <a:ea typeface="微软雅黑" panose="020B0503020204020204" pitchFamily="34" charset="-122"/>
              </a:rPr>
              <a:t>He who is faithful in what is least is faithful also in much; and he who is unjust in what is least is unjust also in much.</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倘若你们在不义的钱财上不忠心，谁还把那真实的钱财托付你们呢？</a:t>
            </a:r>
          </a:p>
          <a:p>
            <a:pPr algn="l">
              <a:lnSpc>
                <a:spcPct val="100000"/>
              </a:lnSpc>
            </a:pPr>
            <a:r>
              <a:rPr lang="en-US" altLang="zh-CN" sz="3600" b="1" dirty="0">
                <a:solidFill>
                  <a:schemeClr val="bg1"/>
                </a:solidFill>
                <a:ea typeface="微软雅黑" panose="020B0503020204020204" pitchFamily="34" charset="-122"/>
              </a:rPr>
              <a:t>Therefore if you have not been faithful in the unrighteous mammon, who will commit to your trust the true riches?</a:t>
            </a:r>
          </a:p>
        </p:txBody>
      </p:sp>
    </p:spTree>
    <p:extLst>
      <p:ext uri="{BB962C8B-B14F-4D97-AF65-F5344CB8AC3E}">
        <p14:creationId xmlns:p14="http://schemas.microsoft.com/office/powerpoint/2010/main" val="37459518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倘若你们在别人的东西上不忠心，谁还把你们自己的东西给你们呢？</a:t>
            </a:r>
          </a:p>
          <a:p>
            <a:pPr algn="l">
              <a:lnSpc>
                <a:spcPct val="114000"/>
              </a:lnSpc>
            </a:pPr>
            <a:r>
              <a:rPr lang="en-US" altLang="zh-CN" sz="3600" b="1" dirty="0">
                <a:solidFill>
                  <a:schemeClr val="bg1"/>
                </a:solidFill>
                <a:ea typeface="微软雅黑" panose="020B0503020204020204" pitchFamily="34" charset="-122"/>
              </a:rPr>
              <a:t>And if you have not been faithful in what is another man’s, who will give you what is your own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848431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一个仆人不能侍奉两个主，不是恶这个爱那个，就是重这个轻那个；你们不能又侍奉　神，又侍奉玛门。” </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No servant can serve two masters; for either he will hate the one and love the other, or else he will be loyal to the one and despise the other. You cannot serve God and mammon.”</a:t>
            </a:r>
          </a:p>
        </p:txBody>
      </p:sp>
    </p:spTree>
    <p:extLst>
      <p:ext uri="{BB962C8B-B14F-4D97-AF65-F5344CB8AC3E}">
        <p14:creationId xmlns:p14="http://schemas.microsoft.com/office/powerpoint/2010/main" val="37676997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法利赛人是贪爱钱财的，他们听见这一切话，就嗤笑耶稣。</a:t>
            </a:r>
          </a:p>
          <a:p>
            <a:pPr algn="l">
              <a:lnSpc>
                <a:spcPct val="114000"/>
              </a:lnSpc>
            </a:pPr>
            <a:r>
              <a:rPr lang="en-US" altLang="zh-CN" sz="3600" b="1" dirty="0">
                <a:solidFill>
                  <a:schemeClr val="bg1"/>
                </a:solidFill>
                <a:ea typeface="微软雅黑" panose="020B0503020204020204" pitchFamily="34" charset="-122"/>
              </a:rPr>
              <a:t>Now the Pharisees, who were lovers of money, also heard all these things, and they derided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373280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16:8-15】</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耶稣对他们说：“你们是在人面前自称为义的，你们的心，神却知道；因为人所尊贵的，是神看为可憎恶的。</a:t>
            </a:r>
          </a:p>
          <a:p>
            <a:pPr algn="l">
              <a:lnSpc>
                <a:spcPct val="114000"/>
              </a:lnSpc>
            </a:pPr>
            <a:r>
              <a:rPr lang="en-US" altLang="zh-CN" sz="3600" b="1" dirty="0">
                <a:solidFill>
                  <a:schemeClr val="bg1"/>
                </a:solidFill>
                <a:ea typeface="微软雅黑" panose="020B0503020204020204" pitchFamily="34" charset="-122"/>
              </a:rPr>
              <a:t>And He said to them, “You are those who justify yourselves before men, but God knows your hearts. For what is highly esteemed among men is an abomination in the sight of God.</a:t>
            </a:r>
          </a:p>
        </p:txBody>
      </p:sp>
    </p:spTree>
    <p:extLst>
      <p:ext uri="{BB962C8B-B14F-4D97-AF65-F5344CB8AC3E}">
        <p14:creationId xmlns:p14="http://schemas.microsoft.com/office/powerpoint/2010/main" val="33867246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16:11-12】</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倘若你们在不义的钱财上不忠心，谁还把那真实的钱财托付你们呢？</a:t>
            </a:r>
          </a:p>
          <a:p>
            <a:pPr algn="l">
              <a:lnSpc>
                <a:spcPct val="100000"/>
              </a:lnSpc>
            </a:pPr>
            <a:r>
              <a:rPr lang="en-US" altLang="zh-CN" sz="3600" b="1" dirty="0">
                <a:solidFill>
                  <a:schemeClr val="bg1"/>
                </a:solidFill>
                <a:ea typeface="微软雅黑" panose="020B0503020204020204" pitchFamily="34" charset="-122"/>
              </a:rPr>
              <a:t>Therefore if you have not been faithful in the unrighteous mammon, who will commit to your trust the true riches?</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倘若你们在别人的东西上不忠心，谁还把你们自己的东西给你们呢？</a:t>
            </a:r>
          </a:p>
          <a:p>
            <a:pPr algn="l">
              <a:lnSpc>
                <a:spcPct val="100000"/>
              </a:lnSpc>
            </a:pPr>
            <a:r>
              <a:rPr lang="en-US" altLang="zh-CN" sz="3600" b="1" dirty="0">
                <a:solidFill>
                  <a:schemeClr val="bg1"/>
                </a:solidFill>
                <a:ea typeface="微软雅黑" panose="020B0503020204020204" pitchFamily="34" charset="-122"/>
              </a:rPr>
              <a:t>And if you have not been faithful in what is another man’s, who will give you what is your own?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824022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19:17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怜悯</a:t>
            </a:r>
            <a:r>
              <a:rPr lang="zh-CN" altLang="en-US" sz="3600" b="1" dirty="0">
                <a:solidFill>
                  <a:schemeClr val="bg1"/>
                </a:solidFill>
                <a:ea typeface="微软雅黑" panose="020B0503020204020204" pitchFamily="34" charset="-122"/>
              </a:rPr>
              <a:t>贫穷的，就是借给耶和华，他的善行，耶和华必偿还。</a:t>
            </a:r>
          </a:p>
          <a:p>
            <a:pPr algn="l">
              <a:lnSpc>
                <a:spcPct val="114000"/>
              </a:lnSpc>
            </a:pPr>
            <a:r>
              <a:rPr lang="en-US" altLang="zh-CN" sz="3600" b="1" dirty="0">
                <a:solidFill>
                  <a:schemeClr val="bg1"/>
                </a:solidFill>
                <a:ea typeface="微软雅黑" panose="020B0503020204020204" pitchFamily="34" charset="-122"/>
              </a:rPr>
              <a:t>He who has pity on the poor lends to the Lord, And He will pay back what he has given.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38987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smtClean="0">
              <a:solidFill>
                <a:schemeClr val="bg1"/>
              </a:solidFill>
              <a:ea typeface="微软雅黑" panose="020B0503020204020204" pitchFamily="34" charset="-122"/>
            </a:endParaRPr>
          </a:p>
          <a:p>
            <a:pPr algn="l">
              <a:lnSpc>
                <a:spcPct val="114000"/>
              </a:lnSpc>
            </a:pP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He </a:t>
            </a:r>
            <a:r>
              <a:rPr lang="en-US" altLang="zh-CN" sz="3600" b="1" dirty="0">
                <a:solidFill>
                  <a:schemeClr val="bg1"/>
                </a:solidFill>
                <a:ea typeface="微软雅黑" panose="020B0503020204020204" pitchFamily="34" charset="-122"/>
              </a:rPr>
              <a:t>is no fool who gives what he cannot keep to gain that what he cannot lose</a:t>
            </a:r>
            <a:r>
              <a:rPr lang="en-US" altLang="zh-CN" sz="3600" b="1" dirty="0">
                <a:solidFill>
                  <a:schemeClr val="bg1"/>
                </a:solidFill>
                <a:ea typeface="微软雅黑" panose="020B0503020204020204" pitchFamily="34" charset="-122"/>
              </a:rPr>
              <a:t>”</a:t>
            </a:r>
          </a:p>
          <a:p>
            <a:pPr algn="r">
              <a:lnSpc>
                <a:spcPct val="114000"/>
              </a:lnSpc>
            </a:pPr>
            <a:r>
              <a:rPr lang="en-US" altLang="zh-CN"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Jim Elliot</a:t>
            </a:r>
          </a:p>
        </p:txBody>
      </p:sp>
    </p:spTree>
    <p:extLst>
      <p:ext uri="{BB962C8B-B14F-4D97-AF65-F5344CB8AC3E}">
        <p14:creationId xmlns:p14="http://schemas.microsoft.com/office/powerpoint/2010/main" val="1424664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我知道怎么行，好叫人在我不作管家之后，接我到他们家里去。’ </a:t>
            </a:r>
          </a:p>
          <a:p>
            <a:pPr algn="l">
              <a:lnSpc>
                <a:spcPct val="100000"/>
              </a:lnSpc>
            </a:pPr>
            <a:r>
              <a:rPr lang="en-US" altLang="zh-CN" sz="3600" b="1" dirty="0">
                <a:solidFill>
                  <a:schemeClr val="bg1"/>
                </a:solidFill>
                <a:ea typeface="微软雅黑" panose="020B0503020204020204" pitchFamily="34" charset="-122"/>
              </a:rPr>
              <a:t>I have resolved what to do, that when I am put out of the stewardship, they may receive me into their houses.’</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于是，把欠他主人债的，一个一个地叫了来，问头一个说：‘你欠我主人多少？’“</a:t>
            </a:r>
          </a:p>
          <a:p>
            <a:pPr algn="l">
              <a:lnSpc>
                <a:spcPct val="100000"/>
              </a:lnSpc>
            </a:pPr>
            <a:r>
              <a:rPr lang="en-US" altLang="zh-CN" sz="3600" b="1" dirty="0">
                <a:solidFill>
                  <a:schemeClr val="bg1"/>
                </a:solidFill>
                <a:ea typeface="微软雅黑" panose="020B0503020204020204" pitchFamily="34" charset="-122"/>
              </a:rPr>
              <a:t>So he called every one of his master’s debtors to him, and said to the first, ‘How much do you owe my master?’</a:t>
            </a:r>
          </a:p>
        </p:txBody>
      </p:sp>
    </p:spTree>
    <p:extLst>
      <p:ext uri="{BB962C8B-B14F-4D97-AF65-F5344CB8AC3E}">
        <p14:creationId xmlns:p14="http://schemas.microsoft.com/office/powerpoint/2010/main" val="153528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他说：‘一百篓油（每篓约五十斤）。’管家说：‘拿你的账，快坐下，写五十。’</a:t>
            </a:r>
          </a:p>
          <a:p>
            <a:pPr algn="l">
              <a:lnSpc>
                <a:spcPct val="100000"/>
              </a:lnSpc>
            </a:pPr>
            <a:r>
              <a:rPr lang="en-US" altLang="zh-CN" sz="3300" b="1" dirty="0">
                <a:solidFill>
                  <a:schemeClr val="bg1"/>
                </a:solidFill>
                <a:ea typeface="微软雅黑" panose="020B0503020204020204" pitchFamily="34" charset="-122"/>
              </a:rPr>
              <a:t>And he said, ‘A hundred measures of oil.’ So he said to him, ‘Take your bill, and sit down quickly and write fifty.’</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又问一个说：‘你欠多少？’他说：‘一百石麦子。’管家说：‘拿你的账写八十。’</a:t>
            </a:r>
          </a:p>
          <a:p>
            <a:pPr algn="l">
              <a:lnSpc>
                <a:spcPct val="100000"/>
              </a:lnSpc>
            </a:pPr>
            <a:r>
              <a:rPr lang="en-US" altLang="zh-CN" sz="3200" b="1" dirty="0">
                <a:solidFill>
                  <a:schemeClr val="bg1"/>
                </a:solidFill>
                <a:ea typeface="微软雅黑" panose="020B0503020204020204" pitchFamily="34" charset="-122"/>
              </a:rPr>
              <a:t>Then he said to another, ‘And how much do you owe?’ So he said, ‘A hundred measures of wheat.’ And he said to him, ‘Take your bill, and write eighty.’</a:t>
            </a:r>
          </a:p>
        </p:txBody>
      </p:sp>
    </p:spTree>
    <p:extLst>
      <p:ext uri="{BB962C8B-B14F-4D97-AF65-F5344CB8AC3E}">
        <p14:creationId xmlns:p14="http://schemas.microsoft.com/office/powerpoint/2010/main" val="1894669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主人就夸奖这不义的管家作事聪明，因为今世之子，在世事之上，较比光明之子更加聪明。</a:t>
            </a:r>
          </a:p>
          <a:p>
            <a:pPr algn="l">
              <a:lnSpc>
                <a:spcPct val="114000"/>
              </a:lnSpc>
            </a:pPr>
            <a:r>
              <a:rPr lang="en-US" altLang="zh-CN" sz="3600" b="1" dirty="0">
                <a:solidFill>
                  <a:schemeClr val="bg1"/>
                </a:solidFill>
                <a:ea typeface="微软雅黑" panose="020B0503020204020204" pitchFamily="34" charset="-122"/>
              </a:rPr>
              <a:t>So the master commended the unjust steward because he had dealt shrewdly. For the sons of this world are more shrewd in their generation than the sons of light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30948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我又告诉你们：要藉着那不义的钱财结交朋友，到了钱财无用的时候，他们可以接你们到永存的帐幕里去。</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And I say to you, make friends for yourselves by unrighteous mammon, that when you fail, they may receive you into an everlasting home.</a:t>
            </a:r>
          </a:p>
        </p:txBody>
      </p:sp>
    </p:spTree>
    <p:extLst>
      <p:ext uri="{BB962C8B-B14F-4D97-AF65-F5344CB8AC3E}">
        <p14:creationId xmlns:p14="http://schemas.microsoft.com/office/powerpoint/2010/main" val="130458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人在最小的事上忠心，在大事上也忠心；在最小的事上不义，在大事上也不义。</a:t>
            </a:r>
          </a:p>
          <a:p>
            <a:pPr algn="l">
              <a:lnSpc>
                <a:spcPct val="100000"/>
              </a:lnSpc>
            </a:pPr>
            <a:r>
              <a:rPr lang="en-US" altLang="zh-CN" sz="3600" b="1" dirty="0">
                <a:solidFill>
                  <a:schemeClr val="bg1"/>
                </a:solidFill>
                <a:ea typeface="微软雅黑" panose="020B0503020204020204" pitchFamily="34" charset="-122"/>
              </a:rPr>
              <a:t>He who is faithful in what is least is faithful also in much; and he who is unjust in what is least is unjust also in much.</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倘若你们在不义的钱财上不忠心，谁还把那真实的钱财托付你们呢？</a:t>
            </a:r>
          </a:p>
          <a:p>
            <a:pPr algn="l">
              <a:lnSpc>
                <a:spcPct val="100000"/>
              </a:lnSpc>
            </a:pPr>
            <a:r>
              <a:rPr lang="en-US" altLang="zh-CN" sz="3600" b="1" dirty="0">
                <a:solidFill>
                  <a:schemeClr val="bg1"/>
                </a:solidFill>
                <a:ea typeface="微软雅黑" panose="020B0503020204020204" pitchFamily="34" charset="-122"/>
              </a:rPr>
              <a:t>Therefore if you have not been faithful in the unrighteous mammon, who will commit to your trust the true riches?</a:t>
            </a:r>
          </a:p>
        </p:txBody>
      </p:sp>
    </p:spTree>
    <p:extLst>
      <p:ext uri="{BB962C8B-B14F-4D97-AF65-F5344CB8AC3E}">
        <p14:creationId xmlns:p14="http://schemas.microsoft.com/office/powerpoint/2010/main" val="1374461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倘若你们在别人的东西上不忠心，谁还把你们自己的东西给你们呢？</a:t>
            </a:r>
          </a:p>
          <a:p>
            <a:pPr algn="l">
              <a:lnSpc>
                <a:spcPct val="114000"/>
              </a:lnSpc>
            </a:pPr>
            <a:r>
              <a:rPr lang="en-US" altLang="zh-CN" sz="3600" b="1" dirty="0">
                <a:solidFill>
                  <a:schemeClr val="bg1"/>
                </a:solidFill>
                <a:ea typeface="微软雅黑" panose="020B0503020204020204" pitchFamily="34" charset="-122"/>
              </a:rPr>
              <a:t>And if you have not been faithful in what is another man’s, who will give you what is your own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21144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4053</TotalTime>
  <Words>2599</Words>
  <Application>Microsoft Office PowerPoint</Application>
  <PresentationFormat>全屏显示(4:3)</PresentationFormat>
  <Paragraphs>138</Paragraphs>
  <Slides>39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39</vt:i4>
      </vt:variant>
    </vt:vector>
  </HeadingPairs>
  <TitlesOfParts>
    <vt:vector size="45"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458</cp:revision>
  <dcterms:created xsi:type="dcterms:W3CDTF">2018-02-16T18:09:56Z</dcterms:created>
  <dcterms:modified xsi:type="dcterms:W3CDTF">2020-02-23T05:22:19Z</dcterms:modified>
</cp:coreProperties>
</file>