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837" r:id="rId3"/>
    <p:sldId id="1838" r:id="rId4"/>
    <p:sldId id="1843" r:id="rId5"/>
    <p:sldId id="1854" r:id="rId6"/>
    <p:sldId id="1839" r:id="rId7"/>
    <p:sldId id="1855" r:id="rId8"/>
    <p:sldId id="1856" r:id="rId9"/>
    <p:sldId id="1857" r:id="rId10"/>
    <p:sldId id="1858" r:id="rId11"/>
    <p:sldId id="1844" r:id="rId12"/>
    <p:sldId id="1845" r:id="rId13"/>
    <p:sldId id="1848" r:id="rId14"/>
    <p:sldId id="1859" r:id="rId15"/>
    <p:sldId id="1846" r:id="rId16"/>
    <p:sldId id="1847"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61" d="100"/>
          <a:sy n="61" d="100"/>
        </p:scale>
        <p:origin x="12" y="115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2019/12/15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8:17】</a:t>
            </a:r>
          </a:p>
          <a:p>
            <a:pPr algn="l">
              <a:lnSpc>
                <a:spcPct val="114000"/>
              </a:lnSpc>
            </a:pPr>
            <a:r>
              <a:rPr lang="zh-CN" altLang="en-US" sz="3600" b="1" dirty="0">
                <a:solidFill>
                  <a:schemeClr val="bg1"/>
                </a:solidFill>
                <a:ea typeface="微软雅黑" panose="020B0503020204020204" pitchFamily="34" charset="-122"/>
              </a:rPr>
              <a:t>因为掩藏的事，没有不显出来的；隐瞒的事，没有不露出来被人知道的。</a:t>
            </a:r>
          </a:p>
          <a:p>
            <a:pPr algn="l">
              <a:lnSpc>
                <a:spcPct val="114000"/>
              </a:lnSpc>
            </a:pPr>
            <a:r>
              <a:rPr lang="en-US" altLang="zh-CN" sz="3600" b="1" dirty="0">
                <a:solidFill>
                  <a:schemeClr val="bg1"/>
                </a:solidFill>
                <a:ea typeface="微软雅黑" panose="020B0503020204020204" pitchFamily="34" charset="-122"/>
              </a:rPr>
              <a:t>For nothing is secret that will not be revealed, nor anything hidden that will not be known and come to light.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撒下</a:t>
            </a:r>
            <a:r>
              <a:rPr lang="en-US" altLang="zh-CN" sz="3600" b="1" u="sng" dirty="0">
                <a:solidFill>
                  <a:schemeClr val="bg1"/>
                </a:solidFill>
                <a:ea typeface="微软雅黑" panose="020B0503020204020204" pitchFamily="34" charset="-122"/>
              </a:rPr>
              <a:t>2 Samuel 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a:t>
            </a:r>
            <a:r>
              <a:rPr lang="zh-CN" altLang="en-US" sz="3600" b="1" u="sng" dirty="0">
                <a:solidFill>
                  <a:schemeClr val="bg1"/>
                </a:solidFill>
                <a:ea typeface="微软雅黑" panose="020B0503020204020204" pitchFamily="34" charset="-122"/>
              </a:rPr>
              <a:t>　</a:t>
            </a:r>
          </a:p>
          <a:p>
            <a:pPr algn="l">
              <a:lnSpc>
                <a:spcPct val="114000"/>
              </a:lnSpc>
            </a:pPr>
            <a:r>
              <a:rPr lang="en-US" altLang="zh-CN" sz="3600" b="1" dirty="0" smtClean="0">
                <a:solidFill>
                  <a:schemeClr val="bg1"/>
                </a:solidFill>
                <a:ea typeface="微软雅黑" panose="020B0503020204020204" pitchFamily="34" charset="-122"/>
              </a:rPr>
              <a:t>7 </a:t>
            </a:r>
            <a:r>
              <a:rPr lang="zh-CN" altLang="en-US" sz="3600" b="1" dirty="0" smtClean="0">
                <a:solidFill>
                  <a:schemeClr val="bg1"/>
                </a:solidFill>
                <a:ea typeface="微软雅黑" panose="020B0503020204020204" pitchFamily="34" charset="-122"/>
              </a:rPr>
              <a:t>拿</a:t>
            </a:r>
            <a:r>
              <a:rPr lang="zh-CN" altLang="en-US" sz="3600" b="1" dirty="0">
                <a:solidFill>
                  <a:schemeClr val="bg1"/>
                </a:solidFill>
                <a:ea typeface="微软雅黑" panose="020B0503020204020204" pitchFamily="34" charset="-122"/>
              </a:rPr>
              <a:t>单对大卫说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你就是那人</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Then Nathan said to David, 'You are the man! ...</a:t>
            </a:r>
          </a:p>
        </p:txBody>
      </p:sp>
    </p:spTree>
    <p:extLst>
      <p:ext uri="{BB962C8B-B14F-4D97-AF65-F5344CB8AC3E}">
        <p14:creationId xmlns:p14="http://schemas.microsoft.com/office/powerpoint/2010/main" val="1804602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12:1】</a:t>
            </a:r>
          </a:p>
          <a:p>
            <a:pPr algn="l">
              <a:lnSpc>
                <a:spcPct val="114000"/>
              </a:lnSpc>
            </a:pPr>
            <a:r>
              <a:rPr lang="zh-CN" altLang="en-US" sz="3600" b="1" dirty="0">
                <a:solidFill>
                  <a:schemeClr val="bg1"/>
                </a:solidFill>
                <a:ea typeface="微软雅黑" panose="020B0503020204020204" pitchFamily="34" charset="-122"/>
              </a:rPr>
              <a:t>我们既有这许多的见证人，如同云彩围着我们，就当放下各样的重担，脱去容易缠累我们的罪，存心忍耐，奔那摆在我们前头的路程。</a:t>
            </a:r>
          </a:p>
          <a:p>
            <a:pPr algn="l">
              <a:lnSpc>
                <a:spcPct val="114000"/>
              </a:lnSpc>
            </a:pPr>
            <a:r>
              <a:rPr lang="en-US" altLang="zh-CN" sz="3600" b="1" dirty="0">
                <a:solidFill>
                  <a:schemeClr val="bg1"/>
                </a:solidFill>
                <a:ea typeface="微软雅黑" panose="020B0503020204020204" pitchFamily="34" charset="-122"/>
              </a:rPr>
              <a:t>Therefore, since we are surrounded by such a great cloud of witnesses, let us throw off everything that hinders and the sin that so easily entangles, and let us run with perseverance the race marked out for us.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79440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40:31】</a:t>
            </a:r>
          </a:p>
          <a:p>
            <a:pPr algn="l">
              <a:lnSpc>
                <a:spcPct val="114000"/>
              </a:lnSpc>
            </a:pPr>
            <a:r>
              <a:rPr lang="zh-CN" altLang="en-US" sz="3600" b="1" dirty="0">
                <a:solidFill>
                  <a:schemeClr val="bg1"/>
                </a:solidFill>
                <a:ea typeface="微软雅黑" panose="020B0503020204020204" pitchFamily="34" charset="-122"/>
              </a:rPr>
              <a:t>但那等候耶和华的，必从新得力；他们必如鹰展翅上腾，他们奔跑却不困倦，行走却不疲乏。</a:t>
            </a:r>
          </a:p>
          <a:p>
            <a:pPr algn="l">
              <a:lnSpc>
                <a:spcPct val="114000"/>
              </a:lnSpc>
            </a:pPr>
            <a:r>
              <a:rPr lang="en-US" altLang="zh-CN" sz="3600" b="1" dirty="0">
                <a:solidFill>
                  <a:schemeClr val="bg1"/>
                </a:solidFill>
                <a:ea typeface="微软雅黑" panose="020B0503020204020204" pitchFamily="34" charset="-122"/>
              </a:rPr>
              <a:t>but those who hope in the LORD will renew their strength. They will soar on wings like eagles; they will run and not grow weary, they will walk and not be faint.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78875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28:13】</a:t>
            </a:r>
          </a:p>
          <a:p>
            <a:pPr algn="l">
              <a:lnSpc>
                <a:spcPct val="114000"/>
              </a:lnSpc>
            </a:pPr>
            <a:r>
              <a:rPr lang="zh-CN" altLang="en-US" sz="3600" b="1" dirty="0">
                <a:solidFill>
                  <a:schemeClr val="bg1"/>
                </a:solidFill>
                <a:ea typeface="微软雅黑" panose="020B0503020204020204" pitchFamily="34" charset="-122"/>
              </a:rPr>
              <a:t>遮掩自己罪过的，必不亨通；承认离弃罪过的，必蒙怜恤。</a:t>
            </a:r>
          </a:p>
          <a:p>
            <a:pPr algn="l">
              <a:lnSpc>
                <a:spcPct val="114000"/>
              </a:lnSpc>
            </a:pPr>
            <a:r>
              <a:rPr lang="en-US" altLang="zh-CN" sz="3600" b="1" dirty="0">
                <a:solidFill>
                  <a:schemeClr val="bg1"/>
                </a:solidFill>
                <a:ea typeface="微软雅黑" panose="020B0503020204020204" pitchFamily="34" charset="-122"/>
              </a:rPr>
              <a:t>He who covers his sins will not prosper, But whoever confesses and forsakes them will have mercy</a:t>
            </a:r>
            <a:r>
              <a:rPr lang="en-US" altLang="zh-CN" sz="3600" b="1" dirty="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41782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85:2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你</a:t>
            </a:r>
            <a:r>
              <a:rPr lang="zh-CN" altLang="en-US" sz="3600" b="1" dirty="0">
                <a:solidFill>
                  <a:schemeClr val="bg1"/>
                </a:solidFill>
                <a:ea typeface="微软雅黑" panose="020B0503020204020204" pitchFamily="34" charset="-122"/>
              </a:rPr>
              <a:t>赦免了你百姓的罪孽，遮盖了他们一切的过犯。（细拉）</a:t>
            </a:r>
          </a:p>
          <a:p>
            <a:pPr algn="l">
              <a:lnSpc>
                <a:spcPct val="114000"/>
              </a:lnSpc>
            </a:pPr>
            <a:r>
              <a:rPr lang="en-US" altLang="zh-CN" sz="3600" b="1" dirty="0">
                <a:solidFill>
                  <a:schemeClr val="bg1"/>
                </a:solidFill>
                <a:ea typeface="微软雅黑" panose="020B0503020204020204" pitchFamily="34" charset="-122"/>
              </a:rPr>
              <a:t>You have forgiven the iniquity of Your people; You have covered all their sin. Selah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97878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1:9-10】</a:t>
            </a:r>
          </a:p>
          <a:p>
            <a:pPr algn="l">
              <a:lnSpc>
                <a:spcPct val="100000"/>
              </a:lnSpc>
            </a:pPr>
            <a:r>
              <a:rPr lang="en-US" altLang="zh-CN" sz="3600" b="1" dirty="0">
                <a:solidFill>
                  <a:schemeClr val="bg1"/>
                </a:solidFill>
                <a:ea typeface="微软雅黑" panose="020B0503020204020204" pitchFamily="34" charset="-122"/>
              </a:rPr>
              <a:t>9 </a:t>
            </a:r>
            <a:r>
              <a:rPr lang="en-US" altLang="zh-CN" sz="3600" b="1" dirty="0" smtClean="0">
                <a:solidFill>
                  <a:schemeClr val="bg1"/>
                </a:solidFill>
                <a:ea typeface="微软雅黑" panose="020B0503020204020204" pitchFamily="34" charset="-122"/>
              </a:rPr>
              <a:t> </a:t>
            </a:r>
            <a:r>
              <a:rPr lang="zh-CN" altLang="en-US" sz="3600" b="1" dirty="0" smtClean="0">
                <a:solidFill>
                  <a:schemeClr val="bg1"/>
                </a:solidFill>
                <a:ea typeface="微软雅黑" panose="020B0503020204020204" pitchFamily="34" charset="-122"/>
              </a:rPr>
              <a:t>我们</a:t>
            </a:r>
            <a:r>
              <a:rPr lang="zh-CN" altLang="en-US" sz="3600" b="1" dirty="0">
                <a:solidFill>
                  <a:schemeClr val="bg1"/>
                </a:solidFill>
                <a:ea typeface="微软雅黑" panose="020B0503020204020204" pitchFamily="34" charset="-122"/>
              </a:rPr>
              <a:t>若认自己的罪，　神是信实的，是公义的，必要赦免我们的罪，洗净我们一切的不义</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If </a:t>
            </a:r>
            <a:r>
              <a:rPr lang="en-US" altLang="zh-CN" sz="3600" b="1" dirty="0">
                <a:solidFill>
                  <a:schemeClr val="bg1"/>
                </a:solidFill>
                <a:ea typeface="微软雅黑" panose="020B0503020204020204" pitchFamily="34" charset="-122"/>
              </a:rPr>
              <a:t>we confess our sins, He is faithful and just to forgive us our sins and to cleanse us from all unrighteousness.</a:t>
            </a:r>
          </a:p>
          <a:p>
            <a:pPr algn="l">
              <a:lnSpc>
                <a:spcPct val="114000"/>
              </a:lnSpc>
            </a:pPr>
            <a:r>
              <a:rPr lang="en-US" altLang="zh-CN" sz="3600" b="1" dirty="0">
                <a:solidFill>
                  <a:schemeClr val="bg1"/>
                </a:solidFill>
                <a:ea typeface="微软雅黑" panose="020B0503020204020204" pitchFamily="34" charset="-122"/>
              </a:rPr>
              <a:t>10 </a:t>
            </a:r>
            <a:r>
              <a:rPr lang="en-US" altLang="zh-CN" sz="3600" b="1" dirty="0" smtClean="0">
                <a:solidFill>
                  <a:schemeClr val="bg1"/>
                </a:solidFill>
                <a:ea typeface="微软雅黑" panose="020B0503020204020204" pitchFamily="34" charset="-122"/>
              </a:rPr>
              <a:t> </a:t>
            </a:r>
            <a:r>
              <a:rPr lang="zh-CN" altLang="en-US" sz="3600" b="1" dirty="0" smtClean="0">
                <a:solidFill>
                  <a:schemeClr val="bg1"/>
                </a:solidFill>
                <a:ea typeface="微软雅黑" panose="020B0503020204020204" pitchFamily="34" charset="-122"/>
              </a:rPr>
              <a:t>我们</a:t>
            </a:r>
            <a:r>
              <a:rPr lang="zh-CN" altLang="en-US" sz="3600" b="1" dirty="0">
                <a:solidFill>
                  <a:schemeClr val="bg1"/>
                </a:solidFill>
                <a:ea typeface="微软雅黑" panose="020B0503020204020204" pitchFamily="34" charset="-122"/>
              </a:rPr>
              <a:t>若说自己没有犯过罪，便是以　神为说谎的，他的道也不在我们心里了。</a:t>
            </a:r>
          </a:p>
          <a:p>
            <a:pPr algn="l">
              <a:lnSpc>
                <a:spcPct val="100000"/>
              </a:lnSpc>
            </a:pPr>
            <a:r>
              <a:rPr lang="en-US" altLang="zh-CN" sz="3600" b="1" dirty="0">
                <a:solidFill>
                  <a:schemeClr val="bg1"/>
                </a:solidFill>
                <a:ea typeface="微软雅黑" panose="020B0503020204020204" pitchFamily="34" charset="-122"/>
              </a:rPr>
              <a:t>If we say that we have not sinned, we make Him a liar, and His word is not in us.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86866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3:20-21】</a:t>
            </a:r>
          </a:p>
          <a:p>
            <a:pPr algn="l">
              <a:lnSpc>
                <a:spcPct val="100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凡作恶的便恨光，并不来就光，恐怕他的行为受责备；</a:t>
            </a:r>
          </a:p>
          <a:p>
            <a:pPr algn="l">
              <a:lnSpc>
                <a:spcPct val="100000"/>
              </a:lnSpc>
            </a:pPr>
            <a:r>
              <a:rPr lang="en-US" altLang="zh-CN" sz="3600" b="1" dirty="0">
                <a:solidFill>
                  <a:schemeClr val="bg1"/>
                </a:solidFill>
                <a:ea typeface="微软雅黑" panose="020B0503020204020204" pitchFamily="34" charset="-122"/>
              </a:rPr>
              <a:t>For everyone practicing evil hates the light and does not come to the light, lest his deeds should be exposed.</a:t>
            </a:r>
          </a:p>
          <a:p>
            <a:pPr algn="l">
              <a:lnSpc>
                <a:spcPct val="100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但行真理的必来就光，要显明他所行的是靠　神而行。”</a:t>
            </a:r>
          </a:p>
          <a:p>
            <a:pPr algn="l">
              <a:lnSpc>
                <a:spcPct val="100000"/>
              </a:lnSpc>
            </a:pPr>
            <a:r>
              <a:rPr lang="en-US" altLang="zh-CN" sz="3600" b="1" dirty="0">
                <a:solidFill>
                  <a:schemeClr val="bg1"/>
                </a:solidFill>
                <a:ea typeface="微软雅黑" panose="020B0503020204020204" pitchFamily="34" charset="-122"/>
              </a:rPr>
              <a:t>But he who does the truth comes to the light, that his deeds may be clearly seen, that they have been done in God.”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44116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4:13】</a:t>
            </a:r>
          </a:p>
          <a:p>
            <a:pPr algn="l">
              <a:lnSpc>
                <a:spcPct val="114000"/>
              </a:lnSpc>
            </a:pPr>
            <a:r>
              <a:rPr lang="zh-CN" altLang="en-US" sz="3600" b="1" dirty="0">
                <a:solidFill>
                  <a:schemeClr val="bg1"/>
                </a:solidFill>
                <a:ea typeface="微软雅黑" panose="020B0503020204020204" pitchFamily="34" charset="-122"/>
              </a:rPr>
              <a:t>并且被造的没有一样在祂面前不显然的。原来万物在那与我们有关系的主眼前，都是赤露敞开的。</a:t>
            </a:r>
          </a:p>
          <a:p>
            <a:pPr algn="l">
              <a:lnSpc>
                <a:spcPct val="114000"/>
              </a:lnSpc>
            </a:pPr>
            <a:r>
              <a:rPr lang="en-US" altLang="zh-CN" sz="3600" b="1" dirty="0">
                <a:solidFill>
                  <a:schemeClr val="bg1"/>
                </a:solidFill>
                <a:ea typeface="微软雅黑" panose="020B0503020204020204" pitchFamily="34" charset="-122"/>
              </a:rPr>
              <a:t>And there is no creature hidden from His sight, but all things are naked and open to the eyes of Him to whom we must give account.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08722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民数记</a:t>
            </a:r>
            <a:r>
              <a:rPr lang="en-US" altLang="zh-CN" sz="3600" b="1" u="sng" dirty="0">
                <a:solidFill>
                  <a:schemeClr val="bg1"/>
                </a:solidFill>
                <a:ea typeface="微软雅黑" panose="020B0503020204020204" pitchFamily="34" charset="-122"/>
              </a:rPr>
              <a:t>Numbers 32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23】 </a:t>
            </a:r>
            <a:endParaRPr lang="en-US" altLang="zh-CN" sz="3600" b="1" u="sng" dirty="0" smtClean="0">
              <a:solidFill>
                <a:schemeClr val="bg1"/>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要</a:t>
            </a:r>
            <a:r>
              <a:rPr lang="zh-CN" altLang="en-US" sz="3600" b="1" dirty="0">
                <a:solidFill>
                  <a:schemeClr val="bg1"/>
                </a:solidFill>
                <a:ea typeface="微软雅黑" panose="020B0503020204020204" pitchFamily="34" charset="-122"/>
              </a:rPr>
              <a:t>知道你们的罪必追上你们。</a:t>
            </a:r>
          </a:p>
          <a:p>
            <a:pPr algn="l">
              <a:lnSpc>
                <a:spcPct val="114000"/>
              </a:lnSpc>
            </a:pPr>
            <a:r>
              <a:rPr lang="en-US" altLang="zh-CN" sz="3600" b="1" dirty="0">
                <a:solidFill>
                  <a:schemeClr val="bg1"/>
                </a:solidFill>
                <a:ea typeface="微软雅黑" panose="020B0503020204020204" pitchFamily="34" charset="-122"/>
              </a:rPr>
              <a:t>and you may be sure that your sin will find you out.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9950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32:3-4】</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我闭口不认罪的时候，因终日唉哼而骨头枯干。</a:t>
            </a:r>
          </a:p>
          <a:p>
            <a:pPr algn="l">
              <a:lnSpc>
                <a:spcPct val="114000"/>
              </a:lnSpc>
            </a:pPr>
            <a:r>
              <a:rPr lang="en-US" altLang="zh-CN" sz="3600" b="1" dirty="0">
                <a:solidFill>
                  <a:schemeClr val="bg1"/>
                </a:solidFill>
                <a:ea typeface="微软雅黑" panose="020B0503020204020204" pitchFamily="34" charset="-122"/>
              </a:rPr>
              <a:t>When I kept silent, my bones grew old Through my groaning all the day long.</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黑夜白日，你的手在我身上沉重；我的精力耗尽，如同夏天的干旱。（细拉）</a:t>
            </a:r>
          </a:p>
          <a:p>
            <a:pPr algn="l">
              <a:lnSpc>
                <a:spcPct val="114000"/>
              </a:lnSpc>
            </a:pPr>
            <a:r>
              <a:rPr lang="en-US" altLang="zh-CN" sz="3600" b="1" dirty="0">
                <a:solidFill>
                  <a:schemeClr val="bg1"/>
                </a:solidFill>
                <a:ea typeface="微软雅黑" panose="020B0503020204020204" pitchFamily="34" charset="-122"/>
              </a:rPr>
              <a:t>For day and night Your hand was heavy upon me; My vitality was turned into the drought of summer. Selah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99299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64:6】</a:t>
            </a:r>
          </a:p>
          <a:p>
            <a:pPr algn="l">
              <a:lnSpc>
                <a:spcPct val="114000"/>
              </a:lnSpc>
            </a:pPr>
            <a:r>
              <a:rPr lang="zh-CN" altLang="en-US" sz="3600" b="1" dirty="0">
                <a:solidFill>
                  <a:schemeClr val="bg1"/>
                </a:solidFill>
                <a:ea typeface="微软雅黑" panose="020B0503020204020204" pitchFamily="34" charset="-122"/>
              </a:rPr>
              <a:t>我们都像不洁净的人，所有的义都像污秽的衣服；我们都像叶子渐渐枯干，我们的罪孽好像风把我们吹去，</a:t>
            </a:r>
          </a:p>
          <a:p>
            <a:pPr algn="l">
              <a:lnSpc>
                <a:spcPct val="114000"/>
              </a:lnSpc>
            </a:pPr>
            <a:r>
              <a:rPr lang="en-US" altLang="zh-CN" sz="3600" b="1" dirty="0">
                <a:solidFill>
                  <a:schemeClr val="bg1"/>
                </a:solidFill>
                <a:ea typeface="微软雅黑" panose="020B0503020204020204" pitchFamily="34" charset="-122"/>
              </a:rPr>
              <a:t>But we are all like an unclean thing, And all our </a:t>
            </a:r>
            <a:r>
              <a:rPr lang="en-US" altLang="zh-CN" sz="3600" b="1" dirty="0" err="1">
                <a:solidFill>
                  <a:schemeClr val="bg1"/>
                </a:solidFill>
                <a:ea typeface="微软雅黑" panose="020B0503020204020204" pitchFamily="34" charset="-122"/>
              </a:rPr>
              <a:t>righteousnesses</a:t>
            </a:r>
            <a:r>
              <a:rPr lang="en-US" altLang="zh-CN" sz="3600" b="1" dirty="0">
                <a:solidFill>
                  <a:schemeClr val="bg1"/>
                </a:solidFill>
                <a:ea typeface="微软雅黑" panose="020B0503020204020204" pitchFamily="34" charset="-122"/>
              </a:rPr>
              <a:t> are like filthy rags; We all fade as a leaf, And our iniquities, like the wind, Have taken us away.</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76732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撒下</a:t>
            </a:r>
            <a:r>
              <a:rPr lang="en-US" altLang="zh-CN" sz="3600" b="1" u="sng" dirty="0">
                <a:solidFill>
                  <a:schemeClr val="bg1"/>
                </a:solidFill>
                <a:ea typeface="微软雅黑" panose="020B0503020204020204" pitchFamily="34" charset="-122"/>
              </a:rPr>
              <a:t>2 Samuel 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a:t>
            </a:r>
            <a:r>
              <a:rPr lang="zh-CN" altLang="en-US" sz="3600" b="1" u="sng" dirty="0">
                <a:solidFill>
                  <a:schemeClr val="bg1"/>
                </a:solidFill>
                <a:ea typeface="微软雅黑" panose="020B0503020204020204" pitchFamily="34" charset="-122"/>
              </a:rPr>
              <a:t>　</a:t>
            </a:r>
          </a:p>
          <a:p>
            <a:pPr algn="l">
              <a:lnSpc>
                <a:spcPct val="114000"/>
              </a:lnSpc>
            </a:pPr>
            <a:r>
              <a:rPr lang="en-US" altLang="zh-CN" sz="3600" b="1" dirty="0" smtClean="0">
                <a:solidFill>
                  <a:schemeClr val="bg1"/>
                </a:solidFill>
                <a:ea typeface="微软雅黑" panose="020B0503020204020204" pitchFamily="34" charset="-122"/>
              </a:rPr>
              <a:t>1 </a:t>
            </a:r>
            <a:r>
              <a:rPr lang="zh-CN" altLang="en-US" sz="3600" b="1" dirty="0" smtClean="0">
                <a:solidFill>
                  <a:schemeClr val="bg1"/>
                </a:solidFill>
                <a:ea typeface="微软雅黑" panose="020B0503020204020204" pitchFamily="34" charset="-122"/>
              </a:rPr>
              <a:t>耶和华</a:t>
            </a:r>
            <a:r>
              <a:rPr lang="zh-CN" altLang="en-US" sz="3600" b="1" dirty="0">
                <a:solidFill>
                  <a:schemeClr val="bg1"/>
                </a:solidFill>
                <a:ea typeface="微软雅黑" panose="020B0503020204020204" pitchFamily="34" charset="-122"/>
              </a:rPr>
              <a:t>差遣拿单去见大卫。拿单到了大卫那里，对他说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在一座城里有两个人</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一个是富户；一个是穷人。 </a:t>
            </a:r>
          </a:p>
          <a:p>
            <a:pPr algn="l">
              <a:lnSpc>
                <a:spcPct val="114000"/>
              </a:lnSpc>
            </a:pPr>
            <a:r>
              <a:rPr lang="en-US" altLang="zh-CN" sz="3600" b="1" dirty="0">
                <a:solidFill>
                  <a:schemeClr val="bg1"/>
                </a:solidFill>
                <a:ea typeface="微软雅黑" panose="020B0503020204020204" pitchFamily="34" charset="-122"/>
              </a:rPr>
              <a:t>The LORD sent Nathan to David. When he came to him, he said, 'There were two men in a certain town, one rich and the other poor.</a:t>
            </a:r>
          </a:p>
          <a:p>
            <a:pPr algn="l">
              <a:lnSpc>
                <a:spcPct val="114000"/>
              </a:lnSpc>
            </a:pPr>
            <a:r>
              <a:rPr lang="en-US" altLang="zh-CN" sz="3600" b="1" dirty="0" smtClean="0">
                <a:solidFill>
                  <a:schemeClr val="bg1"/>
                </a:solidFill>
                <a:ea typeface="微软雅黑" panose="020B0503020204020204" pitchFamily="34" charset="-122"/>
              </a:rPr>
              <a:t>2 </a:t>
            </a:r>
            <a:r>
              <a:rPr lang="zh-CN" altLang="en-US" sz="3600" b="1" dirty="0" smtClean="0">
                <a:solidFill>
                  <a:schemeClr val="bg1"/>
                </a:solidFill>
                <a:ea typeface="微软雅黑" panose="020B0503020204020204" pitchFamily="34" charset="-122"/>
              </a:rPr>
              <a:t>富户</a:t>
            </a:r>
            <a:r>
              <a:rPr lang="zh-CN" altLang="en-US" sz="3600" b="1" dirty="0">
                <a:solidFill>
                  <a:schemeClr val="bg1"/>
                </a:solidFill>
                <a:ea typeface="微软雅黑" panose="020B0503020204020204" pitchFamily="34" charset="-122"/>
              </a:rPr>
              <a:t>有许多牛群羊群；</a:t>
            </a:r>
          </a:p>
          <a:p>
            <a:pPr algn="l">
              <a:lnSpc>
                <a:spcPct val="114000"/>
              </a:lnSpc>
            </a:pPr>
            <a:r>
              <a:rPr lang="en-US" altLang="zh-CN" sz="3600" b="1" dirty="0">
                <a:solidFill>
                  <a:schemeClr val="bg1"/>
                </a:solidFill>
                <a:ea typeface="微软雅黑" panose="020B0503020204020204" pitchFamily="34" charset="-122"/>
              </a:rPr>
              <a:t>The rich man had a very large number of sheep and cattle,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26264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撒下</a:t>
            </a:r>
            <a:r>
              <a:rPr lang="en-US" altLang="zh-CN" sz="3600" b="1" u="sng" dirty="0">
                <a:solidFill>
                  <a:schemeClr val="bg1"/>
                </a:solidFill>
                <a:ea typeface="微软雅黑" panose="020B0503020204020204" pitchFamily="34" charset="-122"/>
              </a:rPr>
              <a:t>2 Samuel 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a:t>
            </a:r>
            <a:r>
              <a:rPr lang="zh-CN" altLang="en-US" sz="3600" b="1" u="sng" dirty="0">
                <a:solidFill>
                  <a:schemeClr val="bg1"/>
                </a:solidFill>
                <a:ea typeface="微软雅黑" panose="020B0503020204020204" pitchFamily="34" charset="-122"/>
              </a:rPr>
              <a:t>　</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smtClean="0">
                <a:solidFill>
                  <a:schemeClr val="bg1"/>
                </a:solidFill>
                <a:ea typeface="微软雅黑" panose="020B0503020204020204" pitchFamily="34" charset="-122"/>
              </a:rPr>
              <a:t>穷人</a:t>
            </a:r>
            <a:r>
              <a:rPr lang="zh-CN" altLang="en-US" sz="3600" b="1" dirty="0">
                <a:solidFill>
                  <a:schemeClr val="bg1"/>
                </a:solidFill>
                <a:ea typeface="微软雅黑" panose="020B0503020204020204" pitchFamily="34" charset="-122"/>
              </a:rPr>
              <a:t>除了所买来养活的一只小母羊羔之外，别无所有。羊羔在他家里和他儿女一同长大，吃他所吃的，喝他所喝的，睡在他怀中，在他看来如同女儿一样。 </a:t>
            </a:r>
          </a:p>
          <a:p>
            <a:pPr algn="l">
              <a:lnSpc>
                <a:spcPct val="114000"/>
              </a:lnSpc>
            </a:pPr>
            <a:r>
              <a:rPr lang="en-US" altLang="zh-CN" sz="3600" b="1" dirty="0">
                <a:solidFill>
                  <a:schemeClr val="bg1"/>
                </a:solidFill>
                <a:ea typeface="微软雅黑" panose="020B0503020204020204" pitchFamily="34" charset="-122"/>
              </a:rPr>
              <a:t>but the poor man had nothing except one little ewe lamb he had bought. He raised it, and it grew up with him and his children. It shared his food, drank from his cup and even slept in his arms. It was like a daughter to him.</a:t>
            </a:r>
          </a:p>
        </p:txBody>
      </p:sp>
    </p:spTree>
    <p:extLst>
      <p:ext uri="{BB962C8B-B14F-4D97-AF65-F5344CB8AC3E}">
        <p14:creationId xmlns:p14="http://schemas.microsoft.com/office/powerpoint/2010/main" val="2329799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撒下</a:t>
            </a:r>
            <a:r>
              <a:rPr lang="en-US" altLang="zh-CN" sz="3600" b="1" u="sng" dirty="0">
                <a:solidFill>
                  <a:schemeClr val="bg1"/>
                </a:solidFill>
                <a:ea typeface="微软雅黑" panose="020B0503020204020204" pitchFamily="34" charset="-122"/>
              </a:rPr>
              <a:t>2 Samuel 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a:t>
            </a:r>
            <a:r>
              <a:rPr lang="zh-CN" altLang="en-US" sz="3600" b="1" u="sng" dirty="0">
                <a:solidFill>
                  <a:schemeClr val="bg1"/>
                </a:solidFill>
                <a:ea typeface="微软雅黑" panose="020B0503020204020204" pitchFamily="34" charset="-122"/>
              </a:rPr>
              <a:t>　</a:t>
            </a:r>
          </a:p>
          <a:p>
            <a:pPr algn="l">
              <a:lnSpc>
                <a:spcPct val="114000"/>
              </a:lnSpc>
            </a:pPr>
            <a:r>
              <a:rPr lang="en-US" altLang="zh-CN" sz="3600" b="1" dirty="0" smtClean="0">
                <a:solidFill>
                  <a:schemeClr val="bg1"/>
                </a:solidFill>
                <a:ea typeface="微软雅黑" panose="020B0503020204020204" pitchFamily="34" charset="-122"/>
              </a:rPr>
              <a:t>4 </a:t>
            </a:r>
            <a:r>
              <a:rPr lang="zh-CN" altLang="en-US" sz="3600" b="1" dirty="0" smtClean="0">
                <a:solidFill>
                  <a:schemeClr val="bg1"/>
                </a:solidFill>
                <a:ea typeface="微软雅黑" panose="020B0503020204020204" pitchFamily="34" charset="-122"/>
              </a:rPr>
              <a:t>有</a:t>
            </a:r>
            <a:r>
              <a:rPr lang="zh-CN" altLang="en-US" sz="3600" b="1" dirty="0">
                <a:solidFill>
                  <a:schemeClr val="bg1"/>
                </a:solidFill>
                <a:ea typeface="微软雅黑" panose="020B0503020204020204" pitchFamily="34" charset="-122"/>
              </a:rPr>
              <a:t>一客人来到这富户家里，富户舍不得从自己的牛群羊群中，取一只预备给客人吃；却取了那穷人的羊羔，预备给客人吃。” </a:t>
            </a:r>
          </a:p>
          <a:p>
            <a:pPr algn="l">
              <a:lnSpc>
                <a:spcPct val="100000"/>
              </a:lnSpc>
            </a:pPr>
            <a:r>
              <a:rPr lang="en-US" altLang="zh-CN" sz="3600" b="1" dirty="0">
                <a:solidFill>
                  <a:schemeClr val="bg1"/>
                </a:solidFill>
                <a:ea typeface="微软雅黑" panose="020B0503020204020204" pitchFamily="34" charset="-122"/>
              </a:rPr>
              <a:t>'Now a traveler came to the rich man, but the rich man refrained from taking one of his own sheep or cattle to prepare a meal for the traveler who had come to him. Instead, he took the ewe lamb that belonged to the poor man and prepared it for the one who had come to him.'</a:t>
            </a:r>
          </a:p>
        </p:txBody>
      </p:sp>
    </p:spTree>
    <p:extLst>
      <p:ext uri="{BB962C8B-B14F-4D97-AF65-F5344CB8AC3E}">
        <p14:creationId xmlns:p14="http://schemas.microsoft.com/office/powerpoint/2010/main" val="2467335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撒下</a:t>
            </a:r>
            <a:r>
              <a:rPr lang="en-US" altLang="zh-CN" sz="3600" b="1" u="sng" dirty="0">
                <a:solidFill>
                  <a:schemeClr val="bg1"/>
                </a:solidFill>
                <a:ea typeface="微软雅黑" panose="020B0503020204020204" pitchFamily="34" charset="-122"/>
              </a:rPr>
              <a:t>2 Samuel 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a:t>
            </a:r>
            <a:r>
              <a:rPr lang="zh-CN" altLang="en-US" sz="3600" b="1" u="sng" dirty="0">
                <a:solidFill>
                  <a:schemeClr val="bg1"/>
                </a:solidFill>
                <a:ea typeface="微软雅黑" panose="020B0503020204020204" pitchFamily="34" charset="-122"/>
              </a:rPr>
              <a:t>　</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smtClean="0">
                <a:solidFill>
                  <a:schemeClr val="bg1"/>
                </a:solidFill>
                <a:ea typeface="微软雅黑" panose="020B0503020204020204" pitchFamily="34" charset="-122"/>
              </a:rPr>
              <a:t>大卫</a:t>
            </a:r>
            <a:r>
              <a:rPr lang="zh-CN" altLang="en-US" sz="3600" b="1" dirty="0">
                <a:solidFill>
                  <a:schemeClr val="bg1"/>
                </a:solidFill>
                <a:ea typeface="微软雅黑" panose="020B0503020204020204" pitchFamily="34" charset="-122"/>
              </a:rPr>
              <a:t>就甚恼怒那人，对拿单说</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我指着永生的耶和华起誓，行这事的人该死</a:t>
            </a:r>
            <a:r>
              <a:rPr lang="en-US" altLang="zh-CN" sz="3600" b="1" dirty="0">
                <a:solidFill>
                  <a:schemeClr val="bg1"/>
                </a:solidFill>
                <a:ea typeface="微软雅黑" panose="020B0503020204020204" pitchFamily="34" charset="-122"/>
              </a:rPr>
              <a:t>! </a:t>
            </a:r>
          </a:p>
          <a:p>
            <a:pPr algn="l">
              <a:lnSpc>
                <a:spcPct val="114000"/>
              </a:lnSpc>
            </a:pPr>
            <a:r>
              <a:rPr lang="en-US" altLang="zh-CN" sz="3600" b="1" dirty="0">
                <a:solidFill>
                  <a:schemeClr val="bg1"/>
                </a:solidFill>
                <a:ea typeface="微软雅黑" panose="020B0503020204020204" pitchFamily="34" charset="-122"/>
              </a:rPr>
              <a:t>David burned with anger against the man and said to Nathan, 'As surely as the LORD lives, the man who did this deserves to die!</a:t>
            </a:r>
          </a:p>
          <a:p>
            <a:pPr algn="l">
              <a:lnSpc>
                <a:spcPct val="114000"/>
              </a:lnSpc>
            </a:pPr>
            <a:r>
              <a:rPr lang="en-US" altLang="zh-CN" sz="3600" b="1" dirty="0" smtClean="0">
                <a:solidFill>
                  <a:schemeClr val="bg1"/>
                </a:solidFill>
                <a:ea typeface="微软雅黑" panose="020B0503020204020204" pitchFamily="34" charset="-122"/>
              </a:rPr>
              <a:t>6 </a:t>
            </a:r>
            <a:r>
              <a:rPr lang="zh-CN" altLang="en-US" sz="3600" b="1" dirty="0" smtClean="0">
                <a:solidFill>
                  <a:schemeClr val="bg1"/>
                </a:solidFill>
                <a:ea typeface="微软雅黑" panose="020B0503020204020204" pitchFamily="34" charset="-122"/>
              </a:rPr>
              <a:t>他</a:t>
            </a:r>
            <a:r>
              <a:rPr lang="zh-CN" altLang="en-US" sz="3600" b="1" dirty="0">
                <a:solidFill>
                  <a:schemeClr val="bg1"/>
                </a:solidFill>
                <a:ea typeface="微软雅黑" panose="020B0503020204020204" pitchFamily="34" charset="-122"/>
              </a:rPr>
              <a:t>必偿还羊羔四倍，因为他行这事，没有怜恤的心。”</a:t>
            </a:r>
          </a:p>
          <a:p>
            <a:pPr algn="l">
              <a:lnSpc>
                <a:spcPct val="114000"/>
              </a:lnSpc>
            </a:pPr>
            <a:r>
              <a:rPr lang="en-US" altLang="zh-CN" sz="3600" b="1" dirty="0">
                <a:solidFill>
                  <a:schemeClr val="bg1"/>
                </a:solidFill>
                <a:ea typeface="微软雅黑" panose="020B0503020204020204" pitchFamily="34" charset="-122"/>
              </a:rPr>
              <a:t>He must pay for that lamb four times over, because he did such a thing and had no pity.'</a:t>
            </a:r>
          </a:p>
        </p:txBody>
      </p:sp>
    </p:spTree>
    <p:extLst>
      <p:ext uri="{BB962C8B-B14F-4D97-AF65-F5344CB8AC3E}">
        <p14:creationId xmlns:p14="http://schemas.microsoft.com/office/powerpoint/2010/main" val="894634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3848</TotalTime>
  <Words>643</Words>
  <Application>Microsoft Office PowerPoint</Application>
  <PresentationFormat>全屏显示(4:3)</PresentationFormat>
  <Paragraphs>58</Paragraphs>
  <Slides>16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vt:i4>
      </vt:variant>
    </vt:vector>
  </HeadingPairs>
  <TitlesOfParts>
    <vt:vector size="22"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428</cp:revision>
  <dcterms:created xsi:type="dcterms:W3CDTF">2018-02-16T18:09:56Z</dcterms:created>
  <dcterms:modified xsi:type="dcterms:W3CDTF">2019-12-15T07:59:55Z</dcterms:modified>
</cp:coreProperties>
</file>