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797" r:id="rId3"/>
    <p:sldId id="1798" r:id="rId4"/>
    <p:sldId id="1804" r:id="rId5"/>
    <p:sldId id="1805" r:id="rId6"/>
    <p:sldId id="1806" r:id="rId7"/>
    <p:sldId id="1807" r:id="rId8"/>
    <p:sldId id="1808" r:id="rId9"/>
    <p:sldId id="1809" r:id="rId10"/>
    <p:sldId id="1810" r:id="rId11"/>
    <p:sldId id="1799" r:id="rId12"/>
    <p:sldId id="1800" r:id="rId13"/>
    <p:sldId id="1801" r:id="rId14"/>
    <p:sldId id="1811" r:id="rId15"/>
    <p:sldId id="1812" r:id="rId16"/>
    <p:sldId id="1813" r:id="rId17"/>
    <p:sldId id="1814" r:id="rId18"/>
    <p:sldId id="1815" r:id="rId19"/>
    <p:sldId id="1816" r:id="rId20"/>
    <p:sldId id="1802" r:id="rId21"/>
    <p:sldId id="1817" r:id="rId22"/>
    <p:sldId id="1803" r:id="rId23"/>
    <p:sldId id="1782" r:id="rId24"/>
    <p:sldId id="1818" r:id="rId25"/>
    <p:sldId id="1819" r:id="rId26"/>
    <p:sldId id="1823" r:id="rId27"/>
    <p:sldId id="1824" r:id="rId28"/>
    <p:sldId id="1820" r:id="rId29"/>
    <p:sldId id="1821"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0" y="117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2019/11/24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2019/11/24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4:26-29】</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又说：“　神的国，如同人把种撒在地上。</a:t>
            </a:r>
          </a:p>
          <a:p>
            <a:pPr algn="l">
              <a:lnSpc>
                <a:spcPct val="114000"/>
              </a:lnSpc>
            </a:pPr>
            <a:r>
              <a:rPr lang="en-US" altLang="zh-CN" sz="3600" b="1" dirty="0">
                <a:solidFill>
                  <a:schemeClr val="bg1"/>
                </a:solidFill>
                <a:ea typeface="微软雅黑" panose="020B0503020204020204" pitchFamily="34" charset="-122"/>
              </a:rPr>
              <a:t>And He said, “The kingdom of God is as if a man should scatter seed on the ground,</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黑夜睡觉，白日起来，这种就发芽渐长，那人却不晓得如何这样。</a:t>
            </a:r>
          </a:p>
          <a:p>
            <a:pPr algn="l">
              <a:lnSpc>
                <a:spcPct val="114000"/>
              </a:lnSpc>
            </a:pPr>
            <a:r>
              <a:rPr lang="en-US" altLang="zh-CN" sz="3600" b="1" dirty="0">
                <a:solidFill>
                  <a:schemeClr val="bg1"/>
                </a:solidFill>
                <a:ea typeface="微软雅黑" panose="020B0503020204020204" pitchFamily="34" charset="-122"/>
              </a:rPr>
              <a:t>and should sleep by night and rise by day, and the seed should sprout and grow, he himself does not know how.</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3:7-15】</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叫一切</a:t>
            </a:r>
            <a:r>
              <a:rPr lang="zh-CN" altLang="en-US" sz="3600" b="1" dirty="0" smtClean="0">
                <a:solidFill>
                  <a:schemeClr val="bg1"/>
                </a:solidFill>
                <a:ea typeface="微软雅黑" panose="020B0503020204020204" pitchFamily="34" charset="-122"/>
              </a:rPr>
              <a:t>信祂的</a:t>
            </a:r>
            <a:r>
              <a:rPr lang="zh-CN" altLang="en-US" sz="3600" b="1" dirty="0">
                <a:solidFill>
                  <a:schemeClr val="bg1"/>
                </a:solidFill>
                <a:ea typeface="微软雅黑" panose="020B0503020204020204" pitchFamily="34" charset="-122"/>
              </a:rPr>
              <a:t>都得永生（或作“叫一切信的人</a:t>
            </a:r>
            <a:r>
              <a:rPr lang="zh-CN" altLang="en-US" sz="3600" b="1" dirty="0" smtClean="0">
                <a:solidFill>
                  <a:schemeClr val="bg1"/>
                </a:solidFill>
                <a:ea typeface="微软雅黑" panose="020B0503020204020204" pitchFamily="34" charset="-122"/>
              </a:rPr>
              <a:t>在祂里面</a:t>
            </a:r>
            <a:r>
              <a:rPr lang="zh-CN" altLang="en-US" sz="3600" b="1" dirty="0">
                <a:solidFill>
                  <a:schemeClr val="bg1"/>
                </a:solidFill>
                <a:ea typeface="微软雅黑" panose="020B0503020204020204" pitchFamily="34" charset="-122"/>
              </a:rPr>
              <a:t>得永生”）。</a:t>
            </a:r>
          </a:p>
          <a:p>
            <a:pPr algn="l">
              <a:lnSpc>
                <a:spcPct val="114000"/>
              </a:lnSpc>
            </a:pPr>
            <a:r>
              <a:rPr lang="en-US" altLang="zh-CN" sz="3600" b="1" dirty="0">
                <a:solidFill>
                  <a:schemeClr val="bg1"/>
                </a:solidFill>
                <a:ea typeface="微软雅黑" panose="020B0503020204020204" pitchFamily="34" charset="-122"/>
              </a:rPr>
              <a:t>that whoever believes in Him should not perish but have eternal life.</a:t>
            </a:r>
          </a:p>
        </p:txBody>
      </p:sp>
    </p:spTree>
    <p:extLst>
      <p:ext uri="{BB962C8B-B14F-4D97-AF65-F5344CB8AC3E}">
        <p14:creationId xmlns:p14="http://schemas.microsoft.com/office/powerpoint/2010/main" val="2445572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12:32-33】</a:t>
            </a:r>
          </a:p>
          <a:p>
            <a:pPr algn="l">
              <a:lnSpc>
                <a:spcPct val="114000"/>
              </a:lnSpc>
            </a:pPr>
            <a:r>
              <a:rPr lang="en-US" altLang="zh-CN" sz="3600" b="1" dirty="0">
                <a:solidFill>
                  <a:schemeClr val="bg1"/>
                </a:solidFill>
                <a:ea typeface="微软雅黑" panose="020B0503020204020204" pitchFamily="34" charset="-122"/>
              </a:rPr>
              <a:t>32 </a:t>
            </a:r>
            <a:r>
              <a:rPr lang="zh-CN" altLang="en-US" sz="3600" b="1" dirty="0">
                <a:solidFill>
                  <a:schemeClr val="bg1"/>
                </a:solidFill>
                <a:ea typeface="微软雅黑" panose="020B0503020204020204" pitchFamily="34" charset="-122"/>
              </a:rPr>
              <a:t>我若从地上被举起来，就要吸引万人来归我。” </a:t>
            </a:r>
          </a:p>
          <a:p>
            <a:pPr algn="l">
              <a:lnSpc>
                <a:spcPct val="114000"/>
              </a:lnSpc>
            </a:pPr>
            <a:r>
              <a:rPr lang="en-US" altLang="zh-CN" sz="3600" b="1" dirty="0">
                <a:solidFill>
                  <a:schemeClr val="bg1"/>
                </a:solidFill>
                <a:ea typeface="微软雅黑" panose="020B0503020204020204" pitchFamily="34" charset="-122"/>
              </a:rPr>
              <a:t>And I, if I am lifted up from the earth, will draw all peoples to Myself.”</a:t>
            </a:r>
          </a:p>
          <a:p>
            <a:pPr algn="l">
              <a:lnSpc>
                <a:spcPct val="114000"/>
              </a:lnSpc>
            </a:pPr>
            <a:r>
              <a:rPr lang="en-US" altLang="zh-CN" sz="3600" b="1" dirty="0">
                <a:solidFill>
                  <a:schemeClr val="bg1"/>
                </a:solidFill>
                <a:ea typeface="微软雅黑" panose="020B0503020204020204" pitchFamily="34" charset="-122"/>
              </a:rPr>
              <a:t>33 </a:t>
            </a:r>
            <a:r>
              <a:rPr lang="zh-CN" altLang="en-US" sz="3600" b="1" dirty="0">
                <a:solidFill>
                  <a:schemeClr val="bg1"/>
                </a:solidFill>
                <a:ea typeface="微软雅黑" panose="020B0503020204020204" pitchFamily="34" charset="-122"/>
              </a:rPr>
              <a:t>耶稣这话原是指着自己将要怎样死说的。</a:t>
            </a:r>
          </a:p>
          <a:p>
            <a:pPr algn="l">
              <a:lnSpc>
                <a:spcPct val="114000"/>
              </a:lnSpc>
            </a:pPr>
            <a:r>
              <a:rPr lang="en-US" altLang="zh-CN" sz="3600" b="1" dirty="0">
                <a:solidFill>
                  <a:schemeClr val="bg1"/>
                </a:solidFill>
                <a:ea typeface="微软雅黑" panose="020B0503020204020204" pitchFamily="34" charset="-122"/>
              </a:rPr>
              <a:t>This He said, signifying by what death He would die.</a:t>
            </a:r>
          </a:p>
        </p:txBody>
      </p:sp>
    </p:spTree>
    <p:extLst>
      <p:ext uri="{BB962C8B-B14F-4D97-AF65-F5344CB8AC3E}">
        <p14:creationId xmlns:p14="http://schemas.microsoft.com/office/powerpoint/2010/main" val="2246362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2:17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骄傲</a:t>
            </a:r>
            <a:r>
              <a:rPr lang="zh-CN" altLang="en-US" sz="3600" b="1" dirty="0">
                <a:solidFill>
                  <a:schemeClr val="bg1"/>
                </a:solidFill>
                <a:ea typeface="微软雅黑" panose="020B0503020204020204" pitchFamily="34" charset="-122"/>
              </a:rPr>
              <a:t>的必屈膝，狂妄的必降卑。在那日，惟独耶和华被尊崇。</a:t>
            </a:r>
          </a:p>
          <a:p>
            <a:pPr algn="l">
              <a:lnSpc>
                <a:spcPct val="114000"/>
              </a:lnSpc>
            </a:pPr>
            <a:r>
              <a:rPr lang="en-US" altLang="zh-CN" sz="3600" b="1" dirty="0">
                <a:solidFill>
                  <a:schemeClr val="bg1"/>
                </a:solidFill>
                <a:ea typeface="微软雅黑" panose="020B0503020204020204" pitchFamily="34" charset="-122"/>
              </a:rPr>
              <a:t>The loftiness of man shall be bowed </a:t>
            </a:r>
            <a:r>
              <a:rPr lang="en-US" altLang="zh-CN" sz="3600" b="1" dirty="0" err="1">
                <a:solidFill>
                  <a:schemeClr val="bg1"/>
                </a:solidFill>
                <a:ea typeface="微软雅黑" panose="020B0503020204020204" pitchFamily="34" charset="-122"/>
              </a:rPr>
              <a:t>down,And</a:t>
            </a:r>
            <a:r>
              <a:rPr lang="en-US" altLang="zh-CN" sz="3600" b="1" dirty="0">
                <a:solidFill>
                  <a:schemeClr val="bg1"/>
                </a:solidFill>
                <a:ea typeface="微软雅黑" panose="020B0503020204020204" pitchFamily="34" charset="-122"/>
              </a:rPr>
              <a:t> the haughtiness of men shall be brought </a:t>
            </a:r>
            <a:r>
              <a:rPr lang="en-US" altLang="zh-CN" sz="3600" b="1" dirty="0" err="1">
                <a:solidFill>
                  <a:schemeClr val="bg1"/>
                </a:solidFill>
                <a:ea typeface="微软雅黑" panose="020B0503020204020204" pitchFamily="34" charset="-122"/>
              </a:rPr>
              <a:t>low;The</a:t>
            </a:r>
            <a:r>
              <a:rPr lang="en-US" altLang="zh-CN" sz="3600" b="1" dirty="0">
                <a:solidFill>
                  <a:schemeClr val="bg1"/>
                </a:solidFill>
                <a:ea typeface="微软雅黑" panose="020B0503020204020204" pitchFamily="34" charset="-122"/>
              </a:rPr>
              <a:t> Lord alone will be exalted in that day,</a:t>
            </a:r>
          </a:p>
        </p:txBody>
      </p:sp>
    </p:spTree>
    <p:extLst>
      <p:ext uri="{BB962C8B-B14F-4D97-AF65-F5344CB8AC3E}">
        <p14:creationId xmlns:p14="http://schemas.microsoft.com/office/powerpoint/2010/main" val="398423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以斯贴记</a:t>
            </a:r>
            <a:r>
              <a:rPr lang="en-US" altLang="zh-CN" sz="3600" b="1" u="sng" dirty="0">
                <a:solidFill>
                  <a:schemeClr val="bg1"/>
                </a:solidFill>
                <a:ea typeface="微软雅黑" panose="020B0503020204020204" pitchFamily="34" charset="-122"/>
              </a:rPr>
              <a:t>Esther 4:13-16】</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末底改托人回复以斯帖说：“你莫想在王宫里强过一切犹大人，得免这祸。</a:t>
            </a:r>
          </a:p>
          <a:p>
            <a:pPr algn="l">
              <a:lnSpc>
                <a:spcPct val="114000"/>
              </a:lnSpc>
            </a:pPr>
            <a:r>
              <a:rPr lang="en-US" altLang="zh-CN" sz="3600" b="1" dirty="0">
                <a:solidFill>
                  <a:schemeClr val="bg1"/>
                </a:solidFill>
                <a:ea typeface="微软雅黑" panose="020B0503020204020204" pitchFamily="34" charset="-122"/>
              </a:rPr>
              <a:t>And Mordecai told them to answer Esther: “Do not think in your heart that you will escape in the king’s palace any more than all the other Jews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48554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以斯贴记</a:t>
            </a:r>
            <a:r>
              <a:rPr lang="en-US" altLang="zh-CN" sz="3600" b="1" u="sng" dirty="0">
                <a:solidFill>
                  <a:schemeClr val="bg1"/>
                </a:solidFill>
                <a:ea typeface="微软雅黑" panose="020B0503020204020204" pitchFamily="34" charset="-122"/>
              </a:rPr>
              <a:t>Esther 4:13-16】</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此时你若闭口不言，犹大人必从别处得解脱，蒙拯救，你和你父家必至灭亡。焉知你得了王后的位分，不是为现今的机会吗？” </a:t>
            </a:r>
          </a:p>
          <a:p>
            <a:pPr algn="l">
              <a:lnSpc>
                <a:spcPct val="114000"/>
              </a:lnSpc>
            </a:pPr>
            <a:r>
              <a:rPr lang="en-US" altLang="zh-CN" sz="3600" b="1" dirty="0">
                <a:solidFill>
                  <a:schemeClr val="bg1"/>
                </a:solidFill>
                <a:ea typeface="微软雅黑" panose="020B0503020204020204" pitchFamily="34" charset="-122"/>
              </a:rPr>
              <a:t>For if you remain completely silent at this time, relief and deliverance will arise for the Jews from another place, but you and your father’s house will perish. Yet who knows whether you have come to the kingdom for such a time as this?”</a:t>
            </a:r>
          </a:p>
        </p:txBody>
      </p:sp>
    </p:spTree>
    <p:extLst>
      <p:ext uri="{BB962C8B-B14F-4D97-AF65-F5344CB8AC3E}">
        <p14:creationId xmlns:p14="http://schemas.microsoft.com/office/powerpoint/2010/main" val="2318485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以斯贴记</a:t>
            </a:r>
            <a:r>
              <a:rPr lang="en-US" altLang="zh-CN" sz="3600" b="1" u="sng" dirty="0">
                <a:solidFill>
                  <a:schemeClr val="bg1"/>
                </a:solidFill>
                <a:ea typeface="微软雅黑" panose="020B0503020204020204" pitchFamily="34" charset="-122"/>
              </a:rPr>
              <a:t>Esther 4:13-16】</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以斯帖就吩咐人回报末底改说：</a:t>
            </a:r>
          </a:p>
          <a:p>
            <a:pPr algn="l">
              <a:lnSpc>
                <a:spcPct val="100000"/>
              </a:lnSpc>
            </a:pPr>
            <a:r>
              <a:rPr lang="en-US" altLang="zh-CN" sz="3400" b="1" dirty="0">
                <a:solidFill>
                  <a:schemeClr val="bg1"/>
                </a:solidFill>
                <a:ea typeface="微软雅黑" panose="020B0503020204020204" pitchFamily="34" charset="-122"/>
              </a:rPr>
              <a:t>Then Esther told them to reply to Mordecai:</a:t>
            </a:r>
          </a:p>
          <a:p>
            <a:pPr algn="l">
              <a:lnSpc>
                <a:spcPct val="100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你当去招聚书珊城所有的犹大人，为我禁食三昼三夜，不吃不喝；我和我的宫女也要这样禁食。然后我违例进去见王，我若死就死吧！</a:t>
            </a:r>
            <a:r>
              <a:rPr lang="zh-CN" altLang="en-US" sz="3600" b="1" dirty="0" smtClean="0">
                <a:solidFill>
                  <a:schemeClr val="bg1"/>
                </a:solidFill>
                <a:ea typeface="微软雅黑" panose="020B0503020204020204" pitchFamily="34" charset="-122"/>
              </a:rPr>
              <a:t>”  </a:t>
            </a: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Go, gather all the Jews who are present in </a:t>
            </a:r>
            <a:r>
              <a:rPr lang="en-US" altLang="zh-CN" sz="3400" b="1" dirty="0" err="1">
                <a:solidFill>
                  <a:schemeClr val="bg1"/>
                </a:solidFill>
                <a:ea typeface="微软雅黑" panose="020B0503020204020204" pitchFamily="34" charset="-122"/>
              </a:rPr>
              <a:t>Shushan</a:t>
            </a:r>
            <a:r>
              <a:rPr lang="en-US" altLang="zh-CN" sz="3400" b="1" dirty="0">
                <a:solidFill>
                  <a:schemeClr val="bg1"/>
                </a:solidFill>
                <a:ea typeface="微软雅黑" panose="020B0503020204020204" pitchFamily="34" charset="-122"/>
              </a:rPr>
              <a:t>, and fast for me; neither eat nor drink for three days, night or day. My maids and I will fast likewise. And so I will go to the king, which is against the law; and if I perish, I perish!”</a:t>
            </a:r>
          </a:p>
        </p:txBody>
      </p:sp>
    </p:spTree>
    <p:extLst>
      <p:ext uri="{BB962C8B-B14F-4D97-AF65-F5344CB8AC3E}">
        <p14:creationId xmlns:p14="http://schemas.microsoft.com/office/powerpoint/2010/main" val="1680177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9:16-17】</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我传福音原没有可夸的，因为我是不得已的；若不传福音，我便有祸了。</a:t>
            </a:r>
          </a:p>
          <a:p>
            <a:pPr algn="l">
              <a:lnSpc>
                <a:spcPct val="100000"/>
              </a:lnSpc>
            </a:pPr>
            <a:r>
              <a:rPr lang="en-US" altLang="zh-CN" sz="3600" b="1" dirty="0">
                <a:solidFill>
                  <a:schemeClr val="bg1"/>
                </a:solidFill>
                <a:ea typeface="微软雅黑" panose="020B0503020204020204" pitchFamily="34" charset="-122"/>
              </a:rPr>
              <a:t>For if I preach the gospel, I have nothing to boast of, for necessity is laid upon me; yes, woe is me if I do not preach the gospel!</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我若甘心作这事，就有赏赐；若不甘心，责任却已经托付我了。</a:t>
            </a:r>
          </a:p>
          <a:p>
            <a:pPr algn="l">
              <a:lnSpc>
                <a:spcPct val="100000"/>
              </a:lnSpc>
            </a:pPr>
            <a:r>
              <a:rPr lang="en-US" altLang="zh-CN" sz="3600" b="1" dirty="0">
                <a:solidFill>
                  <a:schemeClr val="bg1"/>
                </a:solidFill>
                <a:ea typeface="微软雅黑" panose="020B0503020204020204" pitchFamily="34" charset="-122"/>
              </a:rPr>
              <a:t>For if I do this willingly, I have a reward; but if against my will, I have been entrusted with a stewardship.</a:t>
            </a:r>
          </a:p>
        </p:txBody>
      </p:sp>
    </p:spTree>
    <p:extLst>
      <p:ext uri="{BB962C8B-B14F-4D97-AF65-F5344CB8AC3E}">
        <p14:creationId xmlns:p14="http://schemas.microsoft.com/office/powerpoint/2010/main" val="12304746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4:26-27】</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又说：“　神的国，如同人把种撒在地上。</a:t>
            </a:r>
          </a:p>
          <a:p>
            <a:pPr algn="l">
              <a:lnSpc>
                <a:spcPct val="114000"/>
              </a:lnSpc>
            </a:pPr>
            <a:r>
              <a:rPr lang="en-US" altLang="zh-CN" sz="3600" b="1" dirty="0">
                <a:solidFill>
                  <a:schemeClr val="bg1"/>
                </a:solidFill>
                <a:ea typeface="微软雅黑" panose="020B0503020204020204" pitchFamily="34" charset="-122"/>
              </a:rPr>
              <a:t>And He said, “The kingdom of God is as if a man should scatter seed on the ground,</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黑夜睡觉，白日起来，这种就发芽渐长，那人却不晓得如何这样。</a:t>
            </a:r>
          </a:p>
          <a:p>
            <a:pPr algn="l">
              <a:lnSpc>
                <a:spcPct val="114000"/>
              </a:lnSpc>
            </a:pPr>
            <a:r>
              <a:rPr lang="en-US" altLang="zh-CN" sz="3600" b="1" dirty="0">
                <a:solidFill>
                  <a:schemeClr val="bg1"/>
                </a:solidFill>
                <a:ea typeface="微软雅黑" panose="020B0503020204020204" pitchFamily="34" charset="-122"/>
              </a:rPr>
              <a:t>and should sleep by night and rise by day, and the seed should sprout and grow, he himself does not know how.</a:t>
            </a:r>
          </a:p>
        </p:txBody>
      </p:sp>
    </p:spTree>
    <p:extLst>
      <p:ext uri="{BB962C8B-B14F-4D97-AF65-F5344CB8AC3E}">
        <p14:creationId xmlns:p14="http://schemas.microsoft.com/office/powerpoint/2010/main" val="1084647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9:19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22-23】</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我虽是自由的，无人辖管，然而我甘心作了众人的仆人，为要多得人。</a:t>
            </a:r>
          </a:p>
          <a:p>
            <a:pPr algn="l">
              <a:lnSpc>
                <a:spcPct val="114000"/>
              </a:lnSpc>
            </a:pPr>
            <a:r>
              <a:rPr lang="en-US" altLang="zh-CN" sz="3600" b="1" dirty="0">
                <a:solidFill>
                  <a:schemeClr val="bg1"/>
                </a:solidFill>
                <a:ea typeface="微软雅黑" panose="020B0503020204020204" pitchFamily="34" charset="-122"/>
              </a:rPr>
              <a:t>For though I am free from all men, I have made myself a servant to all, that I might win the more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813137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9:19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22-23】</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向软弱的人，我就作软弱的人，为要得软弱的人。向什么样的人，我就作什么样的人。无论如何总要救些人。</a:t>
            </a:r>
          </a:p>
          <a:p>
            <a:pPr algn="l">
              <a:lnSpc>
                <a:spcPct val="100000"/>
              </a:lnSpc>
            </a:pPr>
            <a:r>
              <a:rPr lang="en-US" altLang="zh-CN" sz="3400" b="1" dirty="0">
                <a:solidFill>
                  <a:schemeClr val="bg1"/>
                </a:solidFill>
                <a:ea typeface="微软雅黑" panose="020B0503020204020204" pitchFamily="34" charset="-122"/>
              </a:rPr>
              <a:t>to the weak I became as weak, that I might win the weak. I have become all things to all men, that I might by all means save some.</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凡我所行的，都是为福音的缘故，为要与人同得这福音的好处。</a:t>
            </a:r>
          </a:p>
          <a:p>
            <a:pPr algn="l">
              <a:lnSpc>
                <a:spcPct val="100000"/>
              </a:lnSpc>
            </a:pPr>
            <a:r>
              <a:rPr lang="en-US" altLang="zh-CN" sz="3400" b="1" dirty="0">
                <a:solidFill>
                  <a:schemeClr val="bg1"/>
                </a:solidFill>
                <a:ea typeface="微软雅黑" panose="020B0503020204020204" pitchFamily="34" charset="-122"/>
              </a:rPr>
              <a:t>Now this I do for the gospel’s sake, that I may be partaker of it with you.</a:t>
            </a:r>
          </a:p>
        </p:txBody>
      </p:sp>
    </p:spTree>
    <p:extLst>
      <p:ext uri="{BB962C8B-B14F-4D97-AF65-F5344CB8AC3E}">
        <p14:creationId xmlns:p14="http://schemas.microsoft.com/office/powerpoint/2010/main" val="2163783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4:26-29】</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地生五谷是出于自然的：先发苗，后长穗，再后穗上结成饱满的子粒。</a:t>
            </a:r>
          </a:p>
          <a:p>
            <a:pPr algn="l">
              <a:lnSpc>
                <a:spcPct val="114000"/>
              </a:lnSpc>
            </a:pPr>
            <a:r>
              <a:rPr lang="en-US" altLang="zh-CN" sz="3600" b="1" dirty="0">
                <a:solidFill>
                  <a:schemeClr val="bg1"/>
                </a:solidFill>
                <a:ea typeface="微软雅黑" panose="020B0503020204020204" pitchFamily="34" charset="-122"/>
              </a:rPr>
              <a:t>For the earth yields crops by itself: first the blade, then the head, after that the full grain in the head.</a:t>
            </a:r>
          </a:p>
          <a:p>
            <a:pPr algn="l">
              <a:lnSpc>
                <a:spcPct val="114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谷既熟了，就用镰刀去割，因为收成的时候到了。</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when the grain ripens, immediately he puts in the sickle, because the harvest has come.”</a:t>
            </a:r>
          </a:p>
        </p:txBody>
      </p:sp>
    </p:spTree>
    <p:extLst>
      <p:ext uri="{BB962C8B-B14F-4D97-AF65-F5344CB8AC3E}">
        <p14:creationId xmlns:p14="http://schemas.microsoft.com/office/powerpoint/2010/main" val="24604166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10:4-5】</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我们争战的兵器，本不是属血气的，乃是在　神面前有能力，可以攻破坚固的营垒，</a:t>
            </a:r>
          </a:p>
          <a:p>
            <a:pPr algn="l">
              <a:lnSpc>
                <a:spcPct val="114000"/>
              </a:lnSpc>
            </a:pPr>
            <a:r>
              <a:rPr lang="en-US" altLang="zh-CN" sz="3600" b="1" dirty="0">
                <a:solidFill>
                  <a:schemeClr val="bg1"/>
                </a:solidFill>
                <a:ea typeface="微软雅黑" panose="020B0503020204020204" pitchFamily="34" charset="-122"/>
              </a:rPr>
              <a:t>For the weapons of our warfare are not carnal but mighty in God for pulling down strongholds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54179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10:4-5】</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将各样的计谋，各样拦阻人认识　神的那些自高之事一概攻破了，又将人所有的心意夺回，使他都顺服基督。</a:t>
            </a:r>
          </a:p>
          <a:p>
            <a:pPr algn="l">
              <a:lnSpc>
                <a:spcPct val="114000"/>
              </a:lnSpc>
            </a:pPr>
            <a:r>
              <a:rPr lang="en-US" altLang="zh-CN" sz="3600" b="1" dirty="0">
                <a:solidFill>
                  <a:schemeClr val="bg1"/>
                </a:solidFill>
                <a:ea typeface="微软雅黑" panose="020B0503020204020204" pitchFamily="34" charset="-122"/>
              </a:rPr>
              <a:t>casting down arguments and every high thing that exalts itself against the knowledge of God, bringing every thought into captivity to the obedience of Christ,</a:t>
            </a:r>
          </a:p>
        </p:txBody>
      </p:sp>
    </p:spTree>
    <p:extLst>
      <p:ext uri="{BB962C8B-B14F-4D97-AF65-F5344CB8AC3E}">
        <p14:creationId xmlns:p14="http://schemas.microsoft.com/office/powerpoint/2010/main" val="655187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126:5-6】</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流泪撒种的，必欢呼收割。</a:t>
            </a:r>
            <a:r>
              <a:rPr lang="en-US" altLang="zh-CN" sz="3600" b="1" dirty="0">
                <a:solidFill>
                  <a:schemeClr val="bg1"/>
                </a:solidFill>
                <a:ea typeface="微软雅黑" panose="020B0503020204020204" pitchFamily="34" charset="-122"/>
              </a:rPr>
              <a:t>Those who sow in tears shall reap in joy.</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那带种流泪出去的，必要欢欢乐乐地带禾捆回来。</a:t>
            </a:r>
          </a:p>
          <a:p>
            <a:pPr algn="l">
              <a:lnSpc>
                <a:spcPct val="114000"/>
              </a:lnSpc>
            </a:pPr>
            <a:r>
              <a:rPr lang="en-US" altLang="zh-CN" sz="3600" b="1" dirty="0">
                <a:solidFill>
                  <a:schemeClr val="bg1"/>
                </a:solidFill>
                <a:ea typeface="微软雅黑" panose="020B0503020204020204" pitchFamily="34" charset="-122"/>
              </a:rPr>
              <a:t>He who continually goes forth weeping, Bearing seed for sowing, Shall doubtless come again with </a:t>
            </a:r>
            <a:r>
              <a:rPr lang="en-US" altLang="zh-CN" sz="3600" b="1" dirty="0" err="1">
                <a:solidFill>
                  <a:schemeClr val="bg1"/>
                </a:solidFill>
                <a:ea typeface="微软雅黑" panose="020B0503020204020204" pitchFamily="34" charset="-122"/>
              </a:rPr>
              <a:t>rejoicing,Bringing</a:t>
            </a:r>
            <a:r>
              <a:rPr lang="en-US" altLang="zh-CN" sz="3600" b="1" dirty="0">
                <a:solidFill>
                  <a:schemeClr val="bg1"/>
                </a:solidFill>
                <a:ea typeface="微软雅黑" panose="020B0503020204020204" pitchFamily="34" charset="-122"/>
              </a:rPr>
              <a:t> his sheaves with him.</a:t>
            </a:r>
          </a:p>
        </p:txBody>
      </p:sp>
    </p:spTree>
    <p:extLst>
      <p:ext uri="{BB962C8B-B14F-4D97-AF65-F5344CB8AC3E}">
        <p14:creationId xmlns:p14="http://schemas.microsoft.com/office/powerpoint/2010/main" val="3756838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7:3-5】</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为什么看见你弟兄眼中有刺，却不想自己眼中有梁木呢？</a:t>
            </a:r>
          </a:p>
          <a:p>
            <a:pPr algn="l">
              <a:lnSpc>
                <a:spcPct val="100000"/>
              </a:lnSpc>
            </a:pPr>
            <a:r>
              <a:rPr lang="en-US" altLang="zh-CN" sz="3500" b="1" dirty="0">
                <a:solidFill>
                  <a:schemeClr val="bg1"/>
                </a:solidFill>
                <a:ea typeface="微软雅黑" panose="020B0503020204020204" pitchFamily="34" charset="-122"/>
              </a:rPr>
              <a:t>And why do you look at the speck in your brother’s eye, but do not consider the plank in your own eye?</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你自己眼中有梁木，怎能对你弟兄说‘容我去掉你眼中的刺’呢？</a:t>
            </a:r>
          </a:p>
          <a:p>
            <a:pPr algn="l">
              <a:lnSpc>
                <a:spcPct val="100000"/>
              </a:lnSpc>
            </a:pPr>
            <a:r>
              <a:rPr lang="en-US" altLang="zh-CN" sz="3500" b="1" dirty="0">
                <a:solidFill>
                  <a:schemeClr val="bg1"/>
                </a:solidFill>
                <a:ea typeface="微软雅黑" panose="020B0503020204020204" pitchFamily="34" charset="-122"/>
              </a:rPr>
              <a:t>Or how can you say to your brother, ‘Let me remove the speck from your eye’; and look, a plank is in your own eye</a:t>
            </a:r>
            <a:r>
              <a:rPr lang="en-US" altLang="zh-CN" sz="35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43957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7:3-5】</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你这假冒为善的人！先去掉自己眼中的梁木，然后才能看得清楚，去掉你弟兄眼中的刺。</a:t>
            </a:r>
          </a:p>
          <a:p>
            <a:pPr algn="l">
              <a:lnSpc>
                <a:spcPct val="114000"/>
              </a:lnSpc>
            </a:pPr>
            <a:r>
              <a:rPr lang="en-US" altLang="zh-CN" sz="3600" b="1" dirty="0">
                <a:solidFill>
                  <a:schemeClr val="bg1"/>
                </a:solidFill>
                <a:ea typeface="微软雅黑" panose="020B0503020204020204" pitchFamily="34" charset="-122"/>
              </a:rPr>
              <a:t>Hypocrite! First remove the plank from your own eye, and then you will see clearly to remove the speck from your brother’s eye.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073623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14:1-4】</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信心软弱的，你们要接纳，但不要辩论所疑惑的事。</a:t>
            </a:r>
          </a:p>
          <a:p>
            <a:pPr algn="l">
              <a:lnSpc>
                <a:spcPct val="114000"/>
              </a:lnSpc>
            </a:pPr>
            <a:r>
              <a:rPr lang="en-US" altLang="zh-CN" sz="3600" b="1" dirty="0">
                <a:solidFill>
                  <a:schemeClr val="bg1"/>
                </a:solidFill>
                <a:ea typeface="微软雅黑" panose="020B0503020204020204" pitchFamily="34" charset="-122"/>
              </a:rPr>
              <a:t>Receive one who is weak in the faith, but not to disputes over doubtful things.</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有人信百物都可吃，但那软弱的，只吃蔬菜。</a:t>
            </a:r>
          </a:p>
          <a:p>
            <a:pPr algn="l">
              <a:lnSpc>
                <a:spcPct val="114000"/>
              </a:lnSpc>
            </a:pPr>
            <a:r>
              <a:rPr lang="en-US" altLang="zh-CN" sz="3600" b="1" dirty="0">
                <a:solidFill>
                  <a:schemeClr val="bg1"/>
                </a:solidFill>
                <a:ea typeface="微软雅黑" panose="020B0503020204020204" pitchFamily="34" charset="-122"/>
              </a:rPr>
              <a:t>For one believes he may eat all things, but he who is weak eats only vegetables.</a:t>
            </a:r>
          </a:p>
        </p:txBody>
      </p:sp>
    </p:spTree>
    <p:extLst>
      <p:ext uri="{BB962C8B-B14F-4D97-AF65-F5344CB8AC3E}">
        <p14:creationId xmlns:p14="http://schemas.microsoft.com/office/powerpoint/2010/main" val="21961189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14:1-4】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吃的人不可轻看不吃的人，不吃的人不可论断吃的人；因为　神已经收纳他了。</a:t>
            </a:r>
          </a:p>
          <a:p>
            <a:pPr algn="l">
              <a:lnSpc>
                <a:spcPct val="114000"/>
              </a:lnSpc>
            </a:pPr>
            <a:r>
              <a:rPr lang="en-US" altLang="zh-CN" sz="3600" b="1" dirty="0">
                <a:solidFill>
                  <a:schemeClr val="bg1"/>
                </a:solidFill>
                <a:ea typeface="微软雅黑" panose="020B0503020204020204" pitchFamily="34" charset="-122"/>
              </a:rPr>
              <a:t>Let not him who eats despise him who does not eat, and let not him who does not eat judge him </a:t>
            </a:r>
            <a:r>
              <a:rPr lang="en-US" altLang="zh-CN" sz="3600" b="1" dirty="0" smtClean="0">
                <a:solidFill>
                  <a:schemeClr val="bg1"/>
                </a:solidFill>
                <a:ea typeface="微软雅黑" panose="020B0503020204020204" pitchFamily="34" charset="-122"/>
              </a:rPr>
              <a:t>who </a:t>
            </a:r>
            <a:r>
              <a:rPr lang="en-US" altLang="zh-CN" sz="3600" b="1" dirty="0">
                <a:solidFill>
                  <a:schemeClr val="bg1"/>
                </a:solidFill>
                <a:ea typeface="微软雅黑" panose="020B0503020204020204" pitchFamily="34" charset="-122"/>
              </a:rPr>
              <a:t>eats; for God has received him</a:t>
            </a:r>
            <a:r>
              <a:rPr lang="en-US" altLang="zh-CN" sz="3600" b="1" dirty="0" smtClean="0">
                <a:solidFill>
                  <a:schemeClr val="bg1"/>
                </a:solidFill>
                <a:ea typeface="微软雅黑" panose="020B0503020204020204" pitchFamily="34" charset="-122"/>
              </a:rPr>
              <a:t>.</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60743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14:1-4】</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你是谁，竟论断别人的仆人呢？他或站住，或跌倒，自有他的主人在；而且他也必要站住，因为主能使他站住。</a:t>
            </a:r>
          </a:p>
          <a:p>
            <a:pPr algn="l">
              <a:lnSpc>
                <a:spcPct val="114000"/>
              </a:lnSpc>
            </a:pPr>
            <a:r>
              <a:rPr lang="en-US" altLang="zh-CN" sz="3600" b="1" dirty="0">
                <a:solidFill>
                  <a:schemeClr val="bg1"/>
                </a:solidFill>
                <a:ea typeface="微软雅黑" panose="020B0503020204020204" pitchFamily="34" charset="-122"/>
              </a:rPr>
              <a:t>Who are you to judge another’s servant? To his own master he stands or falls. Indeed, he will be made to stand, for God is able to make him stand.</a:t>
            </a:r>
          </a:p>
        </p:txBody>
      </p:sp>
    </p:spTree>
    <p:extLst>
      <p:ext uri="{BB962C8B-B14F-4D97-AF65-F5344CB8AC3E}">
        <p14:creationId xmlns:p14="http://schemas.microsoft.com/office/powerpoint/2010/main" val="2452404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21:21-22】</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彼得看见他，就问耶稣说：“主啊，这人将来如何？” </a:t>
            </a:r>
          </a:p>
          <a:p>
            <a:pPr algn="l">
              <a:lnSpc>
                <a:spcPct val="114000"/>
              </a:lnSpc>
            </a:pPr>
            <a:r>
              <a:rPr lang="en-US" altLang="zh-CN" sz="3600" b="1" dirty="0">
                <a:solidFill>
                  <a:schemeClr val="bg1"/>
                </a:solidFill>
                <a:ea typeface="微软雅黑" panose="020B0503020204020204" pitchFamily="34" charset="-122"/>
              </a:rPr>
              <a:t>Peter, seeing him, said to Jesus, “But Lord, what about this man?”</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耶稣对他说：“我若要他等到我来的时候，与你何干？你跟从我吧！”</a:t>
            </a:r>
          </a:p>
          <a:p>
            <a:pPr algn="l">
              <a:lnSpc>
                <a:spcPct val="114000"/>
              </a:lnSpc>
            </a:pPr>
            <a:r>
              <a:rPr lang="en-US" altLang="zh-CN" sz="3600" b="1" dirty="0">
                <a:solidFill>
                  <a:schemeClr val="bg1"/>
                </a:solidFill>
                <a:ea typeface="微软雅黑" panose="020B0503020204020204" pitchFamily="34" charset="-122"/>
              </a:rPr>
              <a:t>Jesus said to him, “If I will that he remain till I come, what is that to you? You follow Me.”</a:t>
            </a:r>
          </a:p>
        </p:txBody>
      </p:sp>
    </p:spTree>
    <p:extLst>
      <p:ext uri="{BB962C8B-B14F-4D97-AF65-F5344CB8AC3E}">
        <p14:creationId xmlns:p14="http://schemas.microsoft.com/office/powerpoint/2010/main" val="31701845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126:5-6】</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流泪撒种的，必欢呼收割</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Those </a:t>
            </a:r>
            <a:r>
              <a:rPr lang="en-US" altLang="zh-CN" sz="3600" b="1" dirty="0">
                <a:solidFill>
                  <a:schemeClr val="bg1"/>
                </a:solidFill>
                <a:ea typeface="微软雅黑" panose="020B0503020204020204" pitchFamily="34" charset="-122"/>
              </a:rPr>
              <a:t>who sow in tears Shall reap in joy.	</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那带种流泪出去的，必要欢欢乐乐地带禾捆回来。</a:t>
            </a:r>
          </a:p>
          <a:p>
            <a:pPr algn="l">
              <a:lnSpc>
                <a:spcPct val="114000"/>
              </a:lnSpc>
            </a:pPr>
            <a:r>
              <a:rPr lang="en-US" altLang="zh-CN" sz="3600" b="1" dirty="0">
                <a:solidFill>
                  <a:schemeClr val="bg1"/>
                </a:solidFill>
                <a:ea typeface="微软雅黑" panose="020B0503020204020204" pitchFamily="34" charset="-122"/>
              </a:rPr>
              <a:t>He who continually goes forth weeping, Bearing seed for sowing, Shall doubtless come again with rejoicing, Bringing his sheaves with him.</a:t>
            </a:r>
          </a:p>
        </p:txBody>
      </p:sp>
    </p:spTree>
    <p:extLst>
      <p:ext uri="{BB962C8B-B14F-4D97-AF65-F5344CB8AC3E}">
        <p14:creationId xmlns:p14="http://schemas.microsoft.com/office/powerpoint/2010/main" val="146157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3:5-9】</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亚波罗算什么？保罗算什么？无非是执事，照主所赐给他们各人的，引导你们相信。</a:t>
            </a:r>
          </a:p>
          <a:p>
            <a:pPr algn="l">
              <a:lnSpc>
                <a:spcPct val="114000"/>
              </a:lnSpc>
            </a:pPr>
            <a:r>
              <a:rPr lang="en-US" altLang="zh-CN" sz="3600" b="1" dirty="0">
                <a:solidFill>
                  <a:schemeClr val="bg1"/>
                </a:solidFill>
                <a:ea typeface="微软雅黑" panose="020B0503020204020204" pitchFamily="34" charset="-122"/>
              </a:rPr>
              <a:t>Who then is Paul, and who is Apollos, but ministers through whom you believed, as the Lord gave to each one?</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我栽种了，亚波罗浇灌了，惟有　神叫他生长。</a:t>
            </a:r>
          </a:p>
          <a:p>
            <a:pPr algn="l">
              <a:lnSpc>
                <a:spcPct val="114000"/>
              </a:lnSpc>
            </a:pPr>
            <a:r>
              <a:rPr lang="en-US" altLang="zh-CN" sz="3600" b="1" dirty="0">
                <a:solidFill>
                  <a:schemeClr val="bg1"/>
                </a:solidFill>
                <a:ea typeface="微软雅黑" panose="020B0503020204020204" pitchFamily="34" charset="-122"/>
              </a:rPr>
              <a:t>I planted, Apollos watered, but God gave the increase.</a:t>
            </a:r>
          </a:p>
        </p:txBody>
      </p:sp>
    </p:spTree>
    <p:extLst>
      <p:ext uri="{BB962C8B-B14F-4D97-AF65-F5344CB8AC3E}">
        <p14:creationId xmlns:p14="http://schemas.microsoft.com/office/powerpoint/2010/main" val="1841274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3:5-9】</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可见栽种的算不得什么，浇灌的也算不得什么，只在那叫他生长的　神</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So </a:t>
            </a:r>
            <a:r>
              <a:rPr lang="en-US" altLang="zh-CN" sz="3600" b="1" dirty="0">
                <a:solidFill>
                  <a:schemeClr val="bg1"/>
                </a:solidFill>
                <a:ea typeface="微软雅黑" panose="020B0503020204020204" pitchFamily="34" charset="-122"/>
              </a:rPr>
              <a:t>then neither he who plants is anything, nor he who waters, but God who gives the increase.</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栽种的和浇灌的，都是一样。但将来各人要照自己的工夫得自己的赏赐。</a:t>
            </a:r>
          </a:p>
          <a:p>
            <a:pPr algn="l">
              <a:lnSpc>
                <a:spcPct val="114000"/>
              </a:lnSpc>
            </a:pPr>
            <a:r>
              <a:rPr lang="en-US" altLang="zh-CN" sz="3600" b="1" dirty="0">
                <a:solidFill>
                  <a:schemeClr val="bg1"/>
                </a:solidFill>
                <a:ea typeface="微软雅黑" panose="020B0503020204020204" pitchFamily="34" charset="-122"/>
              </a:rPr>
              <a:t>Now he who plants and he who waters are one, and each one will receive his own reward according to his own labor.</a:t>
            </a:r>
          </a:p>
        </p:txBody>
      </p:sp>
    </p:spTree>
    <p:extLst>
      <p:ext uri="{BB962C8B-B14F-4D97-AF65-F5344CB8AC3E}">
        <p14:creationId xmlns:p14="http://schemas.microsoft.com/office/powerpoint/2010/main" val="2540329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3:5-9】</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因为我们是与　神同工的；你们是　神所耕种的田地，所建造的房屋。</a:t>
            </a:r>
          </a:p>
          <a:p>
            <a:pPr algn="l">
              <a:lnSpc>
                <a:spcPct val="114000"/>
              </a:lnSpc>
            </a:pPr>
            <a:r>
              <a:rPr lang="en-US" altLang="zh-CN" sz="3600" b="1" dirty="0">
                <a:solidFill>
                  <a:schemeClr val="bg1"/>
                </a:solidFill>
                <a:ea typeface="微软雅黑" panose="020B0503020204020204" pitchFamily="34" charset="-122"/>
              </a:rPr>
              <a:t>For we are God’s fellow workers; you are God’s field, you are God’s building.</a:t>
            </a:r>
          </a:p>
        </p:txBody>
      </p:sp>
    </p:spTree>
    <p:extLst>
      <p:ext uri="{BB962C8B-B14F-4D97-AF65-F5344CB8AC3E}">
        <p14:creationId xmlns:p14="http://schemas.microsoft.com/office/powerpoint/2010/main" val="2340701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3:7-15】</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我说，‘你们必须重生’，你不要以为希奇。</a:t>
            </a:r>
          </a:p>
          <a:p>
            <a:pPr algn="l">
              <a:lnSpc>
                <a:spcPct val="114000"/>
              </a:lnSpc>
            </a:pPr>
            <a:r>
              <a:rPr lang="en-US" altLang="zh-CN" sz="3600" b="1" dirty="0">
                <a:solidFill>
                  <a:schemeClr val="bg1"/>
                </a:solidFill>
                <a:ea typeface="微软雅黑" panose="020B0503020204020204" pitchFamily="34" charset="-122"/>
              </a:rPr>
              <a:t>Do not marvel that I said to you, ‘You must be born again.’</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风随着意思吹，你听见风的响声，却不晓得从哪里来，往哪里去；凡从圣灵生的，也是如此。”</a:t>
            </a:r>
          </a:p>
          <a:p>
            <a:pPr algn="l">
              <a:lnSpc>
                <a:spcPct val="114000"/>
              </a:lnSpc>
            </a:pPr>
            <a:r>
              <a:rPr lang="en-US" altLang="zh-CN" sz="3600" b="1" dirty="0">
                <a:solidFill>
                  <a:schemeClr val="bg1"/>
                </a:solidFill>
                <a:ea typeface="微软雅黑" panose="020B0503020204020204" pitchFamily="34" charset="-122"/>
              </a:rPr>
              <a:t>The wind blows where it wishes, and you hear the sound of it, but cannot tell where </a:t>
            </a:r>
          </a:p>
        </p:txBody>
      </p:sp>
    </p:spTree>
    <p:extLst>
      <p:ext uri="{BB962C8B-B14F-4D97-AF65-F5344CB8AC3E}">
        <p14:creationId xmlns:p14="http://schemas.microsoft.com/office/powerpoint/2010/main" val="784880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3:7-15】</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尼哥底母</a:t>
            </a:r>
            <a:r>
              <a:rPr lang="zh-CN" altLang="en-US" sz="3600" b="1" dirty="0" smtClean="0">
                <a:solidFill>
                  <a:schemeClr val="bg1"/>
                </a:solidFill>
                <a:ea typeface="微软雅黑" panose="020B0503020204020204" pitchFamily="34" charset="-122"/>
              </a:rPr>
              <a:t>问</a:t>
            </a:r>
            <a:r>
              <a:rPr lang="zh-CN" altLang="en-US" sz="3600" b="1" dirty="0">
                <a:solidFill>
                  <a:schemeClr val="bg1"/>
                </a:solidFill>
                <a:ea typeface="微软雅黑" panose="020B0503020204020204" pitchFamily="34" charset="-122"/>
              </a:rPr>
              <a:t>祂</a:t>
            </a:r>
            <a:r>
              <a:rPr lang="zh-CN" altLang="en-US" sz="3600" b="1" dirty="0" smtClean="0">
                <a:solidFill>
                  <a:schemeClr val="bg1"/>
                </a:solidFill>
                <a:ea typeface="微软雅黑" panose="020B0503020204020204" pitchFamily="34" charset="-122"/>
              </a:rPr>
              <a:t>说</a:t>
            </a:r>
            <a:r>
              <a:rPr lang="zh-CN" altLang="en-US" sz="3600" b="1" dirty="0">
                <a:solidFill>
                  <a:schemeClr val="bg1"/>
                </a:solidFill>
                <a:ea typeface="微软雅黑" panose="020B0503020204020204" pitchFamily="34" charset="-122"/>
              </a:rPr>
              <a:t>：“怎能有这事呢？” </a:t>
            </a:r>
          </a:p>
          <a:p>
            <a:pPr algn="l">
              <a:lnSpc>
                <a:spcPct val="114000"/>
              </a:lnSpc>
            </a:pPr>
            <a:r>
              <a:rPr lang="en-US" altLang="zh-CN" sz="3600" b="1" dirty="0">
                <a:solidFill>
                  <a:schemeClr val="bg1"/>
                </a:solidFill>
                <a:ea typeface="微软雅黑" panose="020B0503020204020204" pitchFamily="34" charset="-122"/>
              </a:rPr>
              <a:t>Nicodemus answered and said to Him, “How can these things be?”</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耶稣回答说：“你是以色列人的先生，还不明白这事吗？</a:t>
            </a:r>
          </a:p>
          <a:p>
            <a:pPr algn="l">
              <a:lnSpc>
                <a:spcPct val="114000"/>
              </a:lnSpc>
            </a:pPr>
            <a:r>
              <a:rPr lang="en-US" altLang="zh-CN" sz="3600" b="1" dirty="0">
                <a:solidFill>
                  <a:schemeClr val="bg1"/>
                </a:solidFill>
                <a:ea typeface="微软雅黑" panose="020B0503020204020204" pitchFamily="34" charset="-122"/>
              </a:rPr>
              <a:t>Jesus answered and said to him, “Are you the teacher of Israel, and do not know these things?</a:t>
            </a:r>
          </a:p>
        </p:txBody>
      </p:sp>
    </p:spTree>
    <p:extLst>
      <p:ext uri="{BB962C8B-B14F-4D97-AF65-F5344CB8AC3E}">
        <p14:creationId xmlns:p14="http://schemas.microsoft.com/office/powerpoint/2010/main" val="37207945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3:7-15】</a:t>
            </a:r>
          </a:p>
          <a:p>
            <a:pPr algn="l">
              <a:lnSpc>
                <a:spcPct val="100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我实实在在地告诉你：我们所说的，是我们知道的；我们所见证的，是我们见过的；你们却不领受我们的见证</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Most </a:t>
            </a:r>
            <a:r>
              <a:rPr lang="en-US" altLang="zh-CN" sz="3600" b="1" dirty="0">
                <a:solidFill>
                  <a:schemeClr val="bg1"/>
                </a:solidFill>
                <a:ea typeface="微软雅黑" panose="020B0503020204020204" pitchFamily="34" charset="-122"/>
              </a:rPr>
              <a:t>assuredly, I say to you, We speak what We know and testify what We have seen, and you do not receive Our witness.</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我对你们说地上的事，你们尚且不信；若说天上的事，如何能信呢</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If </a:t>
            </a:r>
            <a:r>
              <a:rPr lang="en-US" altLang="zh-CN" sz="3600" b="1" dirty="0">
                <a:solidFill>
                  <a:schemeClr val="bg1"/>
                </a:solidFill>
                <a:ea typeface="微软雅黑" panose="020B0503020204020204" pitchFamily="34" charset="-122"/>
              </a:rPr>
              <a:t>I have told you earthly things and you do not believe, how will you believe if I tell you heavenly things?</a:t>
            </a:r>
          </a:p>
        </p:txBody>
      </p:sp>
    </p:spTree>
    <p:extLst>
      <p:ext uri="{BB962C8B-B14F-4D97-AF65-F5344CB8AC3E}">
        <p14:creationId xmlns:p14="http://schemas.microsoft.com/office/powerpoint/2010/main" val="3451323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3:7-15】</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除了从天降下仍旧在天的人子，没有人升过天</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No </a:t>
            </a:r>
            <a:r>
              <a:rPr lang="en-US" altLang="zh-CN" sz="3600" b="1" dirty="0">
                <a:solidFill>
                  <a:schemeClr val="bg1"/>
                </a:solidFill>
                <a:ea typeface="微软雅黑" panose="020B0503020204020204" pitchFamily="34" charset="-122"/>
              </a:rPr>
              <a:t>one has ascended to heaven but He who came down from heaven, that is, the Son of Man who is in heaven.</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摩西在旷野怎样举蛇，人子也必照样被举起来，</a:t>
            </a:r>
          </a:p>
          <a:p>
            <a:pPr algn="l">
              <a:lnSpc>
                <a:spcPct val="114000"/>
              </a:lnSpc>
            </a:pPr>
            <a:r>
              <a:rPr lang="en-US" altLang="zh-CN" sz="3600" b="1" dirty="0">
                <a:solidFill>
                  <a:schemeClr val="bg1"/>
                </a:solidFill>
                <a:ea typeface="微软雅黑" panose="020B0503020204020204" pitchFamily="34" charset="-122"/>
              </a:rPr>
              <a:t>And as Moses lifted up the serpent in the wilderness, even so must the Son of Man be lifted up</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42673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3801</TotalTime>
  <Words>1825</Words>
  <Application>Microsoft Office PowerPoint</Application>
  <PresentationFormat>全屏显示(4:3)</PresentationFormat>
  <Paragraphs>117</Paragraphs>
  <Slides>29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29</vt:i4>
      </vt:variant>
    </vt:vector>
  </HeadingPairs>
  <TitlesOfParts>
    <vt:vector size="35"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418</cp:revision>
  <dcterms:created xsi:type="dcterms:W3CDTF">2018-02-16T18:09:56Z</dcterms:created>
  <dcterms:modified xsi:type="dcterms:W3CDTF">2019-11-24T10:08:28Z</dcterms:modified>
</cp:coreProperties>
</file>