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133" r:id="rId3"/>
    <p:sldId id="1134" r:id="rId4"/>
    <p:sldId id="1135" r:id="rId5"/>
    <p:sldId id="1136" r:id="rId6"/>
    <p:sldId id="1137" r:id="rId7"/>
    <p:sldId id="1138" r:id="rId8"/>
    <p:sldId id="1115" r:id="rId9"/>
    <p:sldId id="1116" r:id="rId10"/>
    <p:sldId id="1139" r:id="rId11"/>
    <p:sldId id="1140" r:id="rId12"/>
    <p:sldId id="1117" r:id="rId13"/>
    <p:sldId id="1141" r:id="rId14"/>
    <p:sldId id="1142" r:id="rId15"/>
    <p:sldId id="1118" r:id="rId16"/>
    <p:sldId id="1143" r:id="rId17"/>
    <p:sldId id="1144" r:id="rId1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215" autoAdjust="0"/>
    <p:restoredTop sz="94660"/>
  </p:normalViewPr>
  <p:slideViewPr>
    <p:cSldViewPr snapToGrid="0">
      <p:cViewPr varScale="1">
        <p:scale>
          <a:sx n="61" d="100"/>
          <a:sy n="61" d="100"/>
        </p:scale>
        <p:origin x="91" y="14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2019/3/3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2019/3/3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2019/3/3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2019/3/3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2019/3/3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2019/3/3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2019/3/3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2019/3/3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2019/3/3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2019/3/3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2019/3/3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2019/3/3</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23:13-22</a:t>
            </a:r>
            <a:r>
              <a:rPr lang="en-US" altLang="zh-CN" sz="3600" b="1" u="sng" dirty="0" smtClean="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你们这假冒为善的文士和法利赛人有祸了！因为你们正当人前，把天国的门关了，自己不进去，正要进去的人，你们也不容他们进去。 </a:t>
            </a:r>
          </a:p>
          <a:p>
            <a:pPr algn="l">
              <a:lnSpc>
                <a:spcPct val="114000"/>
              </a:lnSpc>
            </a:pPr>
            <a:r>
              <a:rPr lang="en-US" altLang="zh-CN" sz="3600" b="1" dirty="0">
                <a:solidFill>
                  <a:schemeClr val="bg1"/>
                </a:solidFill>
                <a:ea typeface="微软雅黑" panose="020B0503020204020204" pitchFamily="34" charset="-122"/>
              </a:rPr>
              <a:t>"But woe to you, scribes and Pharisees, hypocrites! For you shut up the kingdom of heaven against men; for you neither go in yourselves, nor do you allow those who are entering to go in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23:14,16,17】</a:t>
            </a:r>
            <a:endParaRPr lang="en-US" altLang="zh-CN" sz="3600" b="1" u="sng" dirty="0" smtClean="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你们这瞎眼领路的有祸了！你们说：‘凡指着殿起誓的，这算不得什么；只是凡指着殿中金子起誓的，他就该谨守。’</a:t>
            </a:r>
          </a:p>
          <a:p>
            <a:pPr algn="l">
              <a:lnSpc>
                <a:spcPct val="114000"/>
              </a:lnSpc>
            </a:pPr>
            <a:r>
              <a:rPr lang="en-US" altLang="zh-CN" sz="3600" b="1" dirty="0">
                <a:solidFill>
                  <a:schemeClr val="bg1"/>
                </a:solidFill>
                <a:ea typeface="微软雅黑" panose="020B0503020204020204" pitchFamily="34" charset="-122"/>
              </a:rPr>
              <a:t>"Woe to you, blind guides, who say, "Whoever swears by the temple, it is nothing; but whoever swears by the gold of the temple, he is obliged to perform it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83622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23:14,16,17】</a:t>
            </a:r>
            <a:endParaRPr lang="en-US" altLang="zh-CN" sz="3600" b="1" u="sng" dirty="0" smtClean="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你们这无知瞎眼的人哪！什么是大的？是金子呢？还是叫金子成圣的殿呢？</a:t>
            </a:r>
          </a:p>
          <a:p>
            <a:pPr algn="l">
              <a:lnSpc>
                <a:spcPct val="114000"/>
              </a:lnSpc>
            </a:pPr>
            <a:r>
              <a:rPr lang="en-US" altLang="zh-CN" sz="3600" b="1" dirty="0">
                <a:solidFill>
                  <a:schemeClr val="bg1"/>
                </a:solidFill>
                <a:ea typeface="微软雅黑" panose="020B0503020204020204" pitchFamily="34" charset="-122"/>
              </a:rPr>
              <a:t>Fools and blind! For which is greater, the gold or the temple that sanctifies the gold?</a:t>
            </a:r>
          </a:p>
        </p:txBody>
      </p:sp>
    </p:spTree>
    <p:extLst>
      <p:ext uri="{BB962C8B-B14F-4D97-AF65-F5344CB8AC3E}">
        <p14:creationId xmlns:p14="http://schemas.microsoft.com/office/powerpoint/2010/main" val="24146008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a:t>
            </a:r>
            <a:r>
              <a:rPr lang="en-US" altLang="zh-CN" sz="3600" b="1" u="sng" dirty="0">
                <a:solidFill>
                  <a:schemeClr val="bg1"/>
                </a:solidFill>
                <a:ea typeface="微软雅黑" panose="020B0503020204020204" pitchFamily="34" charset="-122"/>
              </a:rPr>
              <a:t>Luke 16</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13-15】</a:t>
            </a:r>
          </a:p>
          <a:p>
            <a:pPr algn="l">
              <a:lnSpc>
                <a:spcPct val="114000"/>
              </a:lnSpc>
            </a:pPr>
            <a:r>
              <a:rPr lang="en-US" altLang="zh-CN" sz="3600" b="1" dirty="0" smtClean="0">
                <a:solidFill>
                  <a:schemeClr val="bg1"/>
                </a:solidFill>
                <a:ea typeface="微软雅黑" panose="020B0503020204020204" pitchFamily="34" charset="-122"/>
              </a:rPr>
              <a:t>13 </a:t>
            </a:r>
            <a:r>
              <a:rPr lang="zh-CN" altLang="en-US" sz="3600" b="1" dirty="0" smtClean="0">
                <a:solidFill>
                  <a:schemeClr val="bg1"/>
                </a:solidFill>
                <a:ea typeface="微软雅黑" panose="020B0503020204020204" pitchFamily="34" charset="-122"/>
              </a:rPr>
              <a:t>一</a:t>
            </a:r>
            <a:r>
              <a:rPr lang="zh-CN" altLang="en-US" sz="3600" b="1" dirty="0">
                <a:solidFill>
                  <a:schemeClr val="bg1"/>
                </a:solidFill>
                <a:ea typeface="微软雅黑" panose="020B0503020204020204" pitchFamily="34" charset="-122"/>
              </a:rPr>
              <a:t>个仆人不能侍奉两个主，不是恶这个爱那个，就是重这个轻那个；你们不能又侍奉　神，又侍奉玛门。” </a:t>
            </a:r>
            <a:r>
              <a:rPr lang="en-US" altLang="zh-CN" sz="3600" b="1" dirty="0">
                <a:solidFill>
                  <a:schemeClr val="bg1"/>
                </a:solidFill>
                <a:ea typeface="微软雅黑" panose="020B0503020204020204" pitchFamily="34" charset="-122"/>
              </a:rPr>
              <a:t>"No servant can serve two masters; for either he will hate the one and love the other, or else he will be loyal to the one and despise the other. You cannot serve God and mammon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046702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a:t>
            </a:r>
            <a:r>
              <a:rPr lang="en-US" altLang="zh-CN" sz="3600" b="1" u="sng" dirty="0">
                <a:solidFill>
                  <a:schemeClr val="bg1"/>
                </a:solidFill>
                <a:ea typeface="微软雅黑" panose="020B0503020204020204" pitchFamily="34" charset="-122"/>
              </a:rPr>
              <a:t>Luke 16</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13-15】</a:t>
            </a:r>
          </a:p>
          <a:p>
            <a:pPr algn="l">
              <a:lnSpc>
                <a:spcPct val="114000"/>
              </a:lnSpc>
            </a:pPr>
            <a:r>
              <a:rPr lang="en-US" altLang="zh-CN" sz="3600" b="1" dirty="0" smtClean="0">
                <a:solidFill>
                  <a:schemeClr val="bg1"/>
                </a:solidFill>
                <a:ea typeface="微软雅黑" panose="020B0503020204020204" pitchFamily="34" charset="-122"/>
              </a:rPr>
              <a:t>14 </a:t>
            </a:r>
            <a:r>
              <a:rPr lang="zh-CN" altLang="en-US" sz="3600" b="1" dirty="0" smtClean="0">
                <a:solidFill>
                  <a:schemeClr val="bg1"/>
                </a:solidFill>
                <a:ea typeface="微软雅黑" panose="020B0503020204020204" pitchFamily="34" charset="-122"/>
              </a:rPr>
              <a:t>法</a:t>
            </a:r>
            <a:r>
              <a:rPr lang="zh-CN" altLang="en-US" sz="3600" b="1" dirty="0">
                <a:solidFill>
                  <a:schemeClr val="bg1"/>
                </a:solidFill>
                <a:ea typeface="微软雅黑" panose="020B0503020204020204" pitchFamily="34" charset="-122"/>
              </a:rPr>
              <a:t>利赛人是贪爱钱财的，他们听见这一切话，就嗤笑耶稣。</a:t>
            </a:r>
          </a:p>
          <a:p>
            <a:pPr algn="l">
              <a:lnSpc>
                <a:spcPct val="114000"/>
              </a:lnSpc>
            </a:pPr>
            <a:r>
              <a:rPr lang="en-US" altLang="zh-CN" sz="3600" b="1" dirty="0">
                <a:solidFill>
                  <a:schemeClr val="bg1"/>
                </a:solidFill>
                <a:ea typeface="微软雅黑" panose="020B0503020204020204" pitchFamily="34" charset="-122"/>
              </a:rPr>
              <a:t>Now the Pharisees, who were lovers of money, also heard all these things, and they derided Him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59903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a:t>
            </a:r>
            <a:r>
              <a:rPr lang="en-US" altLang="zh-CN" sz="3600" b="1" u="sng" dirty="0">
                <a:solidFill>
                  <a:schemeClr val="bg1"/>
                </a:solidFill>
                <a:ea typeface="微软雅黑" panose="020B0503020204020204" pitchFamily="34" charset="-122"/>
              </a:rPr>
              <a:t>Luke 16</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13-15】</a:t>
            </a:r>
          </a:p>
          <a:p>
            <a:pPr algn="l">
              <a:lnSpc>
                <a:spcPct val="114000"/>
              </a:lnSpc>
            </a:pPr>
            <a:r>
              <a:rPr lang="en-US" altLang="zh-CN" sz="3600" b="1" dirty="0" smtClean="0">
                <a:solidFill>
                  <a:schemeClr val="bg1"/>
                </a:solidFill>
                <a:ea typeface="微软雅黑" panose="020B0503020204020204" pitchFamily="34" charset="-122"/>
              </a:rPr>
              <a:t>15 </a:t>
            </a:r>
            <a:r>
              <a:rPr lang="zh-CN" altLang="en-US" sz="3600" b="1" dirty="0" smtClean="0">
                <a:solidFill>
                  <a:schemeClr val="bg1"/>
                </a:solidFill>
                <a:ea typeface="微软雅黑" panose="020B0503020204020204" pitchFamily="34" charset="-122"/>
              </a:rPr>
              <a:t>耶稣</a:t>
            </a:r>
            <a:r>
              <a:rPr lang="zh-CN" altLang="en-US" sz="3600" b="1" dirty="0">
                <a:solidFill>
                  <a:schemeClr val="bg1"/>
                </a:solidFill>
                <a:ea typeface="微软雅黑" panose="020B0503020204020204" pitchFamily="34" charset="-122"/>
              </a:rPr>
              <a:t>对他们说：“你们是在人面前自称为义的，你们的心，　神却知道；因为人所尊贵的，是　神看为可憎恶的。</a:t>
            </a:r>
          </a:p>
          <a:p>
            <a:pPr algn="l">
              <a:lnSpc>
                <a:spcPct val="114000"/>
              </a:lnSpc>
            </a:pPr>
            <a:r>
              <a:rPr lang="en-US" altLang="zh-CN" sz="3600" b="1" dirty="0">
                <a:solidFill>
                  <a:schemeClr val="bg1"/>
                </a:solidFill>
                <a:ea typeface="微软雅黑" panose="020B0503020204020204" pitchFamily="34" charset="-122"/>
              </a:rPr>
              <a:t>And He said to them, "You are those who justify yourselves before men, but God knows your hearts. For what is highly esteemed among men is an abomination in the sight of God.</a:t>
            </a:r>
          </a:p>
        </p:txBody>
      </p:sp>
    </p:spTree>
    <p:extLst>
      <p:ext uri="{BB962C8B-B14F-4D97-AF65-F5344CB8AC3E}">
        <p14:creationId xmlns:p14="http://schemas.microsoft.com/office/powerpoint/2010/main" val="7223432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a:t>
            </a:r>
            <a:r>
              <a:rPr lang="en-US" altLang="zh-CN" sz="3600" b="1" u="sng" dirty="0">
                <a:solidFill>
                  <a:schemeClr val="bg1"/>
                </a:solidFill>
                <a:ea typeface="微软雅黑" panose="020B0503020204020204" pitchFamily="34" charset="-122"/>
              </a:rPr>
              <a:t>Matthew 23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15-17】</a:t>
            </a:r>
          </a:p>
          <a:p>
            <a:pPr algn="l">
              <a:lnSpc>
                <a:spcPct val="114000"/>
              </a:lnSpc>
            </a:pPr>
            <a:r>
              <a:rPr lang="en-US" altLang="zh-CN" sz="3600" b="1" dirty="0" smtClean="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你们这假冒为善的文士和法利赛人有祸了！因为你们走遍洋海陆地，勾引一个人入教，既入了教，却使他作地狱之子，比你们还加倍。</a:t>
            </a:r>
            <a:r>
              <a:rPr lang="en-US" altLang="zh-CN" sz="3600" b="1" dirty="0">
                <a:solidFill>
                  <a:schemeClr val="bg1"/>
                </a:solidFill>
                <a:ea typeface="微软雅黑" panose="020B0503020204020204" pitchFamily="34" charset="-122"/>
              </a:rPr>
              <a:t>"Woe to you, scribes and Pharisees, hypocrites! For you travel land and sea to win one proselyte, and when he is won, you make him twice as much a son of hell as yourselves</a:t>
            </a:r>
            <a:r>
              <a:rPr lang="en-US" altLang="zh-CN" sz="3600" b="1" dirty="0" smtClean="0">
                <a:solidFill>
                  <a:schemeClr val="bg1"/>
                </a:solidFill>
                <a:ea typeface="微软雅黑" panose="020B0503020204020204" pitchFamily="34" charset="-122"/>
              </a:rPr>
              <a:t>.</a:t>
            </a:r>
            <a:endParaRPr lang="zh-CN" altLang="en-US"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679887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a:t>
            </a:r>
            <a:r>
              <a:rPr lang="en-US" altLang="zh-CN" sz="3600" b="1" u="sng" dirty="0">
                <a:solidFill>
                  <a:schemeClr val="bg1"/>
                </a:solidFill>
                <a:ea typeface="微软雅黑" panose="020B0503020204020204" pitchFamily="34" charset="-122"/>
              </a:rPr>
              <a:t>Matthew 23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15-17】</a:t>
            </a:r>
          </a:p>
          <a:p>
            <a:pPr algn="l">
              <a:lnSpc>
                <a:spcPct val="114000"/>
              </a:lnSpc>
            </a:pPr>
            <a:r>
              <a:rPr lang="en-US" altLang="zh-CN" sz="3600" b="1" dirty="0" smtClean="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你们这瞎眼领路的有祸了！你们说：‘凡指着殿起誓的，这算不得什么；只是凡指着殿中金子起誓的，他就该谨守。’</a:t>
            </a:r>
          </a:p>
          <a:p>
            <a:pPr algn="l">
              <a:lnSpc>
                <a:spcPct val="114000"/>
              </a:lnSpc>
            </a:pPr>
            <a:r>
              <a:rPr lang="en-US" altLang="zh-CN" sz="3600" b="1" dirty="0">
                <a:solidFill>
                  <a:schemeClr val="bg1"/>
                </a:solidFill>
                <a:ea typeface="微软雅黑" panose="020B0503020204020204" pitchFamily="34" charset="-122"/>
              </a:rPr>
              <a:t>"Woe to you, blind guides, who say, "Whoever swears by the temple, it is nothing; but whoever swears by the gold of the temple, he is obliged to perform it</a:t>
            </a:r>
            <a:r>
              <a:rPr lang="en-US" altLang="zh-CN" sz="3600" b="1" dirty="0" smtClean="0">
                <a:solidFill>
                  <a:schemeClr val="bg1"/>
                </a:solidFill>
                <a:ea typeface="微软雅黑" panose="020B0503020204020204" pitchFamily="34" charset="-122"/>
              </a:rPr>
              <a:t>.'</a:t>
            </a:r>
            <a:endParaRPr lang="zh-CN" altLang="en-US"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1699139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a:t>
            </a:r>
            <a:r>
              <a:rPr lang="en-US" altLang="zh-CN" sz="3600" b="1" u="sng" dirty="0">
                <a:solidFill>
                  <a:schemeClr val="bg1"/>
                </a:solidFill>
                <a:ea typeface="微软雅黑" panose="020B0503020204020204" pitchFamily="34" charset="-122"/>
              </a:rPr>
              <a:t>Matthew 23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15-17】</a:t>
            </a:r>
          </a:p>
          <a:p>
            <a:pPr algn="l">
              <a:lnSpc>
                <a:spcPct val="114000"/>
              </a:lnSpc>
            </a:pPr>
            <a:r>
              <a:rPr lang="en-US" altLang="zh-CN" sz="3600" b="1" smtClean="0">
                <a:solidFill>
                  <a:schemeClr val="bg1"/>
                </a:solidFill>
                <a:ea typeface="微软雅黑" panose="020B0503020204020204" pitchFamily="34" charset="-122"/>
              </a:rPr>
              <a:t>17 </a:t>
            </a:r>
            <a:r>
              <a:rPr lang="zh-CN" altLang="en-US" sz="3600" b="1" smtClean="0">
                <a:solidFill>
                  <a:schemeClr val="bg1"/>
                </a:solidFill>
                <a:ea typeface="微软雅黑" panose="020B0503020204020204" pitchFamily="34" charset="-122"/>
              </a:rPr>
              <a:t>你们</a:t>
            </a:r>
            <a:r>
              <a:rPr lang="zh-CN" altLang="en-US" sz="3600" b="1" dirty="0">
                <a:solidFill>
                  <a:schemeClr val="bg1"/>
                </a:solidFill>
                <a:ea typeface="微软雅黑" panose="020B0503020204020204" pitchFamily="34" charset="-122"/>
              </a:rPr>
              <a:t>这无知瞎眼的人哪！什么是大的？是金子呢？还是叫金子成圣的殿呢</a:t>
            </a:r>
            <a:r>
              <a:rPr lang="zh-CN" altLang="en-US" sz="3600" b="1" dirty="0" smtClean="0">
                <a:solidFill>
                  <a:schemeClr val="bg1"/>
                </a:solidFill>
                <a:ea typeface="微软雅黑" panose="020B0503020204020204" pitchFamily="34" charset="-122"/>
              </a:rPr>
              <a:t>？</a:t>
            </a:r>
            <a:endParaRPr lang="en-US" altLang="zh-CN" sz="3600" b="1" dirty="0" smtClean="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Fools </a:t>
            </a:r>
            <a:r>
              <a:rPr lang="en-US" altLang="zh-CN" sz="3600" b="1" dirty="0">
                <a:solidFill>
                  <a:schemeClr val="bg1"/>
                </a:solidFill>
                <a:ea typeface="微软雅黑" panose="020B0503020204020204" pitchFamily="34" charset="-122"/>
              </a:rPr>
              <a:t>and blind! For which is greater, the gold or the temple that sanctifies the gold?</a:t>
            </a:r>
            <a:endParaRPr lang="zh-CN" altLang="en-US"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3342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23:13-22</a:t>
            </a:r>
            <a:r>
              <a:rPr lang="en-US" altLang="zh-CN" sz="3600" b="1" u="sng" dirty="0" smtClean="0">
                <a:solidFill>
                  <a:schemeClr val="bg1"/>
                </a:solidFill>
                <a:ea typeface="微软雅黑" panose="020B0503020204020204" pitchFamily="34" charset="-122"/>
              </a:rPr>
              <a:t>】</a:t>
            </a:r>
          </a:p>
          <a:p>
            <a:pPr algn="l">
              <a:lnSpc>
                <a:spcPct val="114000"/>
              </a:lnSpc>
            </a:pPr>
            <a:r>
              <a:rPr lang="en-US" altLang="zh-CN" sz="3600" b="1" dirty="0" smtClean="0">
                <a:solidFill>
                  <a:schemeClr val="bg1"/>
                </a:solidFill>
                <a:ea typeface="微软雅黑" panose="020B0503020204020204" pitchFamily="34" charset="-122"/>
              </a:rPr>
              <a:t>14 “</a:t>
            </a:r>
            <a:r>
              <a:rPr lang="zh-CN" altLang="en-US" sz="3600" b="1" dirty="0" smtClean="0">
                <a:solidFill>
                  <a:schemeClr val="bg1"/>
                </a:solidFill>
                <a:ea typeface="微软雅黑" panose="020B0503020204020204" pitchFamily="34" charset="-122"/>
              </a:rPr>
              <a:t>你们这假冒为善的文士和法利赛人有祸了！因为你们侵吞寡妇的家产，假意作很长的祷告，所以要受更重的刑罚。”）</a:t>
            </a:r>
          </a:p>
          <a:p>
            <a:pPr algn="l">
              <a:lnSpc>
                <a:spcPct val="114000"/>
              </a:lnSpc>
            </a:pPr>
            <a:r>
              <a:rPr lang="en-US" altLang="zh-CN" sz="3600" b="1" dirty="0" smtClean="0">
                <a:solidFill>
                  <a:schemeClr val="bg1"/>
                </a:solidFill>
                <a:ea typeface="微软雅黑" panose="020B0503020204020204" pitchFamily="34" charset="-122"/>
              </a:rPr>
              <a:t>Woe to you, scribes and Pharisees, hypocrites! For you devour widows' houses, and for a pretense make long prayers. Therefore you will receive greater condemnation.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68873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23:13-22</a:t>
            </a:r>
            <a:r>
              <a:rPr lang="en-US" altLang="zh-CN" sz="3600" b="1" u="sng" dirty="0" smtClean="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你们这假冒为善的文士和法利赛人有祸了！因为你们走遍洋海陆地，勾引一个人入教，既入了教，却使他作地狱之子，比你们还加倍。</a:t>
            </a:r>
          </a:p>
          <a:p>
            <a:pPr algn="l">
              <a:lnSpc>
                <a:spcPct val="114000"/>
              </a:lnSpc>
            </a:pPr>
            <a:r>
              <a:rPr lang="en-US" altLang="zh-CN" sz="3600" b="1" dirty="0">
                <a:solidFill>
                  <a:schemeClr val="bg1"/>
                </a:solidFill>
                <a:ea typeface="微软雅黑" panose="020B0503020204020204" pitchFamily="34" charset="-122"/>
              </a:rPr>
              <a:t>"Woe to you, scribes and Pharisees, hypocrites! For you travel land and sea to win one proselyte, and when he is won, you make him twice as much a son of hell as yourselves.</a:t>
            </a:r>
          </a:p>
        </p:txBody>
      </p:sp>
    </p:spTree>
    <p:extLst>
      <p:ext uri="{BB962C8B-B14F-4D97-AF65-F5344CB8AC3E}">
        <p14:creationId xmlns:p14="http://schemas.microsoft.com/office/powerpoint/2010/main" val="6091645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23:13-22</a:t>
            </a:r>
            <a:r>
              <a:rPr lang="en-US" altLang="zh-CN" sz="3600" b="1" u="sng" dirty="0" smtClean="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你们这瞎眼领路的有祸了！你们说：‘凡指着殿起誓的，这算不得什么；只是凡指着殿中金子起誓的，他就该谨守。’</a:t>
            </a:r>
          </a:p>
          <a:p>
            <a:pPr algn="l">
              <a:lnSpc>
                <a:spcPct val="114000"/>
              </a:lnSpc>
            </a:pPr>
            <a:r>
              <a:rPr lang="en-US" altLang="zh-CN" sz="3600" b="1" dirty="0">
                <a:solidFill>
                  <a:schemeClr val="bg1"/>
                </a:solidFill>
                <a:ea typeface="微软雅黑" panose="020B0503020204020204" pitchFamily="34" charset="-122"/>
              </a:rPr>
              <a:t>"Woe to you, blind guides, who say, "Whoever swears by the temple, it is nothing; but whoever swears by the gold of the temple, he is obliged to perform it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975957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23:13-22</a:t>
            </a:r>
            <a:r>
              <a:rPr lang="en-US" altLang="zh-CN" sz="3600" b="1" u="sng" dirty="0" smtClean="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你们这无知瞎眼的人哪！什么是大的？是金子呢？还是叫金子成圣的殿呢？</a:t>
            </a:r>
          </a:p>
          <a:p>
            <a:pPr algn="l">
              <a:lnSpc>
                <a:spcPct val="114000"/>
              </a:lnSpc>
            </a:pPr>
            <a:r>
              <a:rPr lang="en-US" altLang="zh-CN" sz="3600" b="1" dirty="0">
                <a:solidFill>
                  <a:schemeClr val="bg1"/>
                </a:solidFill>
                <a:ea typeface="微软雅黑" panose="020B0503020204020204" pitchFamily="34" charset="-122"/>
              </a:rPr>
              <a:t>Fools and blind! For which is greater, the gold or the temple that sanctifies the gold?</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你们又说：</a:t>
            </a:r>
            <a:r>
              <a:rPr lang="zh-CN" altLang="en-US" sz="3600" b="1" dirty="0" smtClean="0">
                <a:solidFill>
                  <a:schemeClr val="bg1"/>
                </a:solidFill>
                <a:ea typeface="微软雅黑" panose="020B0503020204020204" pitchFamily="34" charset="-122"/>
              </a:rPr>
              <a:t>‘凡指着坛起誓的，这算不得什么；只是凡指着坛上礼物起誓的，他就该谨守。’  </a:t>
            </a:r>
            <a:r>
              <a:rPr lang="en-US" altLang="zh-CN" sz="3600" b="1" dirty="0" smtClean="0">
                <a:solidFill>
                  <a:schemeClr val="bg1"/>
                </a:solidFill>
                <a:ea typeface="微软雅黑" panose="020B0503020204020204" pitchFamily="34" charset="-122"/>
              </a:rPr>
              <a:t>And</a:t>
            </a:r>
            <a:r>
              <a:rPr lang="en-US" altLang="zh-CN" sz="3600" b="1" dirty="0">
                <a:solidFill>
                  <a:schemeClr val="bg1"/>
                </a:solidFill>
                <a:ea typeface="微软雅黑" panose="020B0503020204020204" pitchFamily="34" charset="-122"/>
              </a:rPr>
              <a:t>, "Whoever swears by the altar, it is nothing; but whoever swears by the gift that is on it, he is obliged to perform it.'</a:t>
            </a:r>
          </a:p>
        </p:txBody>
      </p:sp>
    </p:spTree>
    <p:extLst>
      <p:ext uri="{BB962C8B-B14F-4D97-AF65-F5344CB8AC3E}">
        <p14:creationId xmlns:p14="http://schemas.microsoft.com/office/powerpoint/2010/main" val="2998101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23:13-22</a:t>
            </a:r>
            <a:r>
              <a:rPr lang="en-US" altLang="zh-CN" sz="3600" b="1" u="sng" dirty="0" smtClean="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你们这瞎眼的人哪！什么是大的？是礼物呢，还是叫礼物成圣的坛呢？</a:t>
            </a:r>
          </a:p>
          <a:p>
            <a:pPr algn="l">
              <a:lnSpc>
                <a:spcPct val="114000"/>
              </a:lnSpc>
            </a:pPr>
            <a:r>
              <a:rPr lang="en-US" altLang="zh-CN" sz="3600" b="1" dirty="0">
                <a:solidFill>
                  <a:schemeClr val="bg1"/>
                </a:solidFill>
                <a:ea typeface="微软雅黑" panose="020B0503020204020204" pitchFamily="34" charset="-122"/>
              </a:rPr>
              <a:t>Fools and blind! For which is greater, the gift or the altar that sanctifies the gift?</a:t>
            </a:r>
          </a:p>
          <a:p>
            <a:pPr algn="l">
              <a:lnSpc>
                <a:spcPct val="114000"/>
              </a:lnSpc>
            </a:pPr>
            <a:r>
              <a:rPr lang="en-US" altLang="zh-CN" sz="3600" b="1" dirty="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所以，人指着坛起誓，就是指着坛和坛上一切所有的起誓；</a:t>
            </a:r>
          </a:p>
          <a:p>
            <a:pPr algn="l">
              <a:lnSpc>
                <a:spcPct val="114000"/>
              </a:lnSpc>
            </a:pPr>
            <a:r>
              <a:rPr lang="en-US" altLang="zh-CN" sz="3600" b="1" dirty="0">
                <a:solidFill>
                  <a:schemeClr val="bg1"/>
                </a:solidFill>
                <a:ea typeface="微软雅黑" panose="020B0503020204020204" pitchFamily="34" charset="-122"/>
              </a:rPr>
              <a:t>Therefore he who swears by the altar, swears by it and by all things on it.</a:t>
            </a:r>
          </a:p>
        </p:txBody>
      </p:sp>
    </p:spTree>
    <p:extLst>
      <p:ext uri="{BB962C8B-B14F-4D97-AF65-F5344CB8AC3E}">
        <p14:creationId xmlns:p14="http://schemas.microsoft.com/office/powerpoint/2010/main" val="2637638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23:13-22</a:t>
            </a:r>
            <a:r>
              <a:rPr lang="en-US" altLang="zh-CN" sz="3600" b="1" u="sng" dirty="0" smtClean="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人指着殿起誓，就是指着殿和那住在殿里的起誓；</a:t>
            </a:r>
          </a:p>
          <a:p>
            <a:pPr algn="l">
              <a:lnSpc>
                <a:spcPct val="114000"/>
              </a:lnSpc>
            </a:pPr>
            <a:r>
              <a:rPr lang="en-US" altLang="zh-CN" sz="3600" b="1" dirty="0">
                <a:solidFill>
                  <a:schemeClr val="bg1"/>
                </a:solidFill>
                <a:ea typeface="微软雅黑" panose="020B0503020204020204" pitchFamily="34" charset="-122"/>
              </a:rPr>
              <a:t>He who swears by the temple, swears by it and by Him who dwells in it.</a:t>
            </a:r>
          </a:p>
          <a:p>
            <a:pPr algn="l">
              <a:lnSpc>
                <a:spcPct val="114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人指着天起誓，就是指着　神的宝座和那坐在上面的起誓。</a:t>
            </a:r>
          </a:p>
          <a:p>
            <a:pPr algn="l">
              <a:lnSpc>
                <a:spcPct val="114000"/>
              </a:lnSpc>
            </a:pPr>
            <a:r>
              <a:rPr lang="en-US" altLang="zh-CN" sz="3600" b="1" dirty="0">
                <a:solidFill>
                  <a:schemeClr val="bg1"/>
                </a:solidFill>
                <a:ea typeface="微软雅黑" panose="020B0503020204020204" pitchFamily="34" charset="-122"/>
              </a:rPr>
              <a:t>And he who swears by heaven, swears by the throne of God and by Him who sits on it.</a:t>
            </a:r>
          </a:p>
        </p:txBody>
      </p:sp>
    </p:spTree>
    <p:extLst>
      <p:ext uri="{BB962C8B-B14F-4D97-AF65-F5344CB8AC3E}">
        <p14:creationId xmlns:p14="http://schemas.microsoft.com/office/powerpoint/2010/main" val="356560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23:13】</a:t>
            </a:r>
            <a:endParaRPr lang="en-US" altLang="zh-CN" sz="3600" b="1" u="sng" dirty="0" smtClean="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你们这假冒为善的文士和法利赛人有祸了！因为你们正当人前，把天国的门关了，自己不进去，正要进去的人，你们也不容他们进去。</a:t>
            </a:r>
          </a:p>
          <a:p>
            <a:pPr algn="l">
              <a:lnSpc>
                <a:spcPct val="114000"/>
              </a:lnSpc>
            </a:pPr>
            <a:r>
              <a:rPr lang="en-US" altLang="zh-CN" sz="3600" b="1" dirty="0">
                <a:solidFill>
                  <a:schemeClr val="bg1"/>
                </a:solidFill>
                <a:ea typeface="微软雅黑" panose="020B0503020204020204" pitchFamily="34" charset="-122"/>
              </a:rPr>
              <a:t>"But woe to you, scribes and Pharisees, hypocrites! For you shut up the kingdom of heaven against men; for you neither go in yourselves, nor do you allow those who are entering to go in.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704835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23:14,16,17】</a:t>
            </a:r>
            <a:endParaRPr lang="en-US" altLang="zh-CN" sz="3600" b="1" u="sng" dirty="0" smtClean="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14 </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你们这假冒为善的文士和法利赛人有祸了！因为你们侵吞寡妇的家产，假意作很长的祷告，所以要受更重的刑罚。”）</a:t>
            </a:r>
          </a:p>
          <a:p>
            <a:pPr algn="l">
              <a:lnSpc>
                <a:spcPct val="114000"/>
              </a:lnSpc>
            </a:pPr>
            <a:r>
              <a:rPr lang="en-US" altLang="zh-CN" sz="3600" b="1" dirty="0">
                <a:solidFill>
                  <a:schemeClr val="bg1"/>
                </a:solidFill>
                <a:ea typeface="微软雅黑" panose="020B0503020204020204" pitchFamily="34" charset="-122"/>
              </a:rPr>
              <a:t>Woe to you, scribes and Pharisees, hypocrites! For you devour widows' houses, and for a pretense make long prayers. Therefore you will receive greater condemnation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96438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902</TotalTime>
  <Words>1126</Words>
  <Application>Microsoft Office PowerPoint</Application>
  <PresentationFormat>全屏显示(4:3)</PresentationFormat>
  <Paragraphs>54</Paragraphs>
  <Slides>17</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17</vt:i4>
      </vt:variant>
    </vt:vector>
  </HeadingPairs>
  <TitlesOfParts>
    <vt:vector size="23"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203</cp:revision>
  <dcterms:created xsi:type="dcterms:W3CDTF">2018-02-16T18:09:56Z</dcterms:created>
  <dcterms:modified xsi:type="dcterms:W3CDTF">2019-03-03T08:54:42Z</dcterms:modified>
</cp:coreProperties>
</file>