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35"/>
  </p:notesMasterIdLst>
  <p:handoutMasterIdLst>
    <p:handoutMasterId r:id="rId36"/>
  </p:handoutMasterIdLst>
  <p:sldIdLst>
    <p:sldId id="469" r:id="rId2"/>
    <p:sldId id="726" r:id="rId3"/>
    <p:sldId id="727" r:id="rId4"/>
    <p:sldId id="728" r:id="rId5"/>
    <p:sldId id="729" r:id="rId6"/>
    <p:sldId id="701" r:id="rId7"/>
    <p:sldId id="702" r:id="rId8"/>
    <p:sldId id="692" r:id="rId9"/>
    <p:sldId id="703" r:id="rId10"/>
    <p:sldId id="704" r:id="rId11"/>
    <p:sldId id="705" r:id="rId12"/>
    <p:sldId id="730" r:id="rId13"/>
    <p:sldId id="716" r:id="rId14"/>
    <p:sldId id="731" r:id="rId15"/>
    <p:sldId id="732" r:id="rId16"/>
    <p:sldId id="733" r:id="rId17"/>
    <p:sldId id="734" r:id="rId18"/>
    <p:sldId id="735" r:id="rId19"/>
    <p:sldId id="736" r:id="rId20"/>
    <p:sldId id="737" r:id="rId21"/>
    <p:sldId id="739" r:id="rId22"/>
    <p:sldId id="740" r:id="rId23"/>
    <p:sldId id="741" r:id="rId24"/>
    <p:sldId id="742" r:id="rId25"/>
    <p:sldId id="743" r:id="rId26"/>
    <p:sldId id="744" r:id="rId27"/>
    <p:sldId id="745" r:id="rId28"/>
    <p:sldId id="746" r:id="rId29"/>
    <p:sldId id="747" r:id="rId30"/>
    <p:sldId id="748" r:id="rId31"/>
    <p:sldId id="738" r:id="rId32"/>
    <p:sldId id="749" r:id="rId33"/>
    <p:sldId id="706" r:id="rId34"/>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8" d="100"/>
          <a:sy n="78" d="100"/>
        </p:scale>
        <p:origin x="62" y="10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2017/8/27</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2017/8/27</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dirty="0"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dirty="0" smtClean="0">
              <a:solidFill>
                <a:prstClr val="black"/>
              </a:solidFill>
            </a:endParaRPr>
          </a:p>
        </p:txBody>
      </p:sp>
    </p:spTree>
    <p:extLst>
      <p:ext uri="{BB962C8B-B14F-4D97-AF65-F5344CB8AC3E}">
        <p14:creationId xmlns:p14="http://schemas.microsoft.com/office/powerpoint/2010/main" val="5555769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dirty="0" smtClean="0">
              <a:solidFill>
                <a:prstClr val="black"/>
              </a:solidFill>
            </a:endParaRPr>
          </a:p>
        </p:txBody>
      </p:sp>
    </p:spTree>
    <p:extLst>
      <p:ext uri="{BB962C8B-B14F-4D97-AF65-F5344CB8AC3E}">
        <p14:creationId xmlns:p14="http://schemas.microsoft.com/office/powerpoint/2010/main" val="27788336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dirty="0" smtClean="0">
              <a:solidFill>
                <a:prstClr val="black"/>
              </a:solidFill>
            </a:endParaRPr>
          </a:p>
        </p:txBody>
      </p:sp>
    </p:spTree>
    <p:extLst>
      <p:ext uri="{BB962C8B-B14F-4D97-AF65-F5344CB8AC3E}">
        <p14:creationId xmlns:p14="http://schemas.microsoft.com/office/powerpoint/2010/main" val="3812200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dirty="0" smtClean="0">
              <a:solidFill>
                <a:prstClr val="black"/>
              </a:solidFill>
            </a:endParaRPr>
          </a:p>
        </p:txBody>
      </p:sp>
    </p:spTree>
    <p:extLst>
      <p:ext uri="{BB962C8B-B14F-4D97-AF65-F5344CB8AC3E}">
        <p14:creationId xmlns:p14="http://schemas.microsoft.com/office/powerpoint/2010/main" val="36289573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14</a:t>
            </a:fld>
            <a:endParaRPr lang="en-US" altLang="zh-CN" dirty="0" smtClean="0">
              <a:solidFill>
                <a:prstClr val="black"/>
              </a:solidFill>
            </a:endParaRPr>
          </a:p>
        </p:txBody>
      </p:sp>
    </p:spTree>
    <p:extLst>
      <p:ext uri="{BB962C8B-B14F-4D97-AF65-F5344CB8AC3E}">
        <p14:creationId xmlns:p14="http://schemas.microsoft.com/office/powerpoint/2010/main" val="6845480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15</a:t>
            </a:fld>
            <a:endParaRPr lang="en-US" altLang="zh-CN" dirty="0" smtClean="0">
              <a:solidFill>
                <a:prstClr val="black"/>
              </a:solidFill>
            </a:endParaRPr>
          </a:p>
        </p:txBody>
      </p:sp>
    </p:spTree>
    <p:extLst>
      <p:ext uri="{BB962C8B-B14F-4D97-AF65-F5344CB8AC3E}">
        <p14:creationId xmlns:p14="http://schemas.microsoft.com/office/powerpoint/2010/main" val="19006769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16</a:t>
            </a:fld>
            <a:endParaRPr lang="en-US" altLang="zh-CN" dirty="0" smtClean="0">
              <a:solidFill>
                <a:prstClr val="black"/>
              </a:solidFill>
            </a:endParaRPr>
          </a:p>
        </p:txBody>
      </p:sp>
    </p:spTree>
    <p:extLst>
      <p:ext uri="{BB962C8B-B14F-4D97-AF65-F5344CB8AC3E}">
        <p14:creationId xmlns:p14="http://schemas.microsoft.com/office/powerpoint/2010/main" val="2650259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17</a:t>
            </a:fld>
            <a:endParaRPr lang="en-US" altLang="zh-CN" dirty="0" smtClean="0">
              <a:solidFill>
                <a:prstClr val="black"/>
              </a:solidFill>
            </a:endParaRPr>
          </a:p>
        </p:txBody>
      </p:sp>
    </p:spTree>
    <p:extLst>
      <p:ext uri="{BB962C8B-B14F-4D97-AF65-F5344CB8AC3E}">
        <p14:creationId xmlns:p14="http://schemas.microsoft.com/office/powerpoint/2010/main" val="3066528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18</a:t>
            </a:fld>
            <a:endParaRPr lang="en-US" altLang="zh-CN" dirty="0" smtClean="0">
              <a:solidFill>
                <a:prstClr val="black"/>
              </a:solidFill>
            </a:endParaRPr>
          </a:p>
        </p:txBody>
      </p:sp>
    </p:spTree>
    <p:extLst>
      <p:ext uri="{BB962C8B-B14F-4D97-AF65-F5344CB8AC3E}">
        <p14:creationId xmlns:p14="http://schemas.microsoft.com/office/powerpoint/2010/main" val="23780676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19</a:t>
            </a:fld>
            <a:endParaRPr lang="en-US" altLang="zh-CN" dirty="0" smtClean="0">
              <a:solidFill>
                <a:prstClr val="black"/>
              </a:solidFill>
            </a:endParaRPr>
          </a:p>
        </p:txBody>
      </p:sp>
    </p:spTree>
    <p:extLst>
      <p:ext uri="{BB962C8B-B14F-4D97-AF65-F5344CB8AC3E}">
        <p14:creationId xmlns:p14="http://schemas.microsoft.com/office/powerpoint/2010/main" val="995643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dirty="0" smtClean="0">
              <a:solidFill>
                <a:prstClr val="black"/>
              </a:solidFill>
            </a:endParaRPr>
          </a:p>
        </p:txBody>
      </p:sp>
    </p:spTree>
    <p:extLst>
      <p:ext uri="{BB962C8B-B14F-4D97-AF65-F5344CB8AC3E}">
        <p14:creationId xmlns:p14="http://schemas.microsoft.com/office/powerpoint/2010/main" val="13926787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20</a:t>
            </a:fld>
            <a:endParaRPr lang="en-US" altLang="zh-CN" dirty="0" smtClean="0">
              <a:solidFill>
                <a:prstClr val="black"/>
              </a:solidFill>
            </a:endParaRPr>
          </a:p>
        </p:txBody>
      </p:sp>
    </p:spTree>
    <p:extLst>
      <p:ext uri="{BB962C8B-B14F-4D97-AF65-F5344CB8AC3E}">
        <p14:creationId xmlns:p14="http://schemas.microsoft.com/office/powerpoint/2010/main" val="724657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21</a:t>
            </a:fld>
            <a:endParaRPr lang="en-US" altLang="zh-CN" dirty="0" smtClean="0">
              <a:solidFill>
                <a:prstClr val="black"/>
              </a:solidFill>
            </a:endParaRPr>
          </a:p>
        </p:txBody>
      </p:sp>
    </p:spTree>
    <p:extLst>
      <p:ext uri="{BB962C8B-B14F-4D97-AF65-F5344CB8AC3E}">
        <p14:creationId xmlns:p14="http://schemas.microsoft.com/office/powerpoint/2010/main" val="20278726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22</a:t>
            </a:fld>
            <a:endParaRPr lang="en-US" altLang="zh-CN" dirty="0" smtClean="0">
              <a:solidFill>
                <a:prstClr val="black"/>
              </a:solidFill>
            </a:endParaRPr>
          </a:p>
        </p:txBody>
      </p:sp>
    </p:spTree>
    <p:extLst>
      <p:ext uri="{BB962C8B-B14F-4D97-AF65-F5344CB8AC3E}">
        <p14:creationId xmlns:p14="http://schemas.microsoft.com/office/powerpoint/2010/main" val="9924282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23</a:t>
            </a:fld>
            <a:endParaRPr lang="en-US" altLang="zh-CN" dirty="0" smtClean="0">
              <a:solidFill>
                <a:prstClr val="black"/>
              </a:solidFill>
            </a:endParaRPr>
          </a:p>
        </p:txBody>
      </p:sp>
    </p:spTree>
    <p:extLst>
      <p:ext uri="{BB962C8B-B14F-4D97-AF65-F5344CB8AC3E}">
        <p14:creationId xmlns:p14="http://schemas.microsoft.com/office/powerpoint/2010/main" val="33996935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24</a:t>
            </a:fld>
            <a:endParaRPr lang="en-US" altLang="zh-CN" dirty="0" smtClean="0">
              <a:solidFill>
                <a:prstClr val="black"/>
              </a:solidFill>
            </a:endParaRPr>
          </a:p>
        </p:txBody>
      </p:sp>
    </p:spTree>
    <p:extLst>
      <p:ext uri="{BB962C8B-B14F-4D97-AF65-F5344CB8AC3E}">
        <p14:creationId xmlns:p14="http://schemas.microsoft.com/office/powerpoint/2010/main" val="39940276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25</a:t>
            </a:fld>
            <a:endParaRPr lang="en-US" altLang="zh-CN" dirty="0" smtClean="0">
              <a:solidFill>
                <a:prstClr val="black"/>
              </a:solidFill>
            </a:endParaRPr>
          </a:p>
        </p:txBody>
      </p:sp>
    </p:spTree>
    <p:extLst>
      <p:ext uri="{BB962C8B-B14F-4D97-AF65-F5344CB8AC3E}">
        <p14:creationId xmlns:p14="http://schemas.microsoft.com/office/powerpoint/2010/main" val="3858915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26</a:t>
            </a:fld>
            <a:endParaRPr lang="en-US" altLang="zh-CN" dirty="0" smtClean="0">
              <a:solidFill>
                <a:prstClr val="black"/>
              </a:solidFill>
            </a:endParaRPr>
          </a:p>
        </p:txBody>
      </p:sp>
    </p:spTree>
    <p:extLst>
      <p:ext uri="{BB962C8B-B14F-4D97-AF65-F5344CB8AC3E}">
        <p14:creationId xmlns:p14="http://schemas.microsoft.com/office/powerpoint/2010/main" val="3700735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27</a:t>
            </a:fld>
            <a:endParaRPr lang="en-US" altLang="zh-CN" dirty="0" smtClean="0">
              <a:solidFill>
                <a:prstClr val="black"/>
              </a:solidFill>
            </a:endParaRPr>
          </a:p>
        </p:txBody>
      </p:sp>
    </p:spTree>
    <p:extLst>
      <p:ext uri="{BB962C8B-B14F-4D97-AF65-F5344CB8AC3E}">
        <p14:creationId xmlns:p14="http://schemas.microsoft.com/office/powerpoint/2010/main" val="8824156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28</a:t>
            </a:fld>
            <a:endParaRPr lang="en-US" altLang="zh-CN" dirty="0" smtClean="0">
              <a:solidFill>
                <a:prstClr val="black"/>
              </a:solidFill>
            </a:endParaRPr>
          </a:p>
        </p:txBody>
      </p:sp>
    </p:spTree>
    <p:extLst>
      <p:ext uri="{BB962C8B-B14F-4D97-AF65-F5344CB8AC3E}">
        <p14:creationId xmlns:p14="http://schemas.microsoft.com/office/powerpoint/2010/main" val="5573555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29</a:t>
            </a:fld>
            <a:endParaRPr lang="en-US" altLang="zh-CN" dirty="0" smtClean="0">
              <a:solidFill>
                <a:prstClr val="black"/>
              </a:solidFill>
            </a:endParaRPr>
          </a:p>
        </p:txBody>
      </p:sp>
    </p:spTree>
    <p:extLst>
      <p:ext uri="{BB962C8B-B14F-4D97-AF65-F5344CB8AC3E}">
        <p14:creationId xmlns:p14="http://schemas.microsoft.com/office/powerpoint/2010/main" val="482299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dirty="0" smtClean="0">
              <a:solidFill>
                <a:prstClr val="black"/>
              </a:solidFill>
            </a:endParaRPr>
          </a:p>
        </p:txBody>
      </p:sp>
    </p:spTree>
    <p:extLst>
      <p:ext uri="{BB962C8B-B14F-4D97-AF65-F5344CB8AC3E}">
        <p14:creationId xmlns:p14="http://schemas.microsoft.com/office/powerpoint/2010/main" val="1049238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30</a:t>
            </a:fld>
            <a:endParaRPr lang="en-US" altLang="zh-CN" dirty="0" smtClean="0">
              <a:solidFill>
                <a:prstClr val="black"/>
              </a:solidFill>
            </a:endParaRPr>
          </a:p>
        </p:txBody>
      </p:sp>
    </p:spTree>
    <p:extLst>
      <p:ext uri="{BB962C8B-B14F-4D97-AF65-F5344CB8AC3E}">
        <p14:creationId xmlns:p14="http://schemas.microsoft.com/office/powerpoint/2010/main" val="18019905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31</a:t>
            </a:fld>
            <a:endParaRPr lang="en-US" altLang="zh-CN" dirty="0" smtClean="0">
              <a:solidFill>
                <a:prstClr val="black"/>
              </a:solidFill>
            </a:endParaRPr>
          </a:p>
        </p:txBody>
      </p:sp>
    </p:spTree>
    <p:extLst>
      <p:ext uri="{BB962C8B-B14F-4D97-AF65-F5344CB8AC3E}">
        <p14:creationId xmlns:p14="http://schemas.microsoft.com/office/powerpoint/2010/main" val="37356186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32</a:t>
            </a:fld>
            <a:endParaRPr lang="en-US" altLang="zh-CN" dirty="0" smtClean="0">
              <a:solidFill>
                <a:prstClr val="black"/>
              </a:solidFill>
            </a:endParaRPr>
          </a:p>
        </p:txBody>
      </p:sp>
    </p:spTree>
    <p:extLst>
      <p:ext uri="{BB962C8B-B14F-4D97-AF65-F5344CB8AC3E}">
        <p14:creationId xmlns:p14="http://schemas.microsoft.com/office/powerpoint/2010/main" val="25150415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33</a:t>
            </a:fld>
            <a:endParaRPr lang="en-US" altLang="zh-CN" dirty="0" smtClean="0">
              <a:solidFill>
                <a:prstClr val="black"/>
              </a:solidFill>
            </a:endParaRPr>
          </a:p>
        </p:txBody>
      </p:sp>
    </p:spTree>
    <p:extLst>
      <p:ext uri="{BB962C8B-B14F-4D97-AF65-F5344CB8AC3E}">
        <p14:creationId xmlns:p14="http://schemas.microsoft.com/office/powerpoint/2010/main" val="2571903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dirty="0" smtClean="0">
              <a:solidFill>
                <a:prstClr val="black"/>
              </a:solidFill>
            </a:endParaRPr>
          </a:p>
        </p:txBody>
      </p:sp>
    </p:spTree>
    <p:extLst>
      <p:ext uri="{BB962C8B-B14F-4D97-AF65-F5344CB8AC3E}">
        <p14:creationId xmlns:p14="http://schemas.microsoft.com/office/powerpoint/2010/main" val="11187545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dirty="0" smtClean="0">
              <a:solidFill>
                <a:prstClr val="black"/>
              </a:solidFill>
            </a:endParaRPr>
          </a:p>
        </p:txBody>
      </p:sp>
    </p:spTree>
    <p:extLst>
      <p:ext uri="{BB962C8B-B14F-4D97-AF65-F5344CB8AC3E}">
        <p14:creationId xmlns:p14="http://schemas.microsoft.com/office/powerpoint/2010/main" val="4147079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dirty="0" smtClean="0">
              <a:solidFill>
                <a:prstClr val="black"/>
              </a:solidFill>
            </a:endParaRPr>
          </a:p>
        </p:txBody>
      </p:sp>
    </p:spTree>
    <p:extLst>
      <p:ext uri="{BB962C8B-B14F-4D97-AF65-F5344CB8AC3E}">
        <p14:creationId xmlns:p14="http://schemas.microsoft.com/office/powerpoint/2010/main" val="39674019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dirty="0" smtClean="0">
              <a:solidFill>
                <a:prstClr val="black"/>
              </a:solidFill>
            </a:endParaRPr>
          </a:p>
        </p:txBody>
      </p:sp>
    </p:spTree>
    <p:extLst>
      <p:ext uri="{BB962C8B-B14F-4D97-AF65-F5344CB8AC3E}">
        <p14:creationId xmlns:p14="http://schemas.microsoft.com/office/powerpoint/2010/main" val="2859514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dirty="0" smtClean="0">
              <a:solidFill>
                <a:prstClr val="black"/>
              </a:solidFill>
            </a:endParaRPr>
          </a:p>
        </p:txBody>
      </p:sp>
    </p:spTree>
    <p:extLst>
      <p:ext uri="{BB962C8B-B14F-4D97-AF65-F5344CB8AC3E}">
        <p14:creationId xmlns:p14="http://schemas.microsoft.com/office/powerpoint/2010/main" val="3817010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dirty="0" smtClean="0">
              <a:solidFill>
                <a:prstClr val="black"/>
              </a:solidFill>
            </a:endParaRPr>
          </a:p>
        </p:txBody>
      </p:sp>
    </p:spTree>
    <p:extLst>
      <p:ext uri="{BB962C8B-B14F-4D97-AF65-F5344CB8AC3E}">
        <p14:creationId xmlns:p14="http://schemas.microsoft.com/office/powerpoint/2010/main" val="88829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2017/8/27</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4002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2017/8/27</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8379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2017/8/27</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39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2017/8/27</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392631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2017/8/27</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21318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2017/8/27</a:t>
            </a:fld>
            <a:endParaRPr lang="zh-CN" altLang="en-US" dirty="0"/>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14612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2017/8/27</a:t>
            </a:fld>
            <a:endParaRPr lang="zh-CN" altLang="en-US" dirty="0"/>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426953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2017/8/27</a:t>
            </a:fld>
            <a:endParaRPr lang="zh-CN" altLang="en-US" dirty="0"/>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60416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2017/8/27</a:t>
            </a:fld>
            <a:endParaRPr lang="zh-CN" altLang="en-US" dirty="0"/>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23433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2017/8/27</a:t>
            </a:fld>
            <a:endParaRPr lang="zh-CN" altLang="en-US" dirty="0"/>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398129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2017/8/27</a:t>
            </a:fld>
            <a:endParaRPr lang="zh-CN" altLang="en-US" dirty="0"/>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71776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2017/8/27</a:t>
            </a:fld>
            <a:endParaRPr lang="zh-CN" altLang="en-US" dirty="0"/>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92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11:7-15】</a:t>
            </a:r>
          </a:p>
          <a:p>
            <a:pPr algn="l">
              <a:lnSpc>
                <a:spcPct val="100000"/>
              </a:lnSpc>
            </a:pPr>
            <a:r>
              <a:rPr lang="en-US" altLang="zh-CN" sz="3600" b="1" dirty="0">
                <a:ea typeface="黑体" panose="02010609060101010101" pitchFamily="49" charset="-122"/>
              </a:rPr>
              <a:t>7</a:t>
            </a:r>
            <a:r>
              <a:rPr lang="zh-CN" altLang="en-US" sz="3600" b="1" dirty="0">
                <a:ea typeface="黑体" panose="02010609060101010101" pitchFamily="49" charset="-122"/>
              </a:rPr>
              <a:t>他们走的时候，耶稣就对众人讲论约翰说：“你们从前出到旷野是要看什么呢？要看风吹动的芦苇吗？</a:t>
            </a:r>
          </a:p>
          <a:p>
            <a:pPr algn="l">
              <a:lnSpc>
                <a:spcPct val="100000"/>
              </a:lnSpc>
            </a:pPr>
            <a:r>
              <a:rPr lang="en-US" altLang="zh-CN" sz="3600" b="1" dirty="0">
                <a:ea typeface="黑体" panose="02010609060101010101" pitchFamily="49" charset="-122"/>
              </a:rPr>
              <a:t>As they departed, Jesus began to say to the multitudes concerning John: "What did you go out into the wilderness to see? A reed shaken by the wind?</a:t>
            </a:r>
          </a:p>
          <a:p>
            <a:pPr algn="l">
              <a:lnSpc>
                <a:spcPct val="100000"/>
              </a:lnSpc>
            </a:pPr>
            <a:r>
              <a:rPr lang="en-US" altLang="zh-CN" sz="3600" b="1" dirty="0">
                <a:ea typeface="黑体" panose="02010609060101010101" pitchFamily="49" charset="-122"/>
              </a:rPr>
              <a:t>8</a:t>
            </a:r>
            <a:r>
              <a:rPr lang="zh-CN" altLang="en-US" sz="3600" b="1" dirty="0">
                <a:ea typeface="黑体" panose="02010609060101010101" pitchFamily="49" charset="-122"/>
              </a:rPr>
              <a:t>你们出去到底是要看什么？要看穿细软衣服的人吗？那穿细软衣服的人是在王宫里。</a:t>
            </a:r>
          </a:p>
          <a:p>
            <a:pPr algn="l">
              <a:lnSpc>
                <a:spcPct val="100000"/>
              </a:lnSpc>
            </a:pPr>
            <a:r>
              <a:rPr lang="en-US" altLang="zh-CN" sz="3600" b="1" dirty="0">
                <a:ea typeface="黑体" panose="02010609060101010101" pitchFamily="49" charset="-122"/>
              </a:rPr>
              <a:t>But what did you go out to see? A man clothed in soft garments? Indeed, those who wear soft clothing are in kings' houses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18551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11:12】</a:t>
            </a:r>
          </a:p>
          <a:p>
            <a:pPr algn="l">
              <a:lnSpc>
                <a:spcPct val="100000"/>
              </a:lnSpc>
            </a:pPr>
            <a:r>
              <a:rPr lang="en-US" altLang="zh-CN" sz="3600" b="1" dirty="0">
                <a:ea typeface="黑体" panose="02010609060101010101" pitchFamily="49" charset="-122"/>
              </a:rPr>
              <a:t>12</a:t>
            </a:r>
            <a:r>
              <a:rPr lang="zh-CN" altLang="en-US" sz="3600" b="1" dirty="0">
                <a:ea typeface="黑体" panose="02010609060101010101" pitchFamily="49" charset="-122"/>
              </a:rPr>
              <a:t>从施洗约翰的时候到如今，天国是努力进入的，努力的人就得着了。</a:t>
            </a:r>
          </a:p>
          <a:p>
            <a:pPr algn="l">
              <a:lnSpc>
                <a:spcPct val="100000"/>
              </a:lnSpc>
            </a:pPr>
            <a:r>
              <a:rPr lang="en-US" altLang="zh-CN" sz="3600" b="1" dirty="0">
                <a:ea typeface="黑体" panose="02010609060101010101" pitchFamily="49" charset="-122"/>
              </a:rPr>
              <a:t>And from the days of John the Baptist until now the kingdom of heaven suffers violence, and the violent take it by force.</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131402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fontScale="850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使徒行传</a:t>
            </a:r>
            <a:r>
              <a:rPr lang="en-US" altLang="zh-CN" sz="3600" b="1" dirty="0">
                <a:ea typeface="黑体" panose="02010609060101010101" pitchFamily="49" charset="-122"/>
              </a:rPr>
              <a:t>Acts 26:22-25】</a:t>
            </a:r>
          </a:p>
          <a:p>
            <a:pPr algn="l">
              <a:lnSpc>
                <a:spcPct val="100000"/>
              </a:lnSpc>
            </a:pPr>
            <a:r>
              <a:rPr lang="en-US" altLang="zh-CN" sz="3600" b="1" dirty="0">
                <a:ea typeface="黑体" panose="02010609060101010101" pitchFamily="49" charset="-122"/>
              </a:rPr>
              <a:t>22</a:t>
            </a:r>
            <a:r>
              <a:rPr lang="zh-CN" altLang="en-US" sz="3600" b="1" dirty="0">
                <a:ea typeface="黑体" panose="02010609060101010101" pitchFamily="49" charset="-122"/>
              </a:rPr>
              <a:t>然而我蒙　神的帮助，直到今日还站得住，对着尊贵、卑贱、老幼作见证。所讲的并不外乎众先知和摩西所说将来必成的事，</a:t>
            </a:r>
          </a:p>
          <a:p>
            <a:pPr algn="l">
              <a:lnSpc>
                <a:spcPct val="100000"/>
              </a:lnSpc>
            </a:pPr>
            <a:r>
              <a:rPr lang="en-US" altLang="zh-CN" sz="3600" b="1" dirty="0">
                <a:ea typeface="黑体" panose="02010609060101010101" pitchFamily="49" charset="-122"/>
              </a:rPr>
              <a:t>Therefore, having obtained help from God, to this day I stand, witnessing both to small and great, saying no other things than those which the prophets and Moses said would come--</a:t>
            </a:r>
          </a:p>
          <a:p>
            <a:pPr algn="l">
              <a:lnSpc>
                <a:spcPct val="100000"/>
              </a:lnSpc>
            </a:pPr>
            <a:r>
              <a:rPr lang="en-US" altLang="zh-CN" sz="3600" b="1" dirty="0">
                <a:ea typeface="黑体" panose="02010609060101010101" pitchFamily="49" charset="-122"/>
              </a:rPr>
              <a:t>23</a:t>
            </a:r>
            <a:r>
              <a:rPr lang="zh-CN" altLang="en-US" sz="3600" b="1" dirty="0">
                <a:ea typeface="黑体" panose="02010609060101010101" pitchFamily="49" charset="-122"/>
              </a:rPr>
              <a:t>就是基督必须受害，并且因从死里复活，要首先把光明的道传给百姓和外邦人。” </a:t>
            </a:r>
          </a:p>
          <a:p>
            <a:pPr algn="l">
              <a:lnSpc>
                <a:spcPct val="100000"/>
              </a:lnSpc>
            </a:pPr>
            <a:r>
              <a:rPr lang="en-US" altLang="zh-CN" sz="3600" b="1" dirty="0">
                <a:ea typeface="黑体" panose="02010609060101010101" pitchFamily="49" charset="-122"/>
              </a:rPr>
              <a:t>that the Christ would suffer, that He would be the first to rise from the dead, and would proclaim light to the Jewish people and to the Gentiles." </a:t>
            </a:r>
          </a:p>
        </p:txBody>
      </p:sp>
    </p:spTree>
    <p:extLst>
      <p:ext uri="{BB962C8B-B14F-4D97-AF65-F5344CB8AC3E}">
        <p14:creationId xmlns:p14="http://schemas.microsoft.com/office/powerpoint/2010/main" val="35353966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fontScale="925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使徒行传</a:t>
            </a:r>
            <a:r>
              <a:rPr lang="en-US" altLang="zh-CN" sz="3600" b="1" dirty="0">
                <a:ea typeface="黑体" panose="02010609060101010101" pitchFamily="49" charset="-122"/>
              </a:rPr>
              <a:t>Acts 26:22-25】</a:t>
            </a:r>
          </a:p>
          <a:p>
            <a:pPr algn="l">
              <a:lnSpc>
                <a:spcPct val="100000"/>
              </a:lnSpc>
            </a:pPr>
            <a:r>
              <a:rPr lang="en-US" altLang="zh-CN" sz="3600" b="1" dirty="0" smtClean="0">
                <a:ea typeface="黑体" panose="02010609060101010101" pitchFamily="49" charset="-122"/>
              </a:rPr>
              <a:t>24</a:t>
            </a:r>
            <a:r>
              <a:rPr lang="zh-CN" altLang="en-US" sz="3600" b="1" dirty="0" smtClean="0">
                <a:ea typeface="黑体" panose="02010609060101010101" pitchFamily="49" charset="-122"/>
              </a:rPr>
              <a:t>保罗这样分诉，非斯都大声说：“保罗，你癫狂了吧！你的学问太大，反叫你癫狂了。” </a:t>
            </a:r>
          </a:p>
          <a:p>
            <a:pPr algn="l">
              <a:lnSpc>
                <a:spcPct val="100000"/>
              </a:lnSpc>
            </a:pPr>
            <a:r>
              <a:rPr lang="en-US" altLang="zh-CN" sz="3600" b="1" dirty="0" smtClean="0">
                <a:ea typeface="黑体" panose="02010609060101010101" pitchFamily="49" charset="-122"/>
              </a:rPr>
              <a:t>Now as he thus made his defense, Festus said with a loud voice, "Paul, you are beside yourself! Much learning is driving you mad!"</a:t>
            </a:r>
          </a:p>
          <a:p>
            <a:pPr algn="l">
              <a:lnSpc>
                <a:spcPct val="100000"/>
              </a:lnSpc>
            </a:pPr>
            <a:r>
              <a:rPr lang="en-US" altLang="zh-CN" sz="3600" b="1" dirty="0" smtClean="0">
                <a:ea typeface="黑体" panose="02010609060101010101" pitchFamily="49" charset="-122"/>
              </a:rPr>
              <a:t>25</a:t>
            </a:r>
            <a:r>
              <a:rPr lang="zh-CN" altLang="en-US" sz="3600" b="1" dirty="0" smtClean="0">
                <a:ea typeface="黑体" panose="02010609060101010101" pitchFamily="49" charset="-122"/>
              </a:rPr>
              <a:t>保罗说：“非斯都大人，我不是癫狂，我说的乃是真实明白话。</a:t>
            </a:r>
          </a:p>
          <a:p>
            <a:pPr algn="l">
              <a:lnSpc>
                <a:spcPct val="100000"/>
              </a:lnSpc>
            </a:pPr>
            <a:r>
              <a:rPr lang="en-US" altLang="zh-CN" sz="3600" b="1" dirty="0" smtClean="0">
                <a:ea typeface="黑体" panose="02010609060101010101" pitchFamily="49" charset="-122"/>
              </a:rPr>
              <a:t>But he said, "I am not mad, most noble Festus, but speak the words of truth and reason.</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6074640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fontScale="92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腓立比书</a:t>
            </a:r>
            <a:r>
              <a:rPr lang="en-US" altLang="zh-CN" sz="3600" b="1" dirty="0">
                <a:ea typeface="黑体" panose="02010609060101010101" pitchFamily="49" charset="-122"/>
              </a:rPr>
              <a:t>Philippians 3:7-8</a:t>
            </a:r>
            <a:r>
              <a:rPr lang="zh-CN" altLang="en-US" sz="3600" b="1" dirty="0">
                <a:ea typeface="黑体" panose="02010609060101010101" pitchFamily="49" charset="-122"/>
              </a:rPr>
              <a:t>；</a:t>
            </a:r>
            <a:r>
              <a:rPr lang="en-US" altLang="zh-CN" sz="3600" b="1" dirty="0">
                <a:ea typeface="黑体" panose="02010609060101010101" pitchFamily="49" charset="-122"/>
              </a:rPr>
              <a:t>12-14】</a:t>
            </a:r>
          </a:p>
          <a:p>
            <a:pPr algn="l">
              <a:lnSpc>
                <a:spcPct val="100000"/>
              </a:lnSpc>
            </a:pPr>
            <a:r>
              <a:rPr lang="en-US" altLang="zh-CN" sz="3600" b="1" dirty="0">
                <a:ea typeface="黑体" panose="02010609060101010101" pitchFamily="49" charset="-122"/>
              </a:rPr>
              <a:t>7</a:t>
            </a:r>
            <a:r>
              <a:rPr lang="zh-CN" altLang="en-US" sz="3600" b="1" dirty="0">
                <a:ea typeface="黑体" panose="02010609060101010101" pitchFamily="49" charset="-122"/>
              </a:rPr>
              <a:t>只是我先前以为与我有益的，我现在因基督都当作有损的。</a:t>
            </a:r>
          </a:p>
          <a:p>
            <a:pPr algn="l">
              <a:lnSpc>
                <a:spcPct val="100000"/>
              </a:lnSpc>
            </a:pPr>
            <a:r>
              <a:rPr lang="en-US" altLang="zh-CN" sz="3600" b="1" dirty="0">
                <a:ea typeface="黑体" panose="02010609060101010101" pitchFamily="49" charset="-122"/>
              </a:rPr>
              <a:t>But what things were gain to me, these I have counted loss for Christ.</a:t>
            </a:r>
          </a:p>
          <a:p>
            <a:pPr algn="l">
              <a:lnSpc>
                <a:spcPct val="100000"/>
              </a:lnSpc>
            </a:pPr>
            <a:r>
              <a:rPr lang="en-US" altLang="zh-CN" sz="3600" b="1" dirty="0">
                <a:ea typeface="黑体" panose="02010609060101010101" pitchFamily="49" charset="-122"/>
              </a:rPr>
              <a:t>8</a:t>
            </a:r>
            <a:r>
              <a:rPr lang="zh-CN" altLang="en-US" sz="3600" b="1" dirty="0">
                <a:ea typeface="黑体" panose="02010609060101010101" pitchFamily="49" charset="-122"/>
              </a:rPr>
              <a:t>不但如此，我也将万事当作有损的，因我以认识我主基督耶稣为至宝。我为他已经丢弃万事，看作粪土，为要得着基督，</a:t>
            </a:r>
          </a:p>
          <a:p>
            <a:pPr algn="l">
              <a:lnSpc>
                <a:spcPct val="100000"/>
              </a:lnSpc>
            </a:pPr>
            <a:r>
              <a:rPr lang="en-US" altLang="zh-CN" sz="3600" b="1" dirty="0">
                <a:ea typeface="黑体" panose="02010609060101010101" pitchFamily="49" charset="-122"/>
              </a:rPr>
              <a:t>Yet indeed I also count all things loss for the excellence of the knowledge of Christ Jesus my Lord, for whom I have suffered the loss of all things, and count them as rubbish, that I may gain </a:t>
            </a:r>
            <a:r>
              <a:rPr lang="en-US" altLang="zh-CN" sz="3600" b="1" dirty="0" smtClean="0">
                <a:ea typeface="黑体" panose="02010609060101010101" pitchFamily="49" charset="-122"/>
              </a:rPr>
              <a:t>Christ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2284045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fontScale="850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腓立比书</a:t>
            </a:r>
            <a:r>
              <a:rPr lang="en-US" altLang="zh-CN" sz="3600" b="1" dirty="0">
                <a:ea typeface="黑体" panose="02010609060101010101" pitchFamily="49" charset="-122"/>
              </a:rPr>
              <a:t>Philippians 3:7-8</a:t>
            </a:r>
            <a:r>
              <a:rPr lang="zh-CN" altLang="en-US" sz="3600" b="1" dirty="0">
                <a:ea typeface="黑体" panose="02010609060101010101" pitchFamily="49" charset="-122"/>
              </a:rPr>
              <a:t>；</a:t>
            </a:r>
            <a:r>
              <a:rPr lang="en-US" altLang="zh-CN" sz="3600" b="1" dirty="0">
                <a:ea typeface="黑体" panose="02010609060101010101" pitchFamily="49" charset="-122"/>
              </a:rPr>
              <a:t>12-14】</a:t>
            </a:r>
          </a:p>
          <a:p>
            <a:pPr algn="l">
              <a:lnSpc>
                <a:spcPct val="100000"/>
              </a:lnSpc>
            </a:pPr>
            <a:r>
              <a:rPr lang="en-US" altLang="zh-CN" sz="3600" b="1" dirty="0" smtClean="0">
                <a:ea typeface="黑体" panose="02010609060101010101" pitchFamily="49" charset="-122"/>
              </a:rPr>
              <a:t>12</a:t>
            </a:r>
            <a:r>
              <a:rPr lang="zh-CN" altLang="en-US" sz="3600" b="1" dirty="0">
                <a:ea typeface="黑体" panose="02010609060101010101" pitchFamily="49" charset="-122"/>
              </a:rPr>
              <a:t>这不是说我已经得着了，已经完全了，我乃是竭力追求，或者可以得着基督耶稣所以得着我的（“所以得着我的”或作“所要我得的”）。</a:t>
            </a:r>
          </a:p>
          <a:p>
            <a:pPr algn="l">
              <a:lnSpc>
                <a:spcPct val="100000"/>
              </a:lnSpc>
            </a:pPr>
            <a:r>
              <a:rPr lang="en-US" altLang="zh-CN" sz="3600" b="1" dirty="0">
                <a:ea typeface="黑体" panose="02010609060101010101" pitchFamily="49" charset="-122"/>
              </a:rPr>
              <a:t>Not that I have already attained, or am already perfected; but I press on, that I may lay hold of that for which Christ Jesus has also laid hold of me.</a:t>
            </a:r>
          </a:p>
          <a:p>
            <a:pPr algn="l">
              <a:lnSpc>
                <a:spcPct val="100000"/>
              </a:lnSpc>
            </a:pPr>
            <a:r>
              <a:rPr lang="en-US" altLang="zh-CN" sz="3600" b="1" dirty="0">
                <a:ea typeface="黑体" panose="02010609060101010101" pitchFamily="49" charset="-122"/>
              </a:rPr>
              <a:t>13</a:t>
            </a:r>
            <a:r>
              <a:rPr lang="zh-CN" altLang="en-US" sz="3600" b="1" dirty="0">
                <a:ea typeface="黑体" panose="02010609060101010101" pitchFamily="49" charset="-122"/>
              </a:rPr>
              <a:t>弟兄们，我不是以为自己已经得着了，我只有一件事，就是忘记背后，努力面前的，</a:t>
            </a:r>
          </a:p>
          <a:p>
            <a:pPr algn="l">
              <a:lnSpc>
                <a:spcPct val="100000"/>
              </a:lnSpc>
            </a:pPr>
            <a:r>
              <a:rPr lang="en-US" altLang="zh-CN" sz="3600" b="1" dirty="0">
                <a:ea typeface="黑体" panose="02010609060101010101" pitchFamily="49" charset="-122"/>
              </a:rPr>
              <a:t>Brethren, I do not count myself to have apprehended; but one thing I do, forgetting those things which are behind and reaching forward to those things which are ahead</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046377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腓立比书</a:t>
            </a:r>
            <a:r>
              <a:rPr lang="en-US" altLang="zh-CN" sz="3600" b="1" dirty="0">
                <a:ea typeface="黑体" panose="02010609060101010101" pitchFamily="49" charset="-122"/>
              </a:rPr>
              <a:t>Philippians 3:7-8</a:t>
            </a:r>
            <a:r>
              <a:rPr lang="zh-CN" altLang="en-US" sz="3600" b="1" dirty="0">
                <a:ea typeface="黑体" panose="02010609060101010101" pitchFamily="49" charset="-122"/>
              </a:rPr>
              <a:t>；</a:t>
            </a:r>
            <a:r>
              <a:rPr lang="en-US" altLang="zh-CN" sz="3600" b="1" dirty="0">
                <a:ea typeface="黑体" panose="02010609060101010101" pitchFamily="49" charset="-122"/>
              </a:rPr>
              <a:t>12-14】</a:t>
            </a:r>
          </a:p>
          <a:p>
            <a:pPr algn="l">
              <a:lnSpc>
                <a:spcPct val="100000"/>
              </a:lnSpc>
            </a:pPr>
            <a:r>
              <a:rPr lang="en-US" altLang="zh-CN" sz="3600" b="1" dirty="0" smtClean="0">
                <a:ea typeface="黑体" panose="02010609060101010101" pitchFamily="49" charset="-122"/>
              </a:rPr>
              <a:t>14</a:t>
            </a:r>
            <a:r>
              <a:rPr lang="zh-CN" altLang="en-US" sz="3600" b="1" dirty="0">
                <a:ea typeface="黑体" panose="02010609060101010101" pitchFamily="49" charset="-122"/>
              </a:rPr>
              <a:t>向着标竿直跑，要得　神在基督耶稣里从上面召我来得的奖赏。</a:t>
            </a:r>
          </a:p>
          <a:p>
            <a:pPr algn="l">
              <a:lnSpc>
                <a:spcPct val="100000"/>
              </a:lnSpc>
            </a:pPr>
            <a:r>
              <a:rPr lang="en-US" altLang="zh-CN" sz="3600" b="1" dirty="0">
                <a:ea typeface="黑体" panose="02010609060101010101" pitchFamily="49" charset="-122"/>
              </a:rPr>
              <a:t>I press toward the goal for the prize of the upward call of God in Christ Jesus.</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0614578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fontScale="77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13:44-46】</a:t>
            </a:r>
          </a:p>
          <a:p>
            <a:pPr algn="l">
              <a:lnSpc>
                <a:spcPct val="100000"/>
              </a:lnSpc>
            </a:pPr>
            <a:r>
              <a:rPr lang="en-US" altLang="zh-CN" sz="3600" b="1" dirty="0">
                <a:ea typeface="黑体" panose="02010609060101010101" pitchFamily="49" charset="-122"/>
              </a:rPr>
              <a:t>44 “</a:t>
            </a:r>
            <a:r>
              <a:rPr lang="zh-CN" altLang="en-US" sz="3600" b="1" dirty="0">
                <a:ea typeface="黑体" panose="02010609060101010101" pitchFamily="49" charset="-122"/>
              </a:rPr>
              <a:t>天国好像宝贝藏在地里，人遇见了就把它藏起来，欢欢喜喜地去变卖一切所有的，买这块地。” </a:t>
            </a:r>
          </a:p>
          <a:p>
            <a:pPr algn="l">
              <a:lnSpc>
                <a:spcPct val="100000"/>
              </a:lnSpc>
            </a:pPr>
            <a:r>
              <a:rPr lang="en-US" altLang="zh-CN" sz="3600" b="1" dirty="0">
                <a:ea typeface="黑体" panose="02010609060101010101" pitchFamily="49" charset="-122"/>
              </a:rPr>
              <a:t>"Again, the kingdom of heaven is like treasure hidden in a field, which a man found and hid; and for joy over it he goes and sells all that he has and buys that field.</a:t>
            </a:r>
          </a:p>
          <a:p>
            <a:pPr algn="l">
              <a:lnSpc>
                <a:spcPct val="100000"/>
              </a:lnSpc>
            </a:pPr>
            <a:r>
              <a:rPr lang="en-US" altLang="zh-CN" sz="3600" b="1" dirty="0">
                <a:ea typeface="黑体" panose="02010609060101010101" pitchFamily="49" charset="-122"/>
              </a:rPr>
              <a:t>45 “</a:t>
            </a:r>
            <a:r>
              <a:rPr lang="zh-CN" altLang="en-US" sz="3600" b="1" dirty="0">
                <a:ea typeface="黑体" panose="02010609060101010101" pitchFamily="49" charset="-122"/>
              </a:rPr>
              <a:t>天国又好像买卖人寻找好珠子，</a:t>
            </a:r>
          </a:p>
          <a:p>
            <a:pPr algn="l">
              <a:lnSpc>
                <a:spcPct val="100000"/>
              </a:lnSpc>
            </a:pPr>
            <a:r>
              <a:rPr lang="en-US" altLang="zh-CN" sz="3600" b="1" dirty="0">
                <a:ea typeface="黑体" panose="02010609060101010101" pitchFamily="49" charset="-122"/>
              </a:rPr>
              <a:t>"Again, the kingdom of heaven is like a merchant seeking beautiful pearls,</a:t>
            </a:r>
          </a:p>
          <a:p>
            <a:pPr algn="l">
              <a:lnSpc>
                <a:spcPct val="100000"/>
              </a:lnSpc>
            </a:pPr>
            <a:r>
              <a:rPr lang="en-US" altLang="zh-CN" sz="3600" b="1" dirty="0">
                <a:ea typeface="黑体" panose="02010609060101010101" pitchFamily="49" charset="-122"/>
              </a:rPr>
              <a:t>46 </a:t>
            </a:r>
            <a:r>
              <a:rPr lang="zh-CN" altLang="en-US" sz="3600" b="1" dirty="0">
                <a:ea typeface="黑体" panose="02010609060101010101" pitchFamily="49" charset="-122"/>
              </a:rPr>
              <a:t>遇见一颗重价的珠子，就去变卖他一切所有的，买了这颗珠子。”  </a:t>
            </a:r>
          </a:p>
          <a:p>
            <a:pPr algn="l">
              <a:lnSpc>
                <a:spcPct val="100000"/>
              </a:lnSpc>
            </a:pPr>
            <a:r>
              <a:rPr lang="en-US" altLang="zh-CN" sz="3600" b="1" dirty="0">
                <a:ea typeface="黑体" panose="02010609060101010101" pitchFamily="49" charset="-122"/>
              </a:rPr>
              <a:t>who, when he had found one pearl of great price, went and sold all that he had and bought it.</a:t>
            </a:r>
          </a:p>
        </p:txBody>
      </p:sp>
    </p:spTree>
    <p:extLst>
      <p:ext uri="{BB962C8B-B14F-4D97-AF65-F5344CB8AC3E}">
        <p14:creationId xmlns:p14="http://schemas.microsoft.com/office/powerpoint/2010/main" val="33542812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fontScale="92500"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启示录</a:t>
            </a:r>
            <a:r>
              <a:rPr lang="en-US" altLang="zh-CN" sz="3600" b="1" dirty="0">
                <a:ea typeface="黑体" panose="02010609060101010101" pitchFamily="49" charset="-122"/>
              </a:rPr>
              <a:t>Revelation 3:14-19】</a:t>
            </a:r>
          </a:p>
          <a:p>
            <a:pPr algn="l">
              <a:lnSpc>
                <a:spcPct val="100000"/>
              </a:lnSpc>
            </a:pPr>
            <a:r>
              <a:rPr lang="en-US" altLang="zh-CN" sz="3600" b="1" dirty="0">
                <a:ea typeface="黑体" panose="02010609060101010101" pitchFamily="49" charset="-122"/>
              </a:rPr>
              <a:t>14 “</a:t>
            </a:r>
            <a:r>
              <a:rPr lang="zh-CN" altLang="en-US" sz="3600" b="1" dirty="0">
                <a:ea typeface="黑体" panose="02010609060101010101" pitchFamily="49" charset="-122"/>
              </a:rPr>
              <a:t>你要写信给老底嘉教会的使者说，那为阿们的，为诚信真实见证的，在　神创造万物之上为元首的，说</a:t>
            </a:r>
            <a:r>
              <a:rPr lang="zh-CN" altLang="en-US" sz="3600" b="1" dirty="0" smtClean="0">
                <a:ea typeface="黑体" panose="02010609060101010101" pitchFamily="49" charset="-122"/>
              </a:rPr>
              <a:t>：</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a:t>
            </a:r>
            <a:r>
              <a:rPr lang="en-US" altLang="zh-CN" sz="3600" b="1" dirty="0">
                <a:ea typeface="黑体" panose="02010609060101010101" pitchFamily="49" charset="-122"/>
              </a:rPr>
              <a:t>And to the angel of the church of the </a:t>
            </a:r>
            <a:r>
              <a:rPr lang="en-US" altLang="zh-CN" sz="3600" b="1" dirty="0" err="1">
                <a:ea typeface="黑体" panose="02010609060101010101" pitchFamily="49" charset="-122"/>
              </a:rPr>
              <a:t>Laodiceans</a:t>
            </a:r>
            <a:r>
              <a:rPr lang="en-US" altLang="zh-CN" sz="3600" b="1" dirty="0">
                <a:ea typeface="黑体" panose="02010609060101010101" pitchFamily="49" charset="-122"/>
              </a:rPr>
              <a:t> write, "These things says the Amen, the Faithful and True Witness, the Beginning of the creation of God:</a:t>
            </a:r>
          </a:p>
          <a:p>
            <a:pPr algn="l">
              <a:lnSpc>
                <a:spcPct val="100000"/>
              </a:lnSpc>
            </a:pPr>
            <a:r>
              <a:rPr lang="en-US" altLang="zh-CN" sz="3600" b="1" dirty="0">
                <a:ea typeface="黑体" panose="02010609060101010101" pitchFamily="49" charset="-122"/>
              </a:rPr>
              <a:t>15</a:t>
            </a:r>
            <a:r>
              <a:rPr lang="zh-CN" altLang="en-US" sz="3600" b="1" dirty="0">
                <a:ea typeface="黑体" panose="02010609060101010101" pitchFamily="49" charset="-122"/>
              </a:rPr>
              <a:t>我知道你的行为，你也不冷也不热，我巴不得你或冷或热。</a:t>
            </a:r>
            <a:r>
              <a:rPr lang="en-US" altLang="zh-CN" sz="3600" b="1" dirty="0">
                <a:ea typeface="黑体" panose="02010609060101010101" pitchFamily="49" charset="-122"/>
              </a:rPr>
              <a:t>"</a:t>
            </a:r>
          </a:p>
          <a:p>
            <a:pPr algn="l">
              <a:lnSpc>
                <a:spcPct val="100000"/>
              </a:lnSpc>
            </a:pPr>
            <a:r>
              <a:rPr lang="en-US" altLang="zh-CN" sz="3600" b="1" dirty="0">
                <a:ea typeface="黑体" panose="02010609060101010101" pitchFamily="49" charset="-122"/>
              </a:rPr>
              <a:t>I know your works, that you are neither cold nor hot. I could wish you were cold or hot</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9849052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fontScale="92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启示录</a:t>
            </a:r>
            <a:r>
              <a:rPr lang="en-US" altLang="zh-CN" sz="3600" b="1" dirty="0">
                <a:ea typeface="黑体" panose="02010609060101010101" pitchFamily="49" charset="-122"/>
              </a:rPr>
              <a:t>Revelation 3:14-19】</a:t>
            </a:r>
          </a:p>
          <a:p>
            <a:pPr algn="l">
              <a:lnSpc>
                <a:spcPct val="100000"/>
              </a:lnSpc>
            </a:pPr>
            <a:r>
              <a:rPr lang="en-US" altLang="zh-CN" sz="3600" b="1" dirty="0" smtClean="0">
                <a:ea typeface="黑体" panose="02010609060101010101" pitchFamily="49" charset="-122"/>
              </a:rPr>
              <a:t>16</a:t>
            </a:r>
            <a:r>
              <a:rPr lang="zh-CN" altLang="en-US" sz="3600" b="1" dirty="0">
                <a:ea typeface="黑体" panose="02010609060101010101" pitchFamily="49" charset="-122"/>
              </a:rPr>
              <a:t>你既如温水，也不冷也不热，所以我必从我口中把你吐出去。</a:t>
            </a:r>
          </a:p>
          <a:p>
            <a:pPr algn="l">
              <a:lnSpc>
                <a:spcPct val="100000"/>
              </a:lnSpc>
            </a:pPr>
            <a:r>
              <a:rPr lang="en-US" altLang="zh-CN" sz="3600" b="1" dirty="0">
                <a:ea typeface="黑体" panose="02010609060101010101" pitchFamily="49" charset="-122"/>
              </a:rPr>
              <a:t>So then, because you are lukewarm, and neither cold nor hot, I will vomit you out of My mouth.</a:t>
            </a:r>
          </a:p>
          <a:p>
            <a:pPr algn="l">
              <a:lnSpc>
                <a:spcPct val="100000"/>
              </a:lnSpc>
            </a:pPr>
            <a:r>
              <a:rPr lang="en-US" altLang="zh-CN" sz="3600" b="1" dirty="0">
                <a:ea typeface="黑体" panose="02010609060101010101" pitchFamily="49" charset="-122"/>
              </a:rPr>
              <a:t>17</a:t>
            </a:r>
            <a:r>
              <a:rPr lang="zh-CN" altLang="en-US" sz="3600" b="1" dirty="0">
                <a:ea typeface="黑体" panose="02010609060101010101" pitchFamily="49" charset="-122"/>
              </a:rPr>
              <a:t>你说：我是富足，已经发了财，一样都不缺；却不知道你是那困苦、可怜、贫穷、瞎眼、赤身的。</a:t>
            </a:r>
          </a:p>
          <a:p>
            <a:pPr algn="l">
              <a:lnSpc>
                <a:spcPct val="100000"/>
              </a:lnSpc>
            </a:pPr>
            <a:r>
              <a:rPr lang="en-US" altLang="zh-CN" sz="3600" b="1" dirty="0">
                <a:ea typeface="黑体" panose="02010609060101010101" pitchFamily="49" charset="-122"/>
              </a:rPr>
              <a:t>Because you say, "I am rich, have become wealthy, and have need of nothing'--and do not know that you are wretched, miserable, poor, blind, and naked-</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031325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fontScale="92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启示录</a:t>
            </a:r>
            <a:r>
              <a:rPr lang="en-US" altLang="zh-CN" sz="3600" b="1" dirty="0">
                <a:ea typeface="黑体" panose="02010609060101010101" pitchFamily="49" charset="-122"/>
              </a:rPr>
              <a:t>Revelation 3:14-19】</a:t>
            </a:r>
          </a:p>
          <a:p>
            <a:pPr algn="l">
              <a:lnSpc>
                <a:spcPct val="100000"/>
              </a:lnSpc>
            </a:pPr>
            <a:r>
              <a:rPr lang="en-US" altLang="zh-CN" sz="3600" b="1" dirty="0" smtClean="0">
                <a:ea typeface="黑体" panose="02010609060101010101" pitchFamily="49" charset="-122"/>
              </a:rPr>
              <a:t>18</a:t>
            </a:r>
            <a:r>
              <a:rPr lang="zh-CN" altLang="en-US" sz="3600" b="1" dirty="0">
                <a:ea typeface="黑体" panose="02010609060101010101" pitchFamily="49" charset="-122"/>
              </a:rPr>
              <a:t>我劝你向我买火炼的金子，叫你富足；又买白衣穿上，叫你赤身的羞耻不露出来；又买眼药擦你的眼睛，使你能看见。</a:t>
            </a:r>
          </a:p>
          <a:p>
            <a:pPr algn="l">
              <a:lnSpc>
                <a:spcPct val="100000"/>
              </a:lnSpc>
            </a:pPr>
            <a:r>
              <a:rPr lang="en-US" altLang="zh-CN" sz="3600" b="1" dirty="0">
                <a:ea typeface="黑体" panose="02010609060101010101" pitchFamily="49" charset="-122"/>
              </a:rPr>
              <a:t>I counsel you to buy from Me gold refined in the fire, that you may be rich; and white garments, that you may be clothed, that the shame of your nakedness may not be revealed; and anoint your eyes with eye salve, that you may see.</a:t>
            </a:r>
          </a:p>
          <a:p>
            <a:pPr algn="l">
              <a:lnSpc>
                <a:spcPct val="100000"/>
              </a:lnSpc>
            </a:pPr>
            <a:r>
              <a:rPr lang="en-US" altLang="zh-CN" sz="3600" b="1" dirty="0">
                <a:ea typeface="黑体" panose="02010609060101010101" pitchFamily="49" charset="-122"/>
              </a:rPr>
              <a:t>19</a:t>
            </a:r>
            <a:r>
              <a:rPr lang="zh-CN" altLang="en-US" sz="3600" b="1" dirty="0">
                <a:ea typeface="黑体" panose="02010609060101010101" pitchFamily="49" charset="-122"/>
              </a:rPr>
              <a:t>凡我所疼爱的，我就责备管教他，所以你要发热心，也要悔改。</a:t>
            </a:r>
          </a:p>
          <a:p>
            <a:pPr algn="l">
              <a:lnSpc>
                <a:spcPct val="100000"/>
              </a:lnSpc>
            </a:pPr>
            <a:r>
              <a:rPr lang="en-US" altLang="zh-CN" sz="3600" b="1" dirty="0">
                <a:ea typeface="黑体" panose="02010609060101010101" pitchFamily="49" charset="-122"/>
              </a:rPr>
              <a:t>As many as I love, I rebuke and chasten. Therefore be zealous and repent.</a:t>
            </a:r>
          </a:p>
        </p:txBody>
      </p:sp>
    </p:spTree>
    <p:extLst>
      <p:ext uri="{BB962C8B-B14F-4D97-AF65-F5344CB8AC3E}">
        <p14:creationId xmlns:p14="http://schemas.microsoft.com/office/powerpoint/2010/main" val="1759088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11:7-15】</a:t>
            </a:r>
          </a:p>
          <a:p>
            <a:pPr algn="l">
              <a:lnSpc>
                <a:spcPct val="100000"/>
              </a:lnSpc>
            </a:pPr>
            <a:r>
              <a:rPr lang="en-US" altLang="zh-CN" sz="3600" b="1" dirty="0" smtClean="0">
                <a:ea typeface="黑体" panose="02010609060101010101" pitchFamily="49" charset="-122"/>
              </a:rPr>
              <a:t>9</a:t>
            </a:r>
            <a:r>
              <a:rPr lang="zh-CN" altLang="en-US" sz="3600" b="1" dirty="0">
                <a:ea typeface="黑体" panose="02010609060101010101" pitchFamily="49" charset="-122"/>
              </a:rPr>
              <a:t>你们出去究竟是为什么？是要看先知吗？我告诉你们：是的，他比先知大多了。</a:t>
            </a:r>
          </a:p>
          <a:p>
            <a:pPr algn="l">
              <a:lnSpc>
                <a:spcPct val="100000"/>
              </a:lnSpc>
            </a:pPr>
            <a:r>
              <a:rPr lang="en-US" altLang="zh-CN" sz="3600" b="1" dirty="0">
                <a:ea typeface="黑体" panose="02010609060101010101" pitchFamily="49" charset="-122"/>
              </a:rPr>
              <a:t>But what did you go out to see? A prophet? Yes, I say to you, and more than a prophet.</a:t>
            </a:r>
          </a:p>
          <a:p>
            <a:pPr algn="l">
              <a:lnSpc>
                <a:spcPct val="100000"/>
              </a:lnSpc>
            </a:pPr>
            <a:r>
              <a:rPr lang="en-US" altLang="zh-CN" sz="3600" b="1" dirty="0">
                <a:ea typeface="黑体" panose="02010609060101010101" pitchFamily="49" charset="-122"/>
              </a:rPr>
              <a:t>10</a:t>
            </a:r>
            <a:r>
              <a:rPr lang="zh-CN" altLang="en-US" sz="3600" b="1" dirty="0">
                <a:ea typeface="黑体" panose="02010609060101010101" pitchFamily="49" charset="-122"/>
              </a:rPr>
              <a:t>经上记着说：‘我要差遣我的使者在你前面预备道路。’所说的就是这个人。</a:t>
            </a:r>
          </a:p>
          <a:p>
            <a:pPr algn="l">
              <a:lnSpc>
                <a:spcPct val="100000"/>
              </a:lnSpc>
            </a:pPr>
            <a:r>
              <a:rPr lang="en-US" altLang="zh-CN" sz="3600" b="1" dirty="0">
                <a:ea typeface="黑体" panose="02010609060101010101" pitchFamily="49" charset="-122"/>
              </a:rPr>
              <a:t>For this is he of whom it is written: "Behold, I send My messenger before Your face, Who will prepare Your way before You</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3060514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18:18-30】</a:t>
            </a:r>
          </a:p>
          <a:p>
            <a:pPr algn="l">
              <a:lnSpc>
                <a:spcPct val="100000"/>
              </a:lnSpc>
            </a:pPr>
            <a:r>
              <a:rPr lang="en-US" altLang="zh-CN" sz="3600" b="1" dirty="0">
                <a:ea typeface="黑体" panose="02010609060101010101" pitchFamily="49" charset="-122"/>
              </a:rPr>
              <a:t>18</a:t>
            </a:r>
            <a:r>
              <a:rPr lang="zh-CN" altLang="en-US" sz="3600" b="1" dirty="0">
                <a:ea typeface="黑体" panose="02010609060101010101" pitchFamily="49" charset="-122"/>
              </a:rPr>
              <a:t>有一个官问耶稣说：“良善的夫子，我该作什么事才可以承受永生？” </a:t>
            </a:r>
          </a:p>
          <a:p>
            <a:pPr algn="l">
              <a:lnSpc>
                <a:spcPct val="100000"/>
              </a:lnSpc>
            </a:pPr>
            <a:r>
              <a:rPr lang="en-US" altLang="zh-CN" sz="3600" b="1" dirty="0">
                <a:ea typeface="黑体" panose="02010609060101010101" pitchFamily="49" charset="-122"/>
              </a:rPr>
              <a:t>Now a certain ruler asked Him, saying, "Good Teacher, what shall I do to inherit eternal life?"</a:t>
            </a:r>
          </a:p>
          <a:p>
            <a:pPr algn="l">
              <a:lnSpc>
                <a:spcPct val="100000"/>
              </a:lnSpc>
            </a:pPr>
            <a:r>
              <a:rPr lang="en-US" altLang="zh-CN" sz="3600" b="1" dirty="0">
                <a:ea typeface="黑体" panose="02010609060101010101" pitchFamily="49" charset="-122"/>
              </a:rPr>
              <a:t>19</a:t>
            </a:r>
            <a:r>
              <a:rPr lang="zh-CN" altLang="en-US" sz="3600" b="1" dirty="0">
                <a:ea typeface="黑体" panose="02010609060101010101" pitchFamily="49" charset="-122"/>
              </a:rPr>
              <a:t>耶稣对他说：“你为什么称我是良善的？除了　神一位之外，再没有良善的。</a:t>
            </a:r>
          </a:p>
          <a:p>
            <a:pPr algn="l">
              <a:lnSpc>
                <a:spcPct val="100000"/>
              </a:lnSpc>
            </a:pPr>
            <a:r>
              <a:rPr lang="en-US" altLang="zh-CN" sz="3600" b="1" dirty="0">
                <a:ea typeface="黑体" panose="02010609060101010101" pitchFamily="49" charset="-122"/>
              </a:rPr>
              <a:t>So Jesus said to him, "Why do you call Me good? No one is good but One, that is, God</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4004949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18:18-30】</a:t>
            </a:r>
          </a:p>
          <a:p>
            <a:pPr algn="l">
              <a:lnSpc>
                <a:spcPct val="100000"/>
              </a:lnSpc>
            </a:pPr>
            <a:r>
              <a:rPr lang="en-US" altLang="zh-CN" sz="3600" b="1" dirty="0" smtClean="0">
                <a:ea typeface="黑体" panose="02010609060101010101" pitchFamily="49" charset="-122"/>
              </a:rPr>
              <a:t>20</a:t>
            </a:r>
            <a:r>
              <a:rPr lang="zh-CN" altLang="en-US" sz="3600" b="1" dirty="0">
                <a:ea typeface="黑体" panose="02010609060101010101" pitchFamily="49" charset="-122"/>
              </a:rPr>
              <a:t>诫命你是晓得的：‘不可奸淫，不可杀人，不可偷盗，不可作假见证，当孝敬父母。’</a:t>
            </a:r>
          </a:p>
          <a:p>
            <a:pPr algn="l">
              <a:lnSpc>
                <a:spcPct val="100000"/>
              </a:lnSpc>
            </a:pPr>
            <a:r>
              <a:rPr lang="zh-CN" altLang="en-US" sz="3600" b="1" dirty="0">
                <a:ea typeface="黑体" panose="02010609060101010101" pitchFamily="49" charset="-122"/>
              </a:rPr>
              <a:t>”</a:t>
            </a:r>
            <a:r>
              <a:rPr lang="en-US" altLang="zh-CN" sz="3600" b="1" dirty="0">
                <a:ea typeface="黑体" panose="02010609060101010101" pitchFamily="49" charset="-122"/>
              </a:rPr>
              <a:t>You know the commandments: "Do not commit adultery,' "Do not murder,' "Do not steal,' "Do not bear false witness,' "Honor your father and your mother."'</a:t>
            </a:r>
          </a:p>
          <a:p>
            <a:pPr algn="l">
              <a:lnSpc>
                <a:spcPct val="100000"/>
              </a:lnSpc>
            </a:pPr>
            <a:r>
              <a:rPr lang="en-US" altLang="zh-CN" sz="3600" b="1" dirty="0">
                <a:ea typeface="黑体" panose="02010609060101010101" pitchFamily="49" charset="-122"/>
              </a:rPr>
              <a:t>21</a:t>
            </a:r>
            <a:r>
              <a:rPr lang="zh-CN" altLang="en-US" sz="3600" b="1" dirty="0">
                <a:ea typeface="黑体" panose="02010609060101010101" pitchFamily="49" charset="-122"/>
              </a:rPr>
              <a:t>那人说：“这一切我从小都遵守了。” </a:t>
            </a:r>
          </a:p>
          <a:p>
            <a:pPr algn="l">
              <a:lnSpc>
                <a:spcPct val="100000"/>
              </a:lnSpc>
            </a:pPr>
            <a:r>
              <a:rPr lang="en-US" altLang="zh-CN" sz="3600" b="1" dirty="0">
                <a:ea typeface="黑体" panose="02010609060101010101" pitchFamily="49" charset="-122"/>
              </a:rPr>
              <a:t>And he said, "All these things I have kept from my youth</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8613616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fontScale="92500"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18:18-30】</a:t>
            </a:r>
          </a:p>
          <a:p>
            <a:pPr algn="l">
              <a:lnSpc>
                <a:spcPct val="100000"/>
              </a:lnSpc>
            </a:pPr>
            <a:r>
              <a:rPr lang="en-US" altLang="zh-CN" sz="3600" b="1" dirty="0" smtClean="0">
                <a:ea typeface="黑体" panose="02010609060101010101" pitchFamily="49" charset="-122"/>
              </a:rPr>
              <a:t>22</a:t>
            </a:r>
            <a:r>
              <a:rPr lang="zh-CN" altLang="en-US" sz="3600" b="1" dirty="0">
                <a:ea typeface="黑体" panose="02010609060101010101" pitchFamily="49" charset="-122"/>
              </a:rPr>
              <a:t>耶稣听见了，就说：“你还缺少一件：要变卖你一切所有的，分给穷人，就必有财宝在天上，你还要来跟从我。”</a:t>
            </a:r>
          </a:p>
          <a:p>
            <a:pPr algn="l">
              <a:lnSpc>
                <a:spcPct val="100000"/>
              </a:lnSpc>
            </a:pPr>
            <a:r>
              <a:rPr lang="en-US" altLang="zh-CN" sz="3600" b="1" dirty="0">
                <a:ea typeface="黑体" panose="02010609060101010101" pitchFamily="49" charset="-122"/>
              </a:rPr>
              <a:t>So when Jesus heard these things, He said to him, "You still lack one thing. Sell all that you have and distribute to the poor, and you will have treasure in heaven; and come, follow Me."</a:t>
            </a:r>
          </a:p>
          <a:p>
            <a:pPr algn="l">
              <a:lnSpc>
                <a:spcPct val="100000"/>
              </a:lnSpc>
            </a:pPr>
            <a:r>
              <a:rPr lang="en-US" altLang="zh-CN" sz="3600" b="1" dirty="0">
                <a:ea typeface="黑体" panose="02010609060101010101" pitchFamily="49" charset="-122"/>
              </a:rPr>
              <a:t>23</a:t>
            </a:r>
            <a:r>
              <a:rPr lang="zh-CN" altLang="en-US" sz="3600" b="1" dirty="0">
                <a:ea typeface="黑体" panose="02010609060101010101" pitchFamily="49" charset="-122"/>
              </a:rPr>
              <a:t>他听见这话就甚忧愁，因为他很富足。</a:t>
            </a:r>
          </a:p>
          <a:p>
            <a:pPr algn="l">
              <a:lnSpc>
                <a:spcPct val="100000"/>
              </a:lnSpc>
            </a:pPr>
            <a:r>
              <a:rPr lang="en-US" altLang="zh-CN" sz="3600" b="1" dirty="0">
                <a:ea typeface="黑体" panose="02010609060101010101" pitchFamily="49" charset="-122"/>
              </a:rPr>
              <a:t>But when he heard this, he became very sorrowful, for he was very rich. </a:t>
            </a:r>
          </a:p>
        </p:txBody>
      </p:sp>
    </p:spTree>
    <p:extLst>
      <p:ext uri="{BB962C8B-B14F-4D97-AF65-F5344CB8AC3E}">
        <p14:creationId xmlns:p14="http://schemas.microsoft.com/office/powerpoint/2010/main" val="13698601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fontScale="925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18:18-30】</a:t>
            </a:r>
          </a:p>
          <a:p>
            <a:pPr algn="l">
              <a:lnSpc>
                <a:spcPct val="100000"/>
              </a:lnSpc>
            </a:pPr>
            <a:r>
              <a:rPr lang="en-US" altLang="zh-CN" sz="3600" b="1" dirty="0" smtClean="0">
                <a:ea typeface="黑体" panose="02010609060101010101" pitchFamily="49" charset="-122"/>
              </a:rPr>
              <a:t>24</a:t>
            </a:r>
            <a:r>
              <a:rPr lang="zh-CN" altLang="en-US" sz="3600" b="1" dirty="0">
                <a:ea typeface="黑体" panose="02010609060101010101" pitchFamily="49" charset="-122"/>
              </a:rPr>
              <a:t>耶稣看见他，就说：“有钱财的人进　神的国是何等的难哪！</a:t>
            </a:r>
          </a:p>
          <a:p>
            <a:pPr algn="l">
              <a:lnSpc>
                <a:spcPct val="100000"/>
              </a:lnSpc>
            </a:pPr>
            <a:r>
              <a:rPr lang="en-US" altLang="zh-CN" sz="3600" b="1" dirty="0">
                <a:ea typeface="黑体" panose="02010609060101010101" pitchFamily="49" charset="-122"/>
              </a:rPr>
              <a:t>And when Jesus saw that he became very sorrowful, He said, "How hard it is for those who have riches to enter the kingdom of God!</a:t>
            </a:r>
          </a:p>
          <a:p>
            <a:pPr algn="l">
              <a:lnSpc>
                <a:spcPct val="100000"/>
              </a:lnSpc>
            </a:pPr>
            <a:r>
              <a:rPr lang="en-US" altLang="zh-CN" sz="3600" b="1" dirty="0">
                <a:ea typeface="黑体" panose="02010609060101010101" pitchFamily="49" charset="-122"/>
              </a:rPr>
              <a:t>25</a:t>
            </a:r>
            <a:r>
              <a:rPr lang="zh-CN" altLang="en-US" sz="3600" b="1" dirty="0">
                <a:ea typeface="黑体" panose="02010609060101010101" pitchFamily="49" charset="-122"/>
              </a:rPr>
              <a:t>骆驼穿过针的眼比财主进　神的国还容易呢！” </a:t>
            </a:r>
          </a:p>
          <a:p>
            <a:pPr algn="l">
              <a:lnSpc>
                <a:spcPct val="100000"/>
              </a:lnSpc>
            </a:pPr>
            <a:r>
              <a:rPr lang="en-US" altLang="zh-CN" sz="3600" b="1" dirty="0">
                <a:ea typeface="黑体" panose="02010609060101010101" pitchFamily="49" charset="-122"/>
              </a:rPr>
              <a:t>For it is easier for a camel to go through the eye of a needle than for a rich man to enter the kingdom of God</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105200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18:18-30】</a:t>
            </a:r>
          </a:p>
          <a:p>
            <a:pPr algn="l">
              <a:lnSpc>
                <a:spcPct val="100000"/>
              </a:lnSpc>
            </a:pPr>
            <a:r>
              <a:rPr lang="en-US" altLang="zh-CN" sz="3600" b="1" dirty="0" smtClean="0">
                <a:ea typeface="黑体" panose="02010609060101010101" pitchFamily="49" charset="-122"/>
              </a:rPr>
              <a:t>26</a:t>
            </a:r>
            <a:r>
              <a:rPr lang="zh-CN" altLang="en-US" sz="3600" b="1" dirty="0">
                <a:ea typeface="黑体" panose="02010609060101010101" pitchFamily="49" charset="-122"/>
              </a:rPr>
              <a:t>听见的人说：“这样，谁能得救呢？” </a:t>
            </a:r>
          </a:p>
          <a:p>
            <a:pPr algn="l">
              <a:lnSpc>
                <a:spcPct val="100000"/>
              </a:lnSpc>
            </a:pPr>
            <a:r>
              <a:rPr lang="en-US" altLang="zh-CN" sz="3600" b="1" dirty="0">
                <a:ea typeface="黑体" panose="02010609060101010101" pitchFamily="49" charset="-122"/>
              </a:rPr>
              <a:t>And those who heard it said, "Who then can be saved?"</a:t>
            </a:r>
          </a:p>
          <a:p>
            <a:pPr algn="l">
              <a:lnSpc>
                <a:spcPct val="100000"/>
              </a:lnSpc>
            </a:pPr>
            <a:r>
              <a:rPr lang="en-US" altLang="zh-CN" sz="3600" b="1" dirty="0">
                <a:ea typeface="黑体" panose="02010609060101010101" pitchFamily="49" charset="-122"/>
              </a:rPr>
              <a:t>27</a:t>
            </a:r>
            <a:r>
              <a:rPr lang="zh-CN" altLang="en-US" sz="3600" b="1" dirty="0">
                <a:ea typeface="黑体" panose="02010609060101010101" pitchFamily="49" charset="-122"/>
              </a:rPr>
              <a:t>耶稣说：“在人所不能的事，在　神却能。” </a:t>
            </a:r>
          </a:p>
          <a:p>
            <a:pPr algn="l">
              <a:lnSpc>
                <a:spcPct val="100000"/>
              </a:lnSpc>
            </a:pPr>
            <a:r>
              <a:rPr lang="en-US" altLang="zh-CN" sz="3600" b="1" dirty="0">
                <a:ea typeface="黑体" panose="02010609060101010101" pitchFamily="49" charset="-122"/>
              </a:rPr>
              <a:t>But He said, "The things which are impossible with men are possible with God</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1466174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fontScale="77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18:18-30】</a:t>
            </a:r>
          </a:p>
          <a:p>
            <a:pPr algn="l">
              <a:lnSpc>
                <a:spcPct val="100000"/>
              </a:lnSpc>
            </a:pPr>
            <a:r>
              <a:rPr lang="en-US" altLang="zh-CN" sz="3600" b="1" dirty="0" smtClean="0">
                <a:ea typeface="黑体" panose="02010609060101010101" pitchFamily="49" charset="-122"/>
              </a:rPr>
              <a:t>28</a:t>
            </a:r>
            <a:r>
              <a:rPr lang="zh-CN" altLang="en-US" sz="3600" b="1" dirty="0">
                <a:ea typeface="黑体" panose="02010609060101010101" pitchFamily="49" charset="-122"/>
              </a:rPr>
              <a:t>彼得说：“看哪，我们已经撇下自己所有的跟从你了。” </a:t>
            </a:r>
          </a:p>
          <a:p>
            <a:pPr algn="l">
              <a:lnSpc>
                <a:spcPct val="100000"/>
              </a:lnSpc>
            </a:pPr>
            <a:r>
              <a:rPr lang="en-US" altLang="zh-CN" sz="3600" b="1" dirty="0">
                <a:ea typeface="黑体" panose="02010609060101010101" pitchFamily="49" charset="-122"/>
              </a:rPr>
              <a:t>Then Peter said, "See, we have left all and followed You."</a:t>
            </a:r>
          </a:p>
          <a:p>
            <a:pPr algn="l">
              <a:lnSpc>
                <a:spcPct val="100000"/>
              </a:lnSpc>
            </a:pPr>
            <a:r>
              <a:rPr lang="en-US" altLang="zh-CN" sz="3600" b="1" dirty="0">
                <a:ea typeface="黑体" panose="02010609060101010101" pitchFamily="49" charset="-122"/>
              </a:rPr>
              <a:t>29</a:t>
            </a:r>
            <a:r>
              <a:rPr lang="zh-CN" altLang="en-US" sz="3600" b="1" dirty="0">
                <a:ea typeface="黑体" panose="02010609060101010101" pitchFamily="49" charset="-122"/>
              </a:rPr>
              <a:t>耶稣说：“我实在告诉你们：人为　神的国撇下房屋，或是妻子、弟兄、父母、儿女，</a:t>
            </a:r>
          </a:p>
          <a:p>
            <a:pPr algn="l">
              <a:lnSpc>
                <a:spcPct val="100000"/>
              </a:lnSpc>
            </a:pPr>
            <a:r>
              <a:rPr lang="en-US" altLang="zh-CN" sz="3600" b="1" dirty="0">
                <a:ea typeface="黑体" panose="02010609060101010101" pitchFamily="49" charset="-122"/>
              </a:rPr>
              <a:t>So He said to them, "Assuredly, I say to you, there is no one who has left house or parents or brothers or wife or children, for the sake of the kingdom of God,</a:t>
            </a:r>
          </a:p>
          <a:p>
            <a:pPr algn="l">
              <a:lnSpc>
                <a:spcPct val="100000"/>
              </a:lnSpc>
            </a:pPr>
            <a:r>
              <a:rPr lang="en-US" altLang="zh-CN" sz="3600" b="1" dirty="0">
                <a:ea typeface="黑体" panose="02010609060101010101" pitchFamily="49" charset="-122"/>
              </a:rPr>
              <a:t>30</a:t>
            </a:r>
            <a:r>
              <a:rPr lang="zh-CN" altLang="en-US" sz="3600" b="1" dirty="0">
                <a:ea typeface="黑体" panose="02010609060101010101" pitchFamily="49" charset="-122"/>
              </a:rPr>
              <a:t>没有在今世不得百倍，在来世不得永生的。”</a:t>
            </a:r>
          </a:p>
          <a:p>
            <a:pPr algn="l">
              <a:lnSpc>
                <a:spcPct val="100000"/>
              </a:lnSpc>
            </a:pPr>
            <a:r>
              <a:rPr lang="en-US" altLang="zh-CN" sz="3600" b="1" dirty="0">
                <a:ea typeface="黑体" panose="02010609060101010101" pitchFamily="49" charset="-122"/>
              </a:rPr>
              <a:t>who shall not receive many times more in this present time, and in the age to come eternal life."</a:t>
            </a:r>
          </a:p>
        </p:txBody>
      </p:sp>
    </p:spTree>
    <p:extLst>
      <p:ext uri="{BB962C8B-B14F-4D97-AF65-F5344CB8AC3E}">
        <p14:creationId xmlns:p14="http://schemas.microsoft.com/office/powerpoint/2010/main" val="6841685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19</a:t>
            </a:r>
            <a:r>
              <a:rPr lang="zh-CN" altLang="en-US" sz="3600" b="1" dirty="0">
                <a:ea typeface="黑体" panose="02010609060101010101" pitchFamily="49" charset="-122"/>
              </a:rPr>
              <a:t>：</a:t>
            </a:r>
            <a:r>
              <a:rPr lang="en-US" altLang="zh-CN" sz="3600" b="1" dirty="0">
                <a:ea typeface="黑体" panose="02010609060101010101" pitchFamily="49" charset="-122"/>
              </a:rPr>
              <a:t>1-9】</a:t>
            </a:r>
          </a:p>
          <a:p>
            <a:pPr algn="l">
              <a:lnSpc>
                <a:spcPct val="100000"/>
              </a:lnSpc>
            </a:pPr>
            <a:r>
              <a:rPr lang="en-US" altLang="zh-CN" sz="3600" b="1" dirty="0">
                <a:ea typeface="黑体" panose="02010609060101010101" pitchFamily="49" charset="-122"/>
              </a:rPr>
              <a:t>1</a:t>
            </a:r>
            <a:r>
              <a:rPr lang="zh-CN" altLang="en-US" sz="3600" b="1" dirty="0">
                <a:ea typeface="黑体" panose="02010609060101010101" pitchFamily="49" charset="-122"/>
              </a:rPr>
              <a:t>耶稣进了耶利哥，正经过的时候，</a:t>
            </a:r>
          </a:p>
          <a:p>
            <a:pPr algn="l">
              <a:lnSpc>
                <a:spcPct val="100000"/>
              </a:lnSpc>
            </a:pPr>
            <a:r>
              <a:rPr lang="en-US" altLang="zh-CN" sz="3600" b="1" dirty="0">
                <a:ea typeface="黑体" panose="02010609060101010101" pitchFamily="49" charset="-122"/>
              </a:rPr>
              <a:t>Then Jesus entered and passed through Jericho.</a:t>
            </a:r>
          </a:p>
          <a:p>
            <a:pPr algn="l">
              <a:lnSpc>
                <a:spcPct val="100000"/>
              </a:lnSpc>
            </a:pPr>
            <a:r>
              <a:rPr lang="en-US" altLang="zh-CN" sz="3600" b="1" dirty="0">
                <a:ea typeface="黑体" panose="02010609060101010101" pitchFamily="49" charset="-122"/>
              </a:rPr>
              <a:t>2</a:t>
            </a:r>
            <a:r>
              <a:rPr lang="zh-CN" altLang="en-US" sz="3600" b="1" dirty="0">
                <a:ea typeface="黑体" panose="02010609060101010101" pitchFamily="49" charset="-122"/>
              </a:rPr>
              <a:t>有一个人名叫撒该，作税吏长，是个财主。</a:t>
            </a:r>
          </a:p>
          <a:p>
            <a:pPr algn="l">
              <a:lnSpc>
                <a:spcPct val="100000"/>
              </a:lnSpc>
            </a:pPr>
            <a:r>
              <a:rPr lang="en-US" altLang="zh-CN" sz="3600" b="1" dirty="0">
                <a:ea typeface="黑体" panose="02010609060101010101" pitchFamily="49" charset="-122"/>
              </a:rPr>
              <a:t>Now behold, there was a man named Zacchaeus who was a chief tax collector, and he was rich</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0489475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19</a:t>
            </a:r>
            <a:r>
              <a:rPr lang="zh-CN" altLang="en-US" sz="3600" b="1" dirty="0">
                <a:ea typeface="黑体" panose="02010609060101010101" pitchFamily="49" charset="-122"/>
              </a:rPr>
              <a:t>：</a:t>
            </a:r>
            <a:r>
              <a:rPr lang="en-US" altLang="zh-CN" sz="3600" b="1" dirty="0">
                <a:ea typeface="黑体" panose="02010609060101010101" pitchFamily="49" charset="-122"/>
              </a:rPr>
              <a:t>1-9】</a:t>
            </a:r>
          </a:p>
          <a:p>
            <a:pPr algn="l">
              <a:lnSpc>
                <a:spcPct val="100000"/>
              </a:lnSpc>
            </a:pPr>
            <a:r>
              <a:rPr lang="en-US" altLang="zh-CN" sz="3600" b="1" dirty="0" smtClean="0">
                <a:ea typeface="黑体" panose="02010609060101010101" pitchFamily="49" charset="-122"/>
              </a:rPr>
              <a:t>3</a:t>
            </a:r>
            <a:r>
              <a:rPr lang="zh-CN" altLang="en-US" sz="3600" b="1" dirty="0">
                <a:ea typeface="黑体" panose="02010609060101010101" pitchFamily="49" charset="-122"/>
              </a:rPr>
              <a:t>他要看看耶稣是怎样的人，只因人多，他的身量又矮，所以不得看见。</a:t>
            </a:r>
          </a:p>
          <a:p>
            <a:pPr algn="l">
              <a:lnSpc>
                <a:spcPct val="100000"/>
              </a:lnSpc>
            </a:pPr>
            <a:r>
              <a:rPr lang="en-US" altLang="zh-CN" sz="3600" b="1" dirty="0">
                <a:ea typeface="黑体" panose="02010609060101010101" pitchFamily="49" charset="-122"/>
              </a:rPr>
              <a:t>And he sought to see who Jesus was, but could not because of the crowd, for he was of short stature.</a:t>
            </a:r>
          </a:p>
          <a:p>
            <a:pPr algn="l">
              <a:lnSpc>
                <a:spcPct val="100000"/>
              </a:lnSpc>
            </a:pPr>
            <a:r>
              <a:rPr lang="en-US" altLang="zh-CN" sz="3600" b="1" dirty="0">
                <a:ea typeface="黑体" panose="02010609060101010101" pitchFamily="49" charset="-122"/>
              </a:rPr>
              <a:t>4</a:t>
            </a:r>
            <a:r>
              <a:rPr lang="zh-CN" altLang="en-US" sz="3600" b="1" dirty="0">
                <a:ea typeface="黑体" panose="02010609060101010101" pitchFamily="49" charset="-122"/>
              </a:rPr>
              <a:t>就跑到前头，爬上桑树，要看耶稣，因为耶稣必从那里经过。</a:t>
            </a:r>
          </a:p>
          <a:p>
            <a:pPr algn="l">
              <a:lnSpc>
                <a:spcPct val="100000"/>
              </a:lnSpc>
            </a:pPr>
            <a:r>
              <a:rPr lang="en-US" altLang="zh-CN" sz="3600" b="1" dirty="0">
                <a:ea typeface="黑体" panose="02010609060101010101" pitchFamily="49" charset="-122"/>
              </a:rPr>
              <a:t>So he ran ahead and climbed up into a sycamore tree to see Him, for He was going to pass that way</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9351876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19</a:t>
            </a:r>
            <a:r>
              <a:rPr lang="zh-CN" altLang="en-US" sz="3600" b="1" dirty="0">
                <a:ea typeface="黑体" panose="02010609060101010101" pitchFamily="49" charset="-122"/>
              </a:rPr>
              <a:t>：</a:t>
            </a:r>
            <a:r>
              <a:rPr lang="en-US" altLang="zh-CN" sz="3600" b="1" dirty="0">
                <a:ea typeface="黑体" panose="02010609060101010101" pitchFamily="49" charset="-122"/>
              </a:rPr>
              <a:t>1-9】</a:t>
            </a:r>
          </a:p>
          <a:p>
            <a:pPr algn="l">
              <a:lnSpc>
                <a:spcPct val="100000"/>
              </a:lnSpc>
            </a:pPr>
            <a:r>
              <a:rPr lang="en-US" altLang="zh-CN" sz="3600" b="1" dirty="0" smtClean="0">
                <a:ea typeface="黑体" panose="02010609060101010101" pitchFamily="49" charset="-122"/>
              </a:rPr>
              <a:t>5</a:t>
            </a:r>
            <a:r>
              <a:rPr lang="zh-CN" altLang="en-US" sz="3600" b="1" dirty="0">
                <a:ea typeface="黑体" panose="02010609060101010101" pitchFamily="49" charset="-122"/>
              </a:rPr>
              <a:t>耶稣到了那里，抬头一看，对他说：“撒该，快下来！今天我必住在你家里。” </a:t>
            </a:r>
          </a:p>
          <a:p>
            <a:pPr algn="l">
              <a:lnSpc>
                <a:spcPct val="100000"/>
              </a:lnSpc>
            </a:pPr>
            <a:r>
              <a:rPr lang="en-US" altLang="zh-CN" sz="3600" b="1" dirty="0">
                <a:ea typeface="黑体" panose="02010609060101010101" pitchFamily="49" charset="-122"/>
              </a:rPr>
              <a:t>And when Jesus came to the place, He looked up and saw him, and said to him, "Zacchaeus, make haste and come down, for today I must stay at your house."</a:t>
            </a:r>
          </a:p>
          <a:p>
            <a:pPr algn="l">
              <a:lnSpc>
                <a:spcPct val="100000"/>
              </a:lnSpc>
            </a:pPr>
            <a:r>
              <a:rPr lang="en-US" altLang="zh-CN" sz="3600" b="1" dirty="0">
                <a:ea typeface="黑体" panose="02010609060101010101" pitchFamily="49" charset="-122"/>
              </a:rPr>
              <a:t>6</a:t>
            </a:r>
            <a:r>
              <a:rPr lang="zh-CN" altLang="en-US" sz="3600" b="1" dirty="0">
                <a:ea typeface="黑体" panose="02010609060101010101" pitchFamily="49" charset="-122"/>
              </a:rPr>
              <a:t>他就急忙下来，欢欢喜喜地接待耶稣。</a:t>
            </a:r>
          </a:p>
          <a:p>
            <a:pPr algn="l">
              <a:lnSpc>
                <a:spcPct val="100000"/>
              </a:lnSpc>
            </a:pPr>
            <a:r>
              <a:rPr lang="en-US" altLang="zh-CN" sz="3600" b="1" dirty="0">
                <a:ea typeface="黑体" panose="02010609060101010101" pitchFamily="49" charset="-122"/>
              </a:rPr>
              <a:t>So he made haste and came down, and received Him joyfully</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6149120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fontScale="92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19</a:t>
            </a:r>
            <a:r>
              <a:rPr lang="zh-CN" altLang="en-US" sz="3600" b="1" dirty="0">
                <a:ea typeface="黑体" panose="02010609060101010101" pitchFamily="49" charset="-122"/>
              </a:rPr>
              <a:t>：</a:t>
            </a:r>
            <a:r>
              <a:rPr lang="en-US" altLang="zh-CN" sz="3600" b="1" dirty="0">
                <a:ea typeface="黑体" panose="02010609060101010101" pitchFamily="49" charset="-122"/>
              </a:rPr>
              <a:t>1-9】</a:t>
            </a:r>
          </a:p>
          <a:p>
            <a:pPr algn="l">
              <a:lnSpc>
                <a:spcPct val="100000"/>
              </a:lnSpc>
            </a:pPr>
            <a:r>
              <a:rPr lang="en-US" altLang="zh-CN" sz="3600" b="1" dirty="0" smtClean="0">
                <a:ea typeface="黑体" panose="02010609060101010101" pitchFamily="49" charset="-122"/>
              </a:rPr>
              <a:t>7</a:t>
            </a:r>
            <a:r>
              <a:rPr lang="zh-CN" altLang="en-US" sz="3600" b="1" dirty="0">
                <a:ea typeface="黑体" panose="02010609060101010101" pitchFamily="49" charset="-122"/>
              </a:rPr>
              <a:t>众人看见，都私下议论说：“他竟到罪人家里去住宿。” </a:t>
            </a:r>
          </a:p>
          <a:p>
            <a:pPr algn="l">
              <a:lnSpc>
                <a:spcPct val="100000"/>
              </a:lnSpc>
            </a:pPr>
            <a:r>
              <a:rPr lang="en-US" altLang="zh-CN" sz="3600" b="1" dirty="0">
                <a:ea typeface="黑体" panose="02010609060101010101" pitchFamily="49" charset="-122"/>
              </a:rPr>
              <a:t>But when they saw it, they all complained, saying, "He has gone to be a guest with a man who is a sinner."</a:t>
            </a:r>
          </a:p>
          <a:p>
            <a:pPr algn="l">
              <a:lnSpc>
                <a:spcPct val="100000"/>
              </a:lnSpc>
            </a:pPr>
            <a:r>
              <a:rPr lang="en-US" altLang="zh-CN" sz="3600" b="1" dirty="0">
                <a:ea typeface="黑体" panose="02010609060101010101" pitchFamily="49" charset="-122"/>
              </a:rPr>
              <a:t>8</a:t>
            </a:r>
            <a:r>
              <a:rPr lang="zh-CN" altLang="en-US" sz="3600" b="1" dirty="0">
                <a:ea typeface="黑体" panose="02010609060101010101" pitchFamily="49" charset="-122"/>
              </a:rPr>
              <a:t>撒该站着对主说：“主啊，我把所有的一半给穷人，我若讹诈了谁，就还他四倍。” </a:t>
            </a:r>
          </a:p>
          <a:p>
            <a:pPr algn="l">
              <a:lnSpc>
                <a:spcPct val="100000"/>
              </a:lnSpc>
            </a:pPr>
            <a:r>
              <a:rPr lang="en-US" altLang="zh-CN" sz="3600" b="1" dirty="0">
                <a:ea typeface="黑体" panose="02010609060101010101" pitchFamily="49" charset="-122"/>
              </a:rPr>
              <a:t>Then Zacchaeus stood and said to the Lord, "Look, Lord, I give half of my goods to the poor; and if I have taken anything from anyone by false accusation, I restore fourfold</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742309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92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11:7-15】</a:t>
            </a:r>
          </a:p>
          <a:p>
            <a:pPr algn="l">
              <a:lnSpc>
                <a:spcPct val="100000"/>
              </a:lnSpc>
            </a:pPr>
            <a:r>
              <a:rPr lang="en-US" altLang="zh-CN" sz="3600" b="1" dirty="0" smtClean="0">
                <a:ea typeface="黑体" panose="02010609060101010101" pitchFamily="49" charset="-122"/>
              </a:rPr>
              <a:t>11</a:t>
            </a:r>
            <a:r>
              <a:rPr lang="zh-CN" altLang="en-US" sz="3600" b="1" dirty="0">
                <a:ea typeface="黑体" panose="02010609060101010101" pitchFamily="49" charset="-122"/>
              </a:rPr>
              <a:t>我实在告诉你们：凡妇人所生的，没有一个兴起来大过施洗约翰的；然而天国里最小的比他还大。</a:t>
            </a:r>
          </a:p>
          <a:p>
            <a:pPr algn="l">
              <a:lnSpc>
                <a:spcPct val="100000"/>
              </a:lnSpc>
            </a:pPr>
            <a:r>
              <a:rPr lang="en-US" altLang="zh-CN" sz="3600" b="1" dirty="0">
                <a:ea typeface="黑体" panose="02010609060101010101" pitchFamily="49" charset="-122"/>
              </a:rPr>
              <a:t>"Assuredly, I say to you, among those born of women there has not risen one greater than John the Baptist; but he who is least in the kingdom of heaven is greater than he.</a:t>
            </a:r>
          </a:p>
          <a:p>
            <a:pPr algn="l">
              <a:lnSpc>
                <a:spcPct val="100000"/>
              </a:lnSpc>
            </a:pPr>
            <a:r>
              <a:rPr lang="en-US" altLang="zh-CN" sz="3600" b="1" dirty="0">
                <a:ea typeface="黑体" panose="02010609060101010101" pitchFamily="49" charset="-122"/>
              </a:rPr>
              <a:t>12</a:t>
            </a:r>
            <a:r>
              <a:rPr lang="zh-CN" altLang="en-US" sz="3600" b="1" dirty="0">
                <a:ea typeface="黑体" panose="02010609060101010101" pitchFamily="49" charset="-122"/>
              </a:rPr>
              <a:t>从施洗约翰的时候到如今，天国是努力进入的，努力的人就得着了。</a:t>
            </a:r>
          </a:p>
          <a:p>
            <a:pPr algn="l">
              <a:lnSpc>
                <a:spcPct val="100000"/>
              </a:lnSpc>
            </a:pPr>
            <a:r>
              <a:rPr lang="en-US" altLang="zh-CN" sz="3600" b="1" dirty="0">
                <a:ea typeface="黑体" panose="02010609060101010101" pitchFamily="49" charset="-122"/>
              </a:rPr>
              <a:t>And from the days of John the Baptist until now the kingdom of heaven suffers violence, and the violent take it by force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9791447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19</a:t>
            </a:r>
            <a:r>
              <a:rPr lang="zh-CN" altLang="en-US" sz="3600" b="1" dirty="0">
                <a:ea typeface="黑体" panose="02010609060101010101" pitchFamily="49" charset="-122"/>
              </a:rPr>
              <a:t>：</a:t>
            </a:r>
            <a:r>
              <a:rPr lang="en-US" altLang="zh-CN" sz="3600" b="1" dirty="0">
                <a:ea typeface="黑体" panose="02010609060101010101" pitchFamily="49" charset="-122"/>
              </a:rPr>
              <a:t>1-9】</a:t>
            </a:r>
          </a:p>
          <a:p>
            <a:pPr algn="l">
              <a:lnSpc>
                <a:spcPct val="100000"/>
              </a:lnSpc>
            </a:pPr>
            <a:r>
              <a:rPr lang="en-US" altLang="zh-CN" sz="3600" b="1" dirty="0" smtClean="0">
                <a:ea typeface="黑体" panose="02010609060101010101" pitchFamily="49" charset="-122"/>
              </a:rPr>
              <a:t>9</a:t>
            </a:r>
            <a:r>
              <a:rPr lang="zh-CN" altLang="en-US" sz="3600" b="1" dirty="0">
                <a:ea typeface="黑体" panose="02010609060101010101" pitchFamily="49" charset="-122"/>
              </a:rPr>
              <a:t>耶稣说：“今天救恩到了这家，因为他也是亚伯拉罕的子孙。</a:t>
            </a:r>
          </a:p>
          <a:p>
            <a:pPr algn="l">
              <a:lnSpc>
                <a:spcPct val="100000"/>
              </a:lnSpc>
            </a:pPr>
            <a:r>
              <a:rPr lang="en-US" altLang="zh-CN" sz="3600" b="1" dirty="0">
                <a:ea typeface="黑体" panose="02010609060101010101" pitchFamily="49" charset="-122"/>
              </a:rPr>
              <a:t>And Jesus said to him, "Today salvation has come to this house, because he also is a son of Abraham;</a:t>
            </a:r>
          </a:p>
        </p:txBody>
      </p:sp>
    </p:spTree>
    <p:extLst>
      <p:ext uri="{BB962C8B-B14F-4D97-AF65-F5344CB8AC3E}">
        <p14:creationId xmlns:p14="http://schemas.microsoft.com/office/powerpoint/2010/main" val="22302929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提后</a:t>
            </a:r>
            <a:r>
              <a:rPr lang="en-US" altLang="zh-CN" sz="3600" b="1" dirty="0">
                <a:ea typeface="黑体" panose="02010609060101010101" pitchFamily="49" charset="-122"/>
              </a:rPr>
              <a:t>2 Timothy 4:6-8】</a:t>
            </a:r>
          </a:p>
          <a:p>
            <a:pPr algn="l">
              <a:lnSpc>
                <a:spcPct val="100000"/>
              </a:lnSpc>
            </a:pPr>
            <a:r>
              <a:rPr lang="en-US" altLang="zh-CN" sz="3600" b="1" dirty="0">
                <a:ea typeface="黑体" panose="02010609060101010101" pitchFamily="49" charset="-122"/>
              </a:rPr>
              <a:t>6</a:t>
            </a:r>
            <a:r>
              <a:rPr lang="zh-CN" altLang="en-US" sz="3600" b="1" dirty="0">
                <a:ea typeface="黑体" panose="02010609060101010101" pitchFamily="49" charset="-122"/>
              </a:rPr>
              <a:t>我现在被浇奠，我离世的时候到了。</a:t>
            </a:r>
          </a:p>
          <a:p>
            <a:pPr algn="l">
              <a:lnSpc>
                <a:spcPct val="100000"/>
              </a:lnSpc>
            </a:pPr>
            <a:r>
              <a:rPr lang="en-US" altLang="zh-CN" sz="3600" b="1" dirty="0">
                <a:ea typeface="黑体" panose="02010609060101010101" pitchFamily="49" charset="-122"/>
              </a:rPr>
              <a:t>For I am already being poured out as a drink offering, and the time of my departure is at hand.</a:t>
            </a:r>
          </a:p>
          <a:p>
            <a:pPr algn="l">
              <a:lnSpc>
                <a:spcPct val="100000"/>
              </a:lnSpc>
            </a:pPr>
            <a:r>
              <a:rPr lang="en-US" altLang="zh-CN" sz="3600" b="1" dirty="0">
                <a:ea typeface="黑体" panose="02010609060101010101" pitchFamily="49" charset="-122"/>
              </a:rPr>
              <a:t>7</a:t>
            </a:r>
            <a:r>
              <a:rPr lang="zh-CN" altLang="en-US" sz="3600" b="1" dirty="0">
                <a:ea typeface="黑体" panose="02010609060101010101" pitchFamily="49" charset="-122"/>
              </a:rPr>
              <a:t>那美好的仗我已经打过了，当跑的路我已经跑尽了，所信的道我已经守住了。</a:t>
            </a:r>
          </a:p>
          <a:p>
            <a:pPr algn="l">
              <a:lnSpc>
                <a:spcPct val="100000"/>
              </a:lnSpc>
            </a:pPr>
            <a:r>
              <a:rPr lang="en-US" altLang="zh-CN" sz="3600" b="1" dirty="0">
                <a:ea typeface="黑体" panose="02010609060101010101" pitchFamily="49" charset="-122"/>
              </a:rPr>
              <a:t>I have fought the good fight, I have finished the race, I have kept the faith</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7962788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提后</a:t>
            </a:r>
            <a:r>
              <a:rPr lang="en-US" altLang="zh-CN" sz="3600" b="1" dirty="0">
                <a:ea typeface="黑体" panose="02010609060101010101" pitchFamily="49" charset="-122"/>
              </a:rPr>
              <a:t>2 Timothy 4:6-8】</a:t>
            </a:r>
          </a:p>
          <a:p>
            <a:pPr algn="l">
              <a:lnSpc>
                <a:spcPct val="100000"/>
              </a:lnSpc>
            </a:pPr>
            <a:r>
              <a:rPr lang="en-US" altLang="zh-CN" sz="3600" b="1" dirty="0" smtClean="0">
                <a:ea typeface="黑体" panose="02010609060101010101" pitchFamily="49" charset="-122"/>
              </a:rPr>
              <a:t>8</a:t>
            </a:r>
            <a:r>
              <a:rPr lang="zh-CN" altLang="en-US" sz="3600" b="1" dirty="0">
                <a:ea typeface="黑体" panose="02010609060101010101" pitchFamily="49" charset="-122"/>
              </a:rPr>
              <a:t>从此以后，有公义的冠冕为我存留，就是按着公义审判的主到了那日要赐给我的，不但赐给我，也赐给凡爱慕他显现的人。”</a:t>
            </a:r>
          </a:p>
          <a:p>
            <a:pPr algn="l">
              <a:lnSpc>
                <a:spcPct val="100000"/>
              </a:lnSpc>
            </a:pPr>
            <a:r>
              <a:rPr lang="en-US" altLang="zh-CN" sz="3600" b="1" dirty="0">
                <a:ea typeface="黑体" panose="02010609060101010101" pitchFamily="49" charset="-122"/>
              </a:rPr>
              <a:t>Finally, there is laid up for me the crown of righteousness, which the Lord, the righteous Judge, will give to me on that Day, and not to me only but also to all who have loved His appearing.</a:t>
            </a:r>
          </a:p>
        </p:txBody>
      </p:sp>
    </p:spTree>
    <p:extLst>
      <p:ext uri="{BB962C8B-B14F-4D97-AF65-F5344CB8AC3E}">
        <p14:creationId xmlns:p14="http://schemas.microsoft.com/office/powerpoint/2010/main" val="27088178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腓</a:t>
            </a:r>
            <a:r>
              <a:rPr lang="en-US" altLang="zh-CN" sz="3600" b="1" dirty="0">
                <a:ea typeface="黑体" panose="02010609060101010101" pitchFamily="49" charset="-122"/>
              </a:rPr>
              <a:t>1:23】</a:t>
            </a:r>
            <a:r>
              <a:rPr lang="zh-CN" altLang="en-US" sz="3600" b="1" dirty="0">
                <a:ea typeface="黑体" panose="02010609060101010101" pitchFamily="49" charset="-122"/>
              </a:rPr>
              <a:t>我正在两难之间，情愿离世与基督同在，因为这是好得无比的</a:t>
            </a:r>
            <a:r>
              <a:rPr lang="zh-CN" altLang="en-US" sz="3600" b="1" dirty="0" smtClean="0">
                <a:ea typeface="黑体" panose="02010609060101010101" pitchFamily="49" charset="-122"/>
              </a:rPr>
              <a:t>。</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For </a:t>
            </a:r>
            <a:r>
              <a:rPr lang="en-US" altLang="zh-CN" sz="3600" b="1" dirty="0">
                <a:ea typeface="黑体" panose="02010609060101010101" pitchFamily="49" charset="-122"/>
              </a:rPr>
              <a:t>I am hard-pressed between the two, having a desire to depart and be with Christ, which is far better</a:t>
            </a:r>
            <a:r>
              <a:rPr lang="en-US" altLang="zh-CN" sz="3600" b="1" dirty="0" smtClean="0">
                <a:ea typeface="黑体" panose="02010609060101010101" pitchFamily="49" charset="-122"/>
              </a:rPr>
              <a:t>.</a:t>
            </a:r>
          </a:p>
          <a:p>
            <a:pPr algn="l">
              <a:lnSpc>
                <a:spcPct val="100000"/>
              </a:lnSpc>
            </a:pPr>
            <a:endParaRPr lang="en-US" altLang="zh-CN" sz="3600" b="1" dirty="0">
              <a:ea typeface="黑体" panose="02010609060101010101" pitchFamily="49" charset="-122"/>
            </a:endParaRPr>
          </a:p>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12:34】</a:t>
            </a:r>
            <a:r>
              <a:rPr lang="zh-CN" altLang="en-US" sz="3600" b="1" dirty="0">
                <a:ea typeface="黑体" panose="02010609060101010101" pitchFamily="49" charset="-122"/>
              </a:rPr>
              <a:t>因为你们的财宝在哪里，你们的心也在那里。” </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For </a:t>
            </a:r>
            <a:r>
              <a:rPr lang="en-US" altLang="zh-CN" sz="3600" b="1" dirty="0">
                <a:ea typeface="黑体" panose="02010609060101010101" pitchFamily="49" charset="-122"/>
              </a:rPr>
              <a:t>where your treasure is, there your heart will be also. </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586794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11:7-15】</a:t>
            </a:r>
          </a:p>
          <a:p>
            <a:pPr algn="l">
              <a:lnSpc>
                <a:spcPct val="100000"/>
              </a:lnSpc>
            </a:pPr>
            <a:r>
              <a:rPr lang="en-US" altLang="zh-CN" sz="3600" b="1" dirty="0" smtClean="0">
                <a:ea typeface="黑体" panose="02010609060101010101" pitchFamily="49" charset="-122"/>
              </a:rPr>
              <a:t>13</a:t>
            </a:r>
            <a:r>
              <a:rPr lang="zh-CN" altLang="en-US" sz="3600" b="1" dirty="0">
                <a:ea typeface="黑体" panose="02010609060101010101" pitchFamily="49" charset="-122"/>
              </a:rPr>
              <a:t>因为众先知和律法说预言，到约翰为止。</a:t>
            </a:r>
          </a:p>
          <a:p>
            <a:pPr algn="l">
              <a:lnSpc>
                <a:spcPct val="100000"/>
              </a:lnSpc>
            </a:pPr>
            <a:r>
              <a:rPr lang="en-US" altLang="zh-CN" sz="3600" b="1" dirty="0">
                <a:ea typeface="黑体" panose="02010609060101010101" pitchFamily="49" charset="-122"/>
              </a:rPr>
              <a:t>For all the prophets and the law prophesied until John.</a:t>
            </a:r>
          </a:p>
          <a:p>
            <a:pPr algn="l">
              <a:lnSpc>
                <a:spcPct val="100000"/>
              </a:lnSpc>
            </a:pPr>
            <a:r>
              <a:rPr lang="en-US" altLang="zh-CN" sz="3600" b="1" dirty="0">
                <a:ea typeface="黑体" panose="02010609060101010101" pitchFamily="49" charset="-122"/>
              </a:rPr>
              <a:t>14</a:t>
            </a:r>
            <a:r>
              <a:rPr lang="zh-CN" altLang="en-US" sz="3600" b="1" dirty="0">
                <a:ea typeface="黑体" panose="02010609060101010101" pitchFamily="49" charset="-122"/>
              </a:rPr>
              <a:t>你们若肯领受，这人就是那应当来的以利亚。</a:t>
            </a:r>
          </a:p>
          <a:p>
            <a:pPr algn="l">
              <a:lnSpc>
                <a:spcPct val="100000"/>
              </a:lnSpc>
            </a:pPr>
            <a:r>
              <a:rPr lang="en-US" altLang="zh-CN" sz="3600" b="1" dirty="0">
                <a:ea typeface="黑体" panose="02010609060101010101" pitchFamily="49" charset="-122"/>
              </a:rPr>
              <a:t>And if you are willing to receive it, he is Elijah who is to come.</a:t>
            </a:r>
          </a:p>
          <a:p>
            <a:pPr algn="l">
              <a:lnSpc>
                <a:spcPct val="100000"/>
              </a:lnSpc>
            </a:pPr>
            <a:r>
              <a:rPr lang="en-US" altLang="zh-CN" sz="3600" b="1" dirty="0">
                <a:ea typeface="黑体" panose="02010609060101010101" pitchFamily="49" charset="-122"/>
              </a:rPr>
              <a:t>15</a:t>
            </a:r>
            <a:r>
              <a:rPr lang="zh-CN" altLang="en-US" sz="3600" b="1" dirty="0">
                <a:ea typeface="黑体" panose="02010609060101010101" pitchFamily="49" charset="-122"/>
              </a:rPr>
              <a:t>有耳可听的，就应当听。 </a:t>
            </a:r>
          </a:p>
          <a:p>
            <a:pPr algn="l">
              <a:lnSpc>
                <a:spcPct val="100000"/>
              </a:lnSpc>
            </a:pPr>
            <a:r>
              <a:rPr lang="en-US" altLang="zh-CN" sz="3600" b="1" dirty="0">
                <a:ea typeface="黑体" panose="02010609060101010101" pitchFamily="49" charset="-122"/>
              </a:rPr>
              <a:t>He who has ears to hear, let him hear!</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97631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11:12】</a:t>
            </a:r>
          </a:p>
          <a:p>
            <a:pPr algn="l">
              <a:lnSpc>
                <a:spcPct val="100000"/>
              </a:lnSpc>
            </a:pPr>
            <a:r>
              <a:rPr lang="en-US" altLang="zh-CN" sz="3600" b="1" dirty="0">
                <a:ea typeface="黑体" panose="02010609060101010101" pitchFamily="49" charset="-122"/>
              </a:rPr>
              <a:t>12</a:t>
            </a:r>
            <a:r>
              <a:rPr lang="zh-CN" altLang="en-US" sz="3600" b="1" dirty="0">
                <a:ea typeface="黑体" panose="02010609060101010101" pitchFamily="49" charset="-122"/>
              </a:rPr>
              <a:t>从施洗约翰的时候到如今，天国是努力进入的，努力的人就得着了。</a:t>
            </a:r>
          </a:p>
          <a:p>
            <a:pPr algn="l">
              <a:lnSpc>
                <a:spcPct val="100000"/>
              </a:lnSpc>
            </a:pPr>
            <a:r>
              <a:rPr lang="en-US" altLang="zh-CN" sz="3600" b="1" dirty="0">
                <a:ea typeface="黑体" panose="02010609060101010101" pitchFamily="49" charset="-122"/>
              </a:rPr>
              <a:t>And from the days of John the Baptist until now the kingdom of heaven suffers violence, and the violent take it by force.</a:t>
            </a:r>
          </a:p>
        </p:txBody>
      </p:sp>
    </p:spTree>
    <p:extLst>
      <p:ext uri="{BB962C8B-B14F-4D97-AF65-F5344CB8AC3E}">
        <p14:creationId xmlns:p14="http://schemas.microsoft.com/office/powerpoint/2010/main" val="416342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925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7</a:t>
            </a:r>
            <a:r>
              <a:rPr lang="zh-CN" altLang="en-US" sz="3600" b="1" dirty="0">
                <a:ea typeface="黑体" panose="02010609060101010101" pitchFamily="49" charset="-122"/>
              </a:rPr>
              <a:t>：</a:t>
            </a:r>
            <a:r>
              <a:rPr lang="en-US" altLang="zh-CN" sz="3600" b="1" dirty="0">
                <a:ea typeface="黑体" panose="02010609060101010101" pitchFamily="49" charset="-122"/>
              </a:rPr>
              <a:t>13-14】</a:t>
            </a:r>
          </a:p>
          <a:p>
            <a:pPr algn="l">
              <a:lnSpc>
                <a:spcPct val="100000"/>
              </a:lnSpc>
            </a:pPr>
            <a:r>
              <a:rPr lang="en-US" altLang="zh-CN" sz="3600" b="1" dirty="0">
                <a:ea typeface="黑体" panose="02010609060101010101" pitchFamily="49" charset="-122"/>
              </a:rPr>
              <a:t>13“</a:t>
            </a:r>
            <a:r>
              <a:rPr lang="zh-CN" altLang="en-US" sz="3600" b="1" dirty="0">
                <a:ea typeface="黑体" panose="02010609060101010101" pitchFamily="49" charset="-122"/>
              </a:rPr>
              <a:t>你们要进窄门。因为引到灭亡，那门是宽的，路是大的，进去的人也多；</a:t>
            </a:r>
          </a:p>
          <a:p>
            <a:pPr algn="l">
              <a:lnSpc>
                <a:spcPct val="100000"/>
              </a:lnSpc>
            </a:pPr>
            <a:r>
              <a:rPr lang="en-US" altLang="zh-CN" sz="3600" b="1" dirty="0">
                <a:ea typeface="黑体" panose="02010609060101010101" pitchFamily="49" charset="-122"/>
              </a:rPr>
              <a:t>"Enter by the narrow gate; for wide is the gate and broad is the way that leads to destruction, and there are many who go in by it.</a:t>
            </a:r>
          </a:p>
          <a:p>
            <a:pPr algn="l">
              <a:lnSpc>
                <a:spcPct val="100000"/>
              </a:lnSpc>
            </a:pPr>
            <a:r>
              <a:rPr lang="en-US" altLang="zh-CN" sz="3600" b="1" dirty="0">
                <a:ea typeface="黑体" panose="02010609060101010101" pitchFamily="49" charset="-122"/>
              </a:rPr>
              <a:t>14</a:t>
            </a:r>
            <a:r>
              <a:rPr lang="zh-CN" altLang="en-US" sz="3600" b="1" dirty="0">
                <a:ea typeface="黑体" panose="02010609060101010101" pitchFamily="49" charset="-122"/>
              </a:rPr>
              <a:t>引到永生，那门是窄的，路是小的，找着的人也少。”</a:t>
            </a:r>
          </a:p>
          <a:p>
            <a:pPr algn="l">
              <a:lnSpc>
                <a:spcPct val="100000"/>
              </a:lnSpc>
            </a:pPr>
            <a:r>
              <a:rPr lang="en-US" altLang="zh-CN" sz="3600" b="1" dirty="0">
                <a:ea typeface="黑体" panose="02010609060101010101" pitchFamily="49" charset="-122"/>
              </a:rPr>
              <a:t>Because narrow is the gate and difficult is the way which leads to life, and there are few who find it.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475043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路加福音 </a:t>
            </a:r>
            <a:r>
              <a:rPr lang="en-US" altLang="zh-CN" sz="3600" b="1" dirty="0">
                <a:ea typeface="黑体" panose="02010609060101010101" pitchFamily="49" charset="-122"/>
              </a:rPr>
              <a:t>Luke 13</a:t>
            </a:r>
            <a:r>
              <a:rPr lang="zh-CN" altLang="en-US" sz="3600" b="1" dirty="0">
                <a:ea typeface="黑体" panose="02010609060101010101" pitchFamily="49" charset="-122"/>
              </a:rPr>
              <a:t>：</a:t>
            </a:r>
            <a:r>
              <a:rPr lang="en-US" altLang="zh-CN" sz="3600" b="1" dirty="0">
                <a:ea typeface="黑体" panose="02010609060101010101" pitchFamily="49" charset="-122"/>
              </a:rPr>
              <a:t>23-24】 </a:t>
            </a:r>
          </a:p>
          <a:p>
            <a:pPr algn="l">
              <a:lnSpc>
                <a:spcPct val="100000"/>
              </a:lnSpc>
            </a:pPr>
            <a:r>
              <a:rPr lang="en-US" altLang="zh-CN" sz="3600" b="1" dirty="0">
                <a:ea typeface="黑体" panose="02010609060101010101" pitchFamily="49" charset="-122"/>
              </a:rPr>
              <a:t>23</a:t>
            </a:r>
            <a:r>
              <a:rPr lang="zh-CN" altLang="en-US" sz="3600" b="1" dirty="0">
                <a:ea typeface="黑体" panose="02010609060101010101" pitchFamily="49" charset="-122"/>
              </a:rPr>
              <a:t>有一个人问他说：“主啊，得救的人少吗？” </a:t>
            </a:r>
          </a:p>
          <a:p>
            <a:pPr algn="l">
              <a:lnSpc>
                <a:spcPct val="100000"/>
              </a:lnSpc>
            </a:pPr>
            <a:r>
              <a:rPr lang="en-US" altLang="zh-CN" sz="3600" b="1" dirty="0">
                <a:ea typeface="黑体" panose="02010609060101010101" pitchFamily="49" charset="-122"/>
              </a:rPr>
              <a:t>Then one said to Him, "Lord, are there few who are saved?" And He said to them,</a:t>
            </a:r>
          </a:p>
          <a:p>
            <a:pPr algn="l">
              <a:lnSpc>
                <a:spcPct val="100000"/>
              </a:lnSpc>
            </a:pPr>
            <a:r>
              <a:rPr lang="en-US" altLang="zh-CN" sz="3600" b="1" dirty="0">
                <a:ea typeface="黑体" panose="02010609060101010101" pitchFamily="49" charset="-122"/>
              </a:rPr>
              <a:t>24</a:t>
            </a:r>
            <a:r>
              <a:rPr lang="zh-CN" altLang="en-US" sz="3600" b="1" dirty="0">
                <a:ea typeface="黑体" panose="02010609060101010101" pitchFamily="49" charset="-122"/>
              </a:rPr>
              <a:t>耶稣对众人说：“你们要努力进窄门。我告诉你们：将来有许多人想要进去，却是不能。</a:t>
            </a:r>
          </a:p>
          <a:p>
            <a:pPr algn="l">
              <a:lnSpc>
                <a:spcPct val="100000"/>
              </a:lnSpc>
            </a:pPr>
            <a:r>
              <a:rPr lang="en-US" altLang="zh-CN" sz="3600" b="1" dirty="0">
                <a:ea typeface="黑体" panose="02010609060101010101" pitchFamily="49" charset="-122"/>
              </a:rPr>
              <a:t>"Strive to enter through the narrow gate, for many, I say to you, will seek to enter and will not be able.</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235451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22</a:t>
            </a:r>
            <a:r>
              <a:rPr lang="zh-CN" altLang="en-US" sz="3600" b="1" dirty="0">
                <a:ea typeface="黑体" panose="02010609060101010101" pitchFamily="49" charset="-122"/>
              </a:rPr>
              <a:t>：</a:t>
            </a:r>
            <a:r>
              <a:rPr lang="en-US" altLang="zh-CN" sz="3600" b="1" dirty="0">
                <a:ea typeface="黑体" panose="02010609060101010101" pitchFamily="49" charset="-122"/>
              </a:rPr>
              <a:t>14</a:t>
            </a:r>
            <a:r>
              <a:rPr lang="en-US" altLang="zh-CN" sz="3600" b="1" dirty="0" smtClean="0">
                <a:ea typeface="黑体" panose="02010609060101010101" pitchFamily="49" charset="-122"/>
              </a:rPr>
              <a:t>】</a:t>
            </a:r>
          </a:p>
          <a:p>
            <a:pPr algn="l">
              <a:lnSpc>
                <a:spcPct val="100000"/>
              </a:lnSpc>
            </a:pPr>
            <a:r>
              <a:rPr lang="zh-CN" altLang="en-US" sz="3600" b="1" dirty="0" smtClean="0">
                <a:ea typeface="黑体" panose="02010609060101010101" pitchFamily="49" charset="-122"/>
              </a:rPr>
              <a:t>因为</a:t>
            </a:r>
            <a:r>
              <a:rPr lang="zh-CN" altLang="en-US" sz="3600" b="1" dirty="0">
                <a:ea typeface="黑体" panose="02010609060101010101" pitchFamily="49" charset="-122"/>
              </a:rPr>
              <a:t>被召的人多，选上的人少。” </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a:t>
            </a:r>
            <a:r>
              <a:rPr lang="en-US" altLang="zh-CN" sz="3600" b="1" dirty="0">
                <a:ea typeface="黑体" panose="02010609060101010101" pitchFamily="49" charset="-122"/>
              </a:rPr>
              <a:t>For many are called, but few are chosen." </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4073400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332656"/>
            <a:ext cx="8280920" cy="6336704"/>
          </a:xfrm>
        </p:spPr>
        <p:txBody>
          <a:bodyPr>
            <a:normAutofit fontScale="92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14</a:t>
            </a:r>
            <a:r>
              <a:rPr lang="zh-CN" altLang="en-US" sz="3600" b="1" dirty="0">
                <a:ea typeface="黑体" panose="02010609060101010101" pitchFamily="49" charset="-122"/>
              </a:rPr>
              <a:t>：</a:t>
            </a:r>
            <a:r>
              <a:rPr lang="en-US" altLang="zh-CN" sz="3600" b="1" dirty="0">
                <a:ea typeface="黑体" panose="02010609060101010101" pitchFamily="49" charset="-122"/>
              </a:rPr>
              <a:t>26-27】</a:t>
            </a:r>
          </a:p>
          <a:p>
            <a:pPr algn="l">
              <a:lnSpc>
                <a:spcPct val="100000"/>
              </a:lnSpc>
            </a:pPr>
            <a:r>
              <a:rPr lang="en-US" altLang="zh-CN" sz="3600" b="1" dirty="0">
                <a:ea typeface="黑体" panose="02010609060101010101" pitchFamily="49" charset="-122"/>
              </a:rPr>
              <a:t>26“</a:t>
            </a:r>
            <a:r>
              <a:rPr lang="zh-CN" altLang="en-US" sz="3600" b="1" dirty="0">
                <a:ea typeface="黑体" panose="02010609060101010101" pitchFamily="49" charset="-122"/>
              </a:rPr>
              <a:t>人到我这里来，若不爱我胜过爱自己的父母、妻子、儿女、弟兄、姐妹和自己的性命，就不能作我的门徒（“爱我胜过爱”原文作“恨”）；</a:t>
            </a:r>
          </a:p>
          <a:p>
            <a:pPr algn="l">
              <a:lnSpc>
                <a:spcPct val="100000"/>
              </a:lnSpc>
            </a:pPr>
            <a:r>
              <a:rPr lang="en-US" altLang="zh-CN" sz="3600" b="1" dirty="0">
                <a:ea typeface="黑体" panose="02010609060101010101" pitchFamily="49" charset="-122"/>
              </a:rPr>
              <a:t>"If anyone comes to Me and does not hate his father and mother, wife and children, brothers and sisters, yes, and his own life also, he cannot be My disciple.</a:t>
            </a:r>
          </a:p>
          <a:p>
            <a:pPr algn="l">
              <a:lnSpc>
                <a:spcPct val="100000"/>
              </a:lnSpc>
            </a:pPr>
            <a:r>
              <a:rPr lang="en-US" altLang="zh-CN" sz="3600" b="1" dirty="0">
                <a:ea typeface="黑体" panose="02010609060101010101" pitchFamily="49" charset="-122"/>
              </a:rPr>
              <a:t>27</a:t>
            </a:r>
            <a:r>
              <a:rPr lang="zh-CN" altLang="en-US" sz="3600" b="1" dirty="0">
                <a:ea typeface="黑体" panose="02010609060101010101" pitchFamily="49" charset="-122"/>
              </a:rPr>
              <a:t>凡不背着自己十字架跟从我的，也不能作我的门徒。</a:t>
            </a:r>
          </a:p>
          <a:p>
            <a:pPr algn="l">
              <a:lnSpc>
                <a:spcPct val="100000"/>
              </a:lnSpc>
            </a:pPr>
            <a:r>
              <a:rPr lang="en-US" altLang="zh-CN" sz="3600" b="1" dirty="0">
                <a:ea typeface="黑体" panose="02010609060101010101" pitchFamily="49" charset="-122"/>
              </a:rPr>
              <a:t>And whoever does not bear his cross and come after Me cannot be My disciple.</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35511336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3635</TotalTime>
  <Words>2861</Words>
  <Application>Microsoft Office PowerPoint</Application>
  <PresentationFormat>全屏显示(4:3)</PresentationFormat>
  <Paragraphs>192</Paragraphs>
  <Slides>33</Slides>
  <Notes>33</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33</vt:i4>
      </vt:variant>
    </vt:vector>
  </HeadingPairs>
  <TitlesOfParts>
    <vt:vector size="40" baseType="lpstr">
      <vt:lpstr>新細明體</vt:lpstr>
      <vt:lpstr>黑体</vt:lpstr>
      <vt:lpstr>宋体</vt:lpstr>
      <vt:lpstr>Arial</vt:lpstr>
      <vt:lpstr>Calibri</vt:lpstr>
      <vt:lpstr>Calibri Light</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414</cp:revision>
  <dcterms:created xsi:type="dcterms:W3CDTF">2014-02-25T17:54:08Z</dcterms:created>
  <dcterms:modified xsi:type="dcterms:W3CDTF">2017-08-27T10:31:24Z</dcterms:modified>
</cp:coreProperties>
</file>