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21"/>
  </p:notesMasterIdLst>
  <p:handoutMasterIdLst>
    <p:handoutMasterId r:id="rId22"/>
  </p:handoutMasterIdLst>
  <p:sldIdLst>
    <p:sldId id="469" r:id="rId2"/>
    <p:sldId id="632" r:id="rId3"/>
    <p:sldId id="633" r:id="rId4"/>
    <p:sldId id="622" r:id="rId5"/>
    <p:sldId id="623" r:id="rId6"/>
    <p:sldId id="624" r:id="rId7"/>
    <p:sldId id="634" r:id="rId8"/>
    <p:sldId id="630" r:id="rId9"/>
    <p:sldId id="631" r:id="rId10"/>
    <p:sldId id="610" r:id="rId11"/>
    <p:sldId id="635" r:id="rId12"/>
    <p:sldId id="636" r:id="rId13"/>
    <p:sldId id="637" r:id="rId14"/>
    <p:sldId id="638" r:id="rId15"/>
    <p:sldId id="625" r:id="rId16"/>
    <p:sldId id="626" r:id="rId17"/>
    <p:sldId id="639" r:id="rId18"/>
    <p:sldId id="640" r:id="rId19"/>
    <p:sldId id="641" r:id="rId20"/>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0" autoAdjust="0"/>
    <p:restoredTop sz="94660"/>
  </p:normalViewPr>
  <p:slideViewPr>
    <p:cSldViewPr>
      <p:cViewPr varScale="1">
        <p:scale>
          <a:sx n="79" d="100"/>
          <a:sy n="79" d="100"/>
        </p:scale>
        <p:origin x="114" y="11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2017/5/20</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2017/5/20</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dirty="0" smtClean="0">
              <a:solidFill>
                <a:prstClr val="black"/>
              </a:solidFill>
            </a:endParaRPr>
          </a:p>
        </p:txBody>
      </p:sp>
    </p:spTree>
    <p:extLst>
      <p:ext uri="{BB962C8B-B14F-4D97-AF65-F5344CB8AC3E}">
        <p14:creationId xmlns:p14="http://schemas.microsoft.com/office/powerpoint/2010/main" val="1307182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10</a:t>
            </a:fld>
            <a:endParaRPr lang="en-US" altLang="zh-CN" dirty="0" smtClean="0">
              <a:solidFill>
                <a:prstClr val="black"/>
              </a:solidFill>
            </a:endParaRPr>
          </a:p>
        </p:txBody>
      </p:sp>
    </p:spTree>
    <p:extLst>
      <p:ext uri="{BB962C8B-B14F-4D97-AF65-F5344CB8AC3E}">
        <p14:creationId xmlns:p14="http://schemas.microsoft.com/office/powerpoint/2010/main" val="28522199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11</a:t>
            </a:fld>
            <a:endParaRPr lang="en-US" altLang="zh-CN" dirty="0" smtClean="0">
              <a:solidFill>
                <a:prstClr val="black"/>
              </a:solidFill>
            </a:endParaRPr>
          </a:p>
        </p:txBody>
      </p:sp>
    </p:spTree>
    <p:extLst>
      <p:ext uri="{BB962C8B-B14F-4D97-AF65-F5344CB8AC3E}">
        <p14:creationId xmlns:p14="http://schemas.microsoft.com/office/powerpoint/2010/main" val="20470756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12</a:t>
            </a:fld>
            <a:endParaRPr lang="en-US" altLang="zh-CN" dirty="0" smtClean="0">
              <a:solidFill>
                <a:prstClr val="black"/>
              </a:solidFill>
            </a:endParaRPr>
          </a:p>
        </p:txBody>
      </p:sp>
    </p:spTree>
    <p:extLst>
      <p:ext uri="{BB962C8B-B14F-4D97-AF65-F5344CB8AC3E}">
        <p14:creationId xmlns:p14="http://schemas.microsoft.com/office/powerpoint/2010/main" val="22010536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13</a:t>
            </a:fld>
            <a:endParaRPr lang="en-US" altLang="zh-CN" dirty="0" smtClean="0">
              <a:solidFill>
                <a:prstClr val="black"/>
              </a:solidFill>
            </a:endParaRPr>
          </a:p>
        </p:txBody>
      </p:sp>
    </p:spTree>
    <p:extLst>
      <p:ext uri="{BB962C8B-B14F-4D97-AF65-F5344CB8AC3E}">
        <p14:creationId xmlns:p14="http://schemas.microsoft.com/office/powerpoint/2010/main" val="1552429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14</a:t>
            </a:fld>
            <a:endParaRPr lang="en-US" altLang="zh-CN" dirty="0" smtClean="0">
              <a:solidFill>
                <a:prstClr val="black"/>
              </a:solidFill>
            </a:endParaRPr>
          </a:p>
        </p:txBody>
      </p:sp>
    </p:spTree>
    <p:extLst>
      <p:ext uri="{BB962C8B-B14F-4D97-AF65-F5344CB8AC3E}">
        <p14:creationId xmlns:p14="http://schemas.microsoft.com/office/powerpoint/2010/main" val="7302404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15</a:t>
            </a:fld>
            <a:endParaRPr lang="en-US" altLang="zh-CN" dirty="0" smtClean="0">
              <a:solidFill>
                <a:prstClr val="black"/>
              </a:solidFill>
            </a:endParaRPr>
          </a:p>
        </p:txBody>
      </p:sp>
    </p:spTree>
    <p:extLst>
      <p:ext uri="{BB962C8B-B14F-4D97-AF65-F5344CB8AC3E}">
        <p14:creationId xmlns:p14="http://schemas.microsoft.com/office/powerpoint/2010/main" val="39438146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16</a:t>
            </a:fld>
            <a:endParaRPr lang="en-US" altLang="zh-CN" dirty="0" smtClean="0">
              <a:solidFill>
                <a:prstClr val="black"/>
              </a:solidFill>
            </a:endParaRPr>
          </a:p>
        </p:txBody>
      </p:sp>
    </p:spTree>
    <p:extLst>
      <p:ext uri="{BB962C8B-B14F-4D97-AF65-F5344CB8AC3E}">
        <p14:creationId xmlns:p14="http://schemas.microsoft.com/office/powerpoint/2010/main" val="8821262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17</a:t>
            </a:fld>
            <a:endParaRPr lang="en-US" altLang="zh-CN" dirty="0" smtClean="0">
              <a:solidFill>
                <a:prstClr val="black"/>
              </a:solidFill>
            </a:endParaRPr>
          </a:p>
        </p:txBody>
      </p:sp>
    </p:spTree>
    <p:extLst>
      <p:ext uri="{BB962C8B-B14F-4D97-AF65-F5344CB8AC3E}">
        <p14:creationId xmlns:p14="http://schemas.microsoft.com/office/powerpoint/2010/main" val="19084142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18</a:t>
            </a:fld>
            <a:endParaRPr lang="en-US" altLang="zh-CN" dirty="0" smtClean="0">
              <a:solidFill>
                <a:prstClr val="black"/>
              </a:solidFill>
            </a:endParaRPr>
          </a:p>
        </p:txBody>
      </p:sp>
    </p:spTree>
    <p:extLst>
      <p:ext uri="{BB962C8B-B14F-4D97-AF65-F5344CB8AC3E}">
        <p14:creationId xmlns:p14="http://schemas.microsoft.com/office/powerpoint/2010/main" val="18114094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19</a:t>
            </a:fld>
            <a:endParaRPr lang="en-US" altLang="zh-CN" dirty="0" smtClean="0">
              <a:solidFill>
                <a:prstClr val="black"/>
              </a:solidFill>
            </a:endParaRPr>
          </a:p>
        </p:txBody>
      </p:sp>
    </p:spTree>
    <p:extLst>
      <p:ext uri="{BB962C8B-B14F-4D97-AF65-F5344CB8AC3E}">
        <p14:creationId xmlns:p14="http://schemas.microsoft.com/office/powerpoint/2010/main" val="1718986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a:t>
            </a:fld>
            <a:endParaRPr lang="en-US" altLang="zh-CN" dirty="0" smtClean="0">
              <a:solidFill>
                <a:prstClr val="black"/>
              </a:solidFill>
            </a:endParaRPr>
          </a:p>
        </p:txBody>
      </p:sp>
    </p:spTree>
    <p:extLst>
      <p:ext uri="{BB962C8B-B14F-4D97-AF65-F5344CB8AC3E}">
        <p14:creationId xmlns:p14="http://schemas.microsoft.com/office/powerpoint/2010/main" val="2439818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a:t>
            </a:fld>
            <a:endParaRPr lang="en-US" altLang="zh-CN" dirty="0" smtClean="0">
              <a:solidFill>
                <a:prstClr val="black"/>
              </a:solidFill>
            </a:endParaRPr>
          </a:p>
        </p:txBody>
      </p:sp>
    </p:spTree>
    <p:extLst>
      <p:ext uri="{BB962C8B-B14F-4D97-AF65-F5344CB8AC3E}">
        <p14:creationId xmlns:p14="http://schemas.microsoft.com/office/powerpoint/2010/main" val="3713430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a:t>
            </a:fld>
            <a:endParaRPr lang="en-US" altLang="zh-CN" dirty="0" smtClean="0">
              <a:solidFill>
                <a:prstClr val="black"/>
              </a:solidFill>
            </a:endParaRPr>
          </a:p>
        </p:txBody>
      </p:sp>
    </p:spTree>
    <p:extLst>
      <p:ext uri="{BB962C8B-B14F-4D97-AF65-F5344CB8AC3E}">
        <p14:creationId xmlns:p14="http://schemas.microsoft.com/office/powerpoint/2010/main" val="2377601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5</a:t>
            </a:fld>
            <a:endParaRPr lang="en-US" altLang="zh-CN" dirty="0" smtClean="0">
              <a:solidFill>
                <a:prstClr val="black"/>
              </a:solidFill>
            </a:endParaRPr>
          </a:p>
        </p:txBody>
      </p:sp>
    </p:spTree>
    <p:extLst>
      <p:ext uri="{BB962C8B-B14F-4D97-AF65-F5344CB8AC3E}">
        <p14:creationId xmlns:p14="http://schemas.microsoft.com/office/powerpoint/2010/main" val="28886200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6</a:t>
            </a:fld>
            <a:endParaRPr lang="en-US" altLang="zh-CN" dirty="0" smtClean="0">
              <a:solidFill>
                <a:prstClr val="black"/>
              </a:solidFill>
            </a:endParaRPr>
          </a:p>
        </p:txBody>
      </p:sp>
    </p:spTree>
    <p:extLst>
      <p:ext uri="{BB962C8B-B14F-4D97-AF65-F5344CB8AC3E}">
        <p14:creationId xmlns:p14="http://schemas.microsoft.com/office/powerpoint/2010/main" val="41869270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7</a:t>
            </a:fld>
            <a:endParaRPr lang="en-US" altLang="zh-CN" dirty="0" smtClean="0">
              <a:solidFill>
                <a:prstClr val="black"/>
              </a:solidFill>
            </a:endParaRPr>
          </a:p>
        </p:txBody>
      </p:sp>
    </p:spTree>
    <p:extLst>
      <p:ext uri="{BB962C8B-B14F-4D97-AF65-F5344CB8AC3E}">
        <p14:creationId xmlns:p14="http://schemas.microsoft.com/office/powerpoint/2010/main" val="16316804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8</a:t>
            </a:fld>
            <a:endParaRPr lang="en-US" altLang="zh-CN" dirty="0" smtClean="0">
              <a:solidFill>
                <a:prstClr val="black"/>
              </a:solidFill>
            </a:endParaRPr>
          </a:p>
        </p:txBody>
      </p:sp>
    </p:spTree>
    <p:extLst>
      <p:ext uri="{BB962C8B-B14F-4D97-AF65-F5344CB8AC3E}">
        <p14:creationId xmlns:p14="http://schemas.microsoft.com/office/powerpoint/2010/main" val="19670240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9</a:t>
            </a:fld>
            <a:endParaRPr lang="en-US" altLang="zh-CN" dirty="0" smtClean="0">
              <a:solidFill>
                <a:prstClr val="black"/>
              </a:solidFill>
            </a:endParaRPr>
          </a:p>
        </p:txBody>
      </p:sp>
    </p:spTree>
    <p:extLst>
      <p:ext uri="{BB962C8B-B14F-4D97-AF65-F5344CB8AC3E}">
        <p14:creationId xmlns:p14="http://schemas.microsoft.com/office/powerpoint/2010/main" val="1692389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2017/5/20</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400257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2017/5/20</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837906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DC8889E9-B0E2-4B6A-A1AD-98D2F671A2DE}" type="datetimeFigureOut">
              <a:rPr lang="zh-CN" altLang="en-US" smtClean="0"/>
              <a:pPr>
                <a:defRPr/>
              </a:pPr>
              <a:t>2017/5/20</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3959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2017/5/20</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3926314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2017/5/20</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2131828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2017/5/20</a:t>
            </a:fld>
            <a:endParaRPr lang="zh-CN" altLang="en-US" dirty="0"/>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1461248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2017/5/20</a:t>
            </a:fld>
            <a:endParaRPr lang="zh-CN" altLang="en-US" dirty="0"/>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4269533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2017/5/20</a:t>
            </a:fld>
            <a:endParaRPr lang="zh-CN" altLang="en-US" dirty="0"/>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604165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2017/5/20</a:t>
            </a:fld>
            <a:endParaRPr lang="zh-CN" altLang="en-US" dirty="0"/>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234336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2017/5/20</a:t>
            </a:fld>
            <a:endParaRPr lang="zh-CN" altLang="en-US" dirty="0"/>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3981293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2017/5/20</a:t>
            </a:fld>
            <a:endParaRPr lang="zh-CN" altLang="en-US" dirty="0"/>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717764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8889E9-B0E2-4B6A-A1AD-98D2F671A2DE}" type="datetimeFigureOut">
              <a:rPr lang="zh-CN" altLang="en-US" smtClean="0"/>
              <a:pPr>
                <a:defRPr/>
              </a:pPr>
              <a:t>2017/5/20</a:t>
            </a:fld>
            <a:endParaRPr lang="zh-CN" altLang="en-US" dirty="0"/>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23434740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10:5-10】</a:t>
            </a:r>
          </a:p>
          <a:p>
            <a:pPr algn="l">
              <a:lnSpc>
                <a:spcPct val="100000"/>
              </a:lnSpc>
            </a:pPr>
            <a:r>
              <a:rPr lang="en-US" altLang="zh-CN" sz="3600" b="1" dirty="0">
                <a:ea typeface="黑体" panose="02010609060101010101" pitchFamily="49" charset="-122"/>
              </a:rPr>
              <a:t>5</a:t>
            </a:r>
            <a:r>
              <a:rPr lang="zh-CN" altLang="en-US" sz="3600" b="1" dirty="0">
                <a:ea typeface="黑体" panose="02010609060101010101" pitchFamily="49" charset="-122"/>
              </a:rPr>
              <a:t>耶稣差这十二个人去，吩咐他们说：“外邦人的路，你们不要走；撒玛利亚人的城，你们不要进。</a:t>
            </a:r>
          </a:p>
          <a:p>
            <a:pPr algn="l">
              <a:lnSpc>
                <a:spcPct val="100000"/>
              </a:lnSpc>
            </a:pPr>
            <a:r>
              <a:rPr lang="en-US" altLang="zh-CN" sz="3600" b="1" dirty="0">
                <a:ea typeface="黑体" panose="02010609060101010101" pitchFamily="49" charset="-122"/>
              </a:rPr>
              <a:t>These twelve Jesus sent out and commanded them, saying: "Do not go into the way of the Gentiles, and do not enter a city of the Samaritans.</a:t>
            </a:r>
          </a:p>
          <a:p>
            <a:pPr algn="l">
              <a:lnSpc>
                <a:spcPct val="100000"/>
              </a:lnSpc>
            </a:pPr>
            <a:r>
              <a:rPr lang="en-US" altLang="zh-CN" sz="3600" b="1" dirty="0">
                <a:ea typeface="黑体" panose="02010609060101010101" pitchFamily="49" charset="-122"/>
              </a:rPr>
              <a:t>6</a:t>
            </a:r>
            <a:r>
              <a:rPr lang="zh-CN" altLang="en-US" sz="3600" b="1" dirty="0">
                <a:ea typeface="黑体" panose="02010609060101010101" pitchFamily="49" charset="-122"/>
              </a:rPr>
              <a:t>宁可往以色列家迷失的羊那里去。</a:t>
            </a:r>
          </a:p>
          <a:p>
            <a:pPr algn="l">
              <a:lnSpc>
                <a:spcPct val="100000"/>
              </a:lnSpc>
            </a:pPr>
            <a:r>
              <a:rPr lang="en-US" altLang="zh-CN" sz="3600" b="1" dirty="0">
                <a:ea typeface="黑体" panose="02010609060101010101" pitchFamily="49" charset="-122"/>
              </a:rPr>
              <a:t>But go rather to the lost sheep of the house of Israel</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518551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925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提摩太前书</a:t>
            </a:r>
            <a:r>
              <a:rPr lang="en-US" altLang="zh-CN" sz="3600" b="1" dirty="0">
                <a:ea typeface="黑体" panose="02010609060101010101" pitchFamily="49" charset="-122"/>
              </a:rPr>
              <a:t>1 Timothy 6:3-10】</a:t>
            </a:r>
          </a:p>
          <a:p>
            <a:pPr algn="l">
              <a:lnSpc>
                <a:spcPct val="100000"/>
              </a:lnSpc>
            </a:pPr>
            <a:r>
              <a:rPr lang="en-US" altLang="zh-CN" sz="3600" b="1" dirty="0">
                <a:ea typeface="黑体" panose="02010609060101010101" pitchFamily="49" charset="-122"/>
              </a:rPr>
              <a:t>3</a:t>
            </a:r>
            <a:r>
              <a:rPr lang="zh-CN" altLang="en-US" sz="3600" b="1" dirty="0">
                <a:ea typeface="黑体" panose="02010609060101010101" pitchFamily="49" charset="-122"/>
              </a:rPr>
              <a:t>若有人传异教，不服从我们主耶稣基督纯正的话与那合乎敬虔的道理，</a:t>
            </a:r>
          </a:p>
          <a:p>
            <a:pPr algn="l">
              <a:lnSpc>
                <a:spcPct val="100000"/>
              </a:lnSpc>
            </a:pPr>
            <a:r>
              <a:rPr lang="en-US" altLang="zh-CN" sz="3600" b="1" dirty="0">
                <a:ea typeface="黑体" panose="02010609060101010101" pitchFamily="49" charset="-122"/>
              </a:rPr>
              <a:t>If anyone teaches otherwise and does not consent to wholesome words, even the words of our Lord Jesus Christ, and to the doctrine which accords with godliness,</a:t>
            </a:r>
          </a:p>
          <a:p>
            <a:pPr algn="l">
              <a:lnSpc>
                <a:spcPct val="100000"/>
              </a:lnSpc>
            </a:pPr>
            <a:r>
              <a:rPr lang="en-US" altLang="zh-CN" sz="3600" b="1" dirty="0">
                <a:ea typeface="黑体" panose="02010609060101010101" pitchFamily="49" charset="-122"/>
              </a:rPr>
              <a:t>4</a:t>
            </a:r>
            <a:r>
              <a:rPr lang="zh-CN" altLang="en-US" sz="3600" b="1" dirty="0">
                <a:ea typeface="黑体" panose="02010609060101010101" pitchFamily="49" charset="-122"/>
              </a:rPr>
              <a:t>他是自高自大，一无所知，专好问难，争辩言词，从此就生出嫉妒、纷争、毁谤、妄疑，</a:t>
            </a:r>
          </a:p>
          <a:p>
            <a:pPr algn="l">
              <a:lnSpc>
                <a:spcPct val="100000"/>
              </a:lnSpc>
            </a:pPr>
            <a:r>
              <a:rPr lang="en-US" altLang="zh-CN" sz="3600" b="1" dirty="0">
                <a:ea typeface="黑体" panose="02010609060101010101" pitchFamily="49" charset="-122"/>
              </a:rPr>
              <a:t>he is proud, knowing nothing, but is obsessed with disputes and arguments over words, from which come envy, strife, reviling, evil suspicions</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2151695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提摩太前书</a:t>
            </a:r>
            <a:r>
              <a:rPr lang="en-US" altLang="zh-CN" sz="3600" b="1" dirty="0">
                <a:ea typeface="黑体" panose="02010609060101010101" pitchFamily="49" charset="-122"/>
              </a:rPr>
              <a:t>1 Timothy 6:3-10】</a:t>
            </a:r>
          </a:p>
          <a:p>
            <a:pPr algn="l">
              <a:lnSpc>
                <a:spcPct val="100000"/>
              </a:lnSpc>
            </a:pPr>
            <a:r>
              <a:rPr lang="en-US" altLang="zh-CN" sz="3600" b="1" dirty="0" smtClean="0">
                <a:ea typeface="黑体" panose="02010609060101010101" pitchFamily="49" charset="-122"/>
              </a:rPr>
              <a:t>5</a:t>
            </a:r>
            <a:r>
              <a:rPr lang="zh-CN" altLang="en-US" sz="3600" b="1" dirty="0">
                <a:ea typeface="黑体" panose="02010609060101010101" pitchFamily="49" charset="-122"/>
              </a:rPr>
              <a:t>并那坏了心术、失丧真理之人的争竞。他们以敬虔为得利的门路。</a:t>
            </a:r>
          </a:p>
          <a:p>
            <a:pPr algn="l">
              <a:lnSpc>
                <a:spcPct val="100000"/>
              </a:lnSpc>
            </a:pPr>
            <a:r>
              <a:rPr lang="en-US" altLang="zh-CN" sz="3600" b="1" dirty="0">
                <a:ea typeface="黑体" panose="02010609060101010101" pitchFamily="49" charset="-122"/>
              </a:rPr>
              <a:t>useless </a:t>
            </a:r>
            <a:r>
              <a:rPr lang="en-US" altLang="zh-CN" sz="3600" b="1" dirty="0" err="1">
                <a:ea typeface="黑体" panose="02010609060101010101" pitchFamily="49" charset="-122"/>
              </a:rPr>
              <a:t>wranglings</a:t>
            </a:r>
            <a:r>
              <a:rPr lang="en-US" altLang="zh-CN" sz="3600" b="1" dirty="0">
                <a:ea typeface="黑体" panose="02010609060101010101" pitchFamily="49" charset="-122"/>
              </a:rPr>
              <a:t> of men of corrupt minds and destitute of the truth, who suppose that godliness is a means of gain. From such withdraw yourself.</a:t>
            </a:r>
          </a:p>
          <a:p>
            <a:pPr algn="l">
              <a:lnSpc>
                <a:spcPct val="100000"/>
              </a:lnSpc>
            </a:pPr>
            <a:r>
              <a:rPr lang="en-US" altLang="zh-CN" sz="3600" b="1" dirty="0">
                <a:ea typeface="黑体" panose="02010609060101010101" pitchFamily="49" charset="-122"/>
              </a:rPr>
              <a:t>6</a:t>
            </a:r>
            <a:r>
              <a:rPr lang="zh-CN" altLang="en-US" sz="3600" b="1" dirty="0">
                <a:ea typeface="黑体" panose="02010609060101010101" pitchFamily="49" charset="-122"/>
              </a:rPr>
              <a:t>然而，敬虔加上知足的心便是大利了，</a:t>
            </a:r>
          </a:p>
          <a:p>
            <a:pPr algn="l">
              <a:lnSpc>
                <a:spcPct val="100000"/>
              </a:lnSpc>
            </a:pPr>
            <a:r>
              <a:rPr lang="en-US" altLang="zh-CN" sz="3600" b="1" dirty="0">
                <a:ea typeface="黑体" panose="02010609060101010101" pitchFamily="49" charset="-122"/>
              </a:rPr>
              <a:t>Now godliness with contentment is great gain</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41014101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提摩太前书</a:t>
            </a:r>
            <a:r>
              <a:rPr lang="en-US" altLang="zh-CN" sz="3600" b="1" dirty="0">
                <a:ea typeface="黑体" panose="02010609060101010101" pitchFamily="49" charset="-122"/>
              </a:rPr>
              <a:t>1 Timothy 6:3-10】</a:t>
            </a:r>
          </a:p>
          <a:p>
            <a:pPr algn="l">
              <a:lnSpc>
                <a:spcPct val="100000"/>
              </a:lnSpc>
            </a:pPr>
            <a:r>
              <a:rPr lang="en-US" altLang="zh-CN" sz="3600" b="1" dirty="0" smtClean="0">
                <a:ea typeface="黑体" panose="02010609060101010101" pitchFamily="49" charset="-122"/>
              </a:rPr>
              <a:t>7</a:t>
            </a:r>
            <a:r>
              <a:rPr lang="zh-CN" altLang="en-US" sz="3600" b="1" dirty="0">
                <a:ea typeface="黑体" panose="02010609060101010101" pitchFamily="49" charset="-122"/>
              </a:rPr>
              <a:t>因为我们没有带什么到世上来，也不能带什么去，</a:t>
            </a:r>
          </a:p>
          <a:p>
            <a:pPr algn="l">
              <a:lnSpc>
                <a:spcPct val="100000"/>
              </a:lnSpc>
            </a:pPr>
            <a:r>
              <a:rPr lang="en-US" altLang="zh-CN" sz="3600" b="1" dirty="0">
                <a:ea typeface="黑体" panose="02010609060101010101" pitchFamily="49" charset="-122"/>
              </a:rPr>
              <a:t>For we brought nothing into this world, and it is certain we can carry nothing out.</a:t>
            </a:r>
          </a:p>
          <a:p>
            <a:pPr algn="l">
              <a:lnSpc>
                <a:spcPct val="100000"/>
              </a:lnSpc>
            </a:pPr>
            <a:r>
              <a:rPr lang="en-US" altLang="zh-CN" sz="3600" b="1" dirty="0">
                <a:ea typeface="黑体" panose="02010609060101010101" pitchFamily="49" charset="-122"/>
              </a:rPr>
              <a:t>8</a:t>
            </a:r>
            <a:r>
              <a:rPr lang="zh-CN" altLang="en-US" sz="3600" b="1" dirty="0">
                <a:ea typeface="黑体" panose="02010609060101010101" pitchFamily="49" charset="-122"/>
              </a:rPr>
              <a:t>只要有衣有食，就当知足。</a:t>
            </a:r>
          </a:p>
          <a:p>
            <a:pPr algn="l">
              <a:lnSpc>
                <a:spcPct val="100000"/>
              </a:lnSpc>
            </a:pPr>
            <a:r>
              <a:rPr lang="en-US" altLang="zh-CN" sz="3600" b="1" dirty="0">
                <a:ea typeface="黑体" panose="02010609060101010101" pitchFamily="49" charset="-122"/>
              </a:rPr>
              <a:t>And having food and clothing, with these we shall be content</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6867041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92500"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提摩太前书</a:t>
            </a:r>
            <a:r>
              <a:rPr lang="en-US" altLang="zh-CN" sz="3600" b="1" dirty="0">
                <a:ea typeface="黑体" panose="02010609060101010101" pitchFamily="49" charset="-122"/>
              </a:rPr>
              <a:t>1 Timothy 6:3-10】</a:t>
            </a:r>
          </a:p>
          <a:p>
            <a:pPr algn="l">
              <a:lnSpc>
                <a:spcPct val="100000"/>
              </a:lnSpc>
            </a:pPr>
            <a:r>
              <a:rPr lang="en-US" altLang="zh-CN" sz="3600" b="1" dirty="0" smtClean="0">
                <a:ea typeface="黑体" panose="02010609060101010101" pitchFamily="49" charset="-122"/>
              </a:rPr>
              <a:t>9</a:t>
            </a:r>
            <a:r>
              <a:rPr lang="zh-CN" altLang="en-US" sz="3600" b="1" dirty="0">
                <a:ea typeface="黑体" panose="02010609060101010101" pitchFamily="49" charset="-122"/>
              </a:rPr>
              <a:t>但那些想要发财的人，就陷在迷惑、落在网罗和许多无知有害的私欲里，叫人沉在败坏和灭亡中。</a:t>
            </a:r>
            <a:r>
              <a:rPr lang="en-US" altLang="zh-CN" sz="3600" b="1" dirty="0">
                <a:ea typeface="黑体" panose="02010609060101010101" pitchFamily="49" charset="-122"/>
              </a:rPr>
              <a:t>But those who desire to be rich fall into temptation and a snare, and into many foolish and harmful lusts which drown men in destruction and perdition.</a:t>
            </a:r>
          </a:p>
          <a:p>
            <a:pPr algn="l">
              <a:lnSpc>
                <a:spcPct val="100000"/>
              </a:lnSpc>
            </a:pPr>
            <a:r>
              <a:rPr lang="en-US" altLang="zh-CN" sz="3600" b="1" dirty="0">
                <a:ea typeface="黑体" panose="02010609060101010101" pitchFamily="49" charset="-122"/>
              </a:rPr>
              <a:t>10</a:t>
            </a:r>
            <a:r>
              <a:rPr lang="zh-CN" altLang="en-US" sz="3600" b="1" dirty="0">
                <a:ea typeface="黑体" panose="02010609060101010101" pitchFamily="49" charset="-122"/>
              </a:rPr>
              <a:t>贪财是万恶之根。有人贪恋钱财，就被引诱离了真道，用许多愁苦把自己刺透了。</a:t>
            </a:r>
          </a:p>
          <a:p>
            <a:pPr algn="l">
              <a:lnSpc>
                <a:spcPct val="100000"/>
              </a:lnSpc>
            </a:pPr>
            <a:r>
              <a:rPr lang="en-US" altLang="zh-CN" sz="3600" b="1" dirty="0">
                <a:ea typeface="黑体" panose="02010609060101010101" pitchFamily="49" charset="-122"/>
              </a:rPr>
              <a:t>For the love of money is a root of all kinds of evil, for which some have strayed from the faith in their greediness, and pierced themselves through with many sorrows.</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7854654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约翰一书</a:t>
            </a:r>
            <a:r>
              <a:rPr lang="en-US" altLang="zh-CN" sz="3600" b="1" dirty="0">
                <a:ea typeface="黑体" panose="02010609060101010101" pitchFamily="49" charset="-122"/>
              </a:rPr>
              <a:t>1John 2:15</a:t>
            </a:r>
            <a:r>
              <a:rPr lang="en-US" altLang="zh-CN" sz="3600" b="1" dirty="0" smtClean="0">
                <a:ea typeface="黑体" panose="02010609060101010101" pitchFamily="49" charset="-122"/>
              </a:rPr>
              <a:t>】</a:t>
            </a:r>
          </a:p>
          <a:p>
            <a:pPr algn="l">
              <a:lnSpc>
                <a:spcPct val="100000"/>
              </a:lnSpc>
            </a:pPr>
            <a:r>
              <a:rPr lang="zh-CN" altLang="en-US" sz="3600" b="1" dirty="0" smtClean="0">
                <a:ea typeface="黑体" panose="02010609060101010101" pitchFamily="49" charset="-122"/>
              </a:rPr>
              <a:t>不要</a:t>
            </a:r>
            <a:r>
              <a:rPr lang="zh-CN" altLang="en-US" sz="3600" b="1" dirty="0">
                <a:ea typeface="黑体" panose="02010609060101010101" pitchFamily="49" charset="-122"/>
              </a:rPr>
              <a:t>爱世界和世界上的事。人若爱世界，爱父的心就不在他里面了。</a:t>
            </a:r>
          </a:p>
          <a:p>
            <a:pPr algn="l">
              <a:lnSpc>
                <a:spcPct val="100000"/>
              </a:lnSpc>
            </a:pPr>
            <a:r>
              <a:rPr lang="en-US" altLang="zh-CN" sz="3600" b="1" dirty="0">
                <a:ea typeface="黑体" panose="02010609060101010101" pitchFamily="49" charset="-122"/>
              </a:rPr>
              <a:t>Do not love the world or the things in the world. If anyone loves the world, the love of the Father is not in him.</a:t>
            </a:r>
          </a:p>
        </p:txBody>
      </p:sp>
    </p:spTree>
    <p:extLst>
      <p:ext uri="{BB962C8B-B14F-4D97-AF65-F5344CB8AC3E}">
        <p14:creationId xmlns:p14="http://schemas.microsoft.com/office/powerpoint/2010/main" val="28806450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10</a:t>
            </a:r>
            <a:r>
              <a:rPr lang="zh-CN" altLang="en-US" sz="3600" b="1" dirty="0">
                <a:ea typeface="黑体" panose="02010609060101010101" pitchFamily="49" charset="-122"/>
              </a:rPr>
              <a:t>：</a:t>
            </a:r>
            <a:r>
              <a:rPr lang="en-US" altLang="zh-CN" sz="3600" b="1" dirty="0">
                <a:ea typeface="黑体" panose="02010609060101010101" pitchFamily="49" charset="-122"/>
              </a:rPr>
              <a:t>9-10】</a:t>
            </a:r>
          </a:p>
          <a:p>
            <a:pPr algn="l">
              <a:lnSpc>
                <a:spcPct val="100000"/>
              </a:lnSpc>
            </a:pPr>
            <a:r>
              <a:rPr lang="en-US" altLang="zh-CN" sz="3600" b="1" dirty="0">
                <a:ea typeface="黑体" panose="02010609060101010101" pitchFamily="49" charset="-122"/>
              </a:rPr>
              <a:t>9</a:t>
            </a:r>
            <a:r>
              <a:rPr lang="zh-CN" altLang="en-US" sz="3600" b="1" dirty="0">
                <a:ea typeface="黑体" panose="02010609060101010101" pitchFamily="49" charset="-122"/>
              </a:rPr>
              <a:t>腰袋里不要带金银铜钱。</a:t>
            </a:r>
          </a:p>
          <a:p>
            <a:pPr algn="l">
              <a:lnSpc>
                <a:spcPct val="100000"/>
              </a:lnSpc>
            </a:pPr>
            <a:r>
              <a:rPr lang="en-US" altLang="zh-CN" sz="3600" b="1" dirty="0">
                <a:ea typeface="黑体" panose="02010609060101010101" pitchFamily="49" charset="-122"/>
              </a:rPr>
              <a:t>Provide neither gold nor silver nor copper in your money belts,</a:t>
            </a:r>
          </a:p>
          <a:p>
            <a:pPr algn="l">
              <a:lnSpc>
                <a:spcPct val="100000"/>
              </a:lnSpc>
            </a:pPr>
            <a:r>
              <a:rPr lang="en-US" altLang="zh-CN" sz="3600" b="1" dirty="0">
                <a:ea typeface="黑体" panose="02010609060101010101" pitchFamily="49" charset="-122"/>
              </a:rPr>
              <a:t>10</a:t>
            </a:r>
            <a:r>
              <a:rPr lang="zh-CN" altLang="en-US" sz="3600" b="1" dirty="0">
                <a:ea typeface="黑体" panose="02010609060101010101" pitchFamily="49" charset="-122"/>
              </a:rPr>
              <a:t>行路不要带口袋，不要带两件褂子，也不要带鞋和拐杖，因为工人得饮食是应当的。</a:t>
            </a:r>
          </a:p>
          <a:p>
            <a:pPr algn="l">
              <a:lnSpc>
                <a:spcPct val="100000"/>
              </a:lnSpc>
            </a:pPr>
            <a:r>
              <a:rPr lang="en-US" altLang="zh-CN" sz="3600" b="1" dirty="0">
                <a:ea typeface="黑体" panose="02010609060101010101" pitchFamily="49" charset="-122"/>
              </a:rPr>
              <a:t>nor bag for your journey, nor two tunics, nor sandals, nor staffs; for a worker is worthy of his food.</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8023925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92500"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提摩太前书</a:t>
            </a:r>
            <a:r>
              <a:rPr lang="en-US" altLang="zh-CN" sz="3600" b="1" dirty="0">
                <a:ea typeface="黑体" panose="02010609060101010101" pitchFamily="49" charset="-122"/>
              </a:rPr>
              <a:t>1Timothy 5:17-18】</a:t>
            </a:r>
          </a:p>
          <a:p>
            <a:pPr algn="l">
              <a:lnSpc>
                <a:spcPct val="100000"/>
              </a:lnSpc>
            </a:pPr>
            <a:r>
              <a:rPr lang="en-US" altLang="zh-CN" sz="3600" b="1" dirty="0">
                <a:ea typeface="黑体" panose="02010609060101010101" pitchFamily="49" charset="-122"/>
              </a:rPr>
              <a:t>17</a:t>
            </a:r>
            <a:r>
              <a:rPr lang="zh-CN" altLang="en-US" sz="3600" b="1" dirty="0">
                <a:ea typeface="黑体" panose="02010609060101010101" pitchFamily="49" charset="-122"/>
              </a:rPr>
              <a:t>那善于管理教会的长老，当以为配受加倍的敬奉。那劳苦传道教导人的，更当如此。</a:t>
            </a:r>
          </a:p>
          <a:p>
            <a:pPr algn="l">
              <a:lnSpc>
                <a:spcPct val="100000"/>
              </a:lnSpc>
            </a:pPr>
            <a:r>
              <a:rPr lang="en-US" altLang="zh-CN" sz="3600" b="1" dirty="0">
                <a:ea typeface="黑体" panose="02010609060101010101" pitchFamily="49" charset="-122"/>
              </a:rPr>
              <a:t>Let the elders who rule well be counted worthy of double honor, especially those who labor in the word and doctrine.</a:t>
            </a:r>
          </a:p>
          <a:p>
            <a:pPr algn="l">
              <a:lnSpc>
                <a:spcPct val="100000"/>
              </a:lnSpc>
            </a:pPr>
            <a:r>
              <a:rPr lang="en-US" altLang="zh-CN" sz="3600" b="1" dirty="0">
                <a:ea typeface="黑体" panose="02010609060101010101" pitchFamily="49" charset="-122"/>
              </a:rPr>
              <a:t>18</a:t>
            </a:r>
            <a:r>
              <a:rPr lang="zh-CN" altLang="en-US" sz="3600" b="1" dirty="0">
                <a:ea typeface="黑体" panose="02010609060101010101" pitchFamily="49" charset="-122"/>
              </a:rPr>
              <a:t>因为经上说：“牛在场上踹谷的时候，不可笼住它的嘴。”又说：“工人得工价是应当的。”</a:t>
            </a:r>
          </a:p>
          <a:p>
            <a:pPr algn="l">
              <a:lnSpc>
                <a:spcPct val="100000"/>
              </a:lnSpc>
            </a:pPr>
            <a:r>
              <a:rPr lang="en-US" altLang="zh-CN" sz="3600" b="1" dirty="0">
                <a:ea typeface="黑体" panose="02010609060101010101" pitchFamily="49" charset="-122"/>
              </a:rPr>
              <a:t>For the Scripture says, "You shall not muzzle an ox while it treads out the grain," and, "The laborer is worthy of his wages."</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2934969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10</a:t>
            </a:r>
            <a:r>
              <a:rPr lang="zh-CN" altLang="en-US" sz="3600" b="1" dirty="0">
                <a:ea typeface="黑体" panose="02010609060101010101" pitchFamily="49" charset="-122"/>
              </a:rPr>
              <a:t>：</a:t>
            </a:r>
            <a:r>
              <a:rPr lang="en-US" altLang="zh-CN" sz="3600" b="1" dirty="0">
                <a:ea typeface="黑体" panose="02010609060101010101" pitchFamily="49" charset="-122"/>
              </a:rPr>
              <a:t>9-10】</a:t>
            </a:r>
          </a:p>
          <a:p>
            <a:pPr algn="l">
              <a:lnSpc>
                <a:spcPct val="100000"/>
              </a:lnSpc>
            </a:pPr>
            <a:r>
              <a:rPr lang="en-US" altLang="zh-CN" sz="3600" b="1" dirty="0">
                <a:ea typeface="黑体" panose="02010609060101010101" pitchFamily="49" charset="-122"/>
              </a:rPr>
              <a:t>9</a:t>
            </a:r>
            <a:r>
              <a:rPr lang="zh-CN" altLang="en-US" sz="3600" b="1" dirty="0">
                <a:ea typeface="黑体" panose="02010609060101010101" pitchFamily="49" charset="-122"/>
              </a:rPr>
              <a:t>腰袋里不要带金银铜钱。</a:t>
            </a:r>
          </a:p>
          <a:p>
            <a:pPr algn="l">
              <a:lnSpc>
                <a:spcPct val="100000"/>
              </a:lnSpc>
            </a:pPr>
            <a:r>
              <a:rPr lang="en-US" altLang="zh-CN" sz="3600" b="1" dirty="0">
                <a:ea typeface="黑体" panose="02010609060101010101" pitchFamily="49" charset="-122"/>
              </a:rPr>
              <a:t>Provide neither gold nor silver nor copper in your money belts,</a:t>
            </a:r>
          </a:p>
          <a:p>
            <a:pPr algn="l">
              <a:lnSpc>
                <a:spcPct val="100000"/>
              </a:lnSpc>
            </a:pPr>
            <a:r>
              <a:rPr lang="en-US" altLang="zh-CN" sz="3600" b="1" dirty="0">
                <a:ea typeface="黑体" panose="02010609060101010101" pitchFamily="49" charset="-122"/>
              </a:rPr>
              <a:t>10</a:t>
            </a:r>
            <a:r>
              <a:rPr lang="zh-CN" altLang="en-US" sz="3600" b="1" dirty="0">
                <a:ea typeface="黑体" panose="02010609060101010101" pitchFamily="49" charset="-122"/>
              </a:rPr>
              <a:t>行路不要带口袋，不要带两件褂子，也不要带鞋和拐杖，因为工人得饮食是应当的。</a:t>
            </a:r>
          </a:p>
          <a:p>
            <a:pPr algn="l">
              <a:lnSpc>
                <a:spcPct val="100000"/>
              </a:lnSpc>
            </a:pPr>
            <a:r>
              <a:rPr lang="en-US" altLang="zh-CN" sz="3600" b="1" dirty="0">
                <a:ea typeface="黑体" panose="02010609060101010101" pitchFamily="49" charset="-122"/>
              </a:rPr>
              <a:t>nor bag for your journey, nor two tunics, nor sandals, nor staffs; for a worker is worthy of his food.</a:t>
            </a:r>
          </a:p>
        </p:txBody>
      </p:sp>
    </p:spTree>
    <p:extLst>
      <p:ext uri="{BB962C8B-B14F-4D97-AF65-F5344CB8AC3E}">
        <p14:creationId xmlns:p14="http://schemas.microsoft.com/office/powerpoint/2010/main" val="7107066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6:31-33】</a:t>
            </a:r>
          </a:p>
          <a:p>
            <a:pPr algn="l">
              <a:lnSpc>
                <a:spcPct val="100000"/>
              </a:lnSpc>
            </a:pPr>
            <a:r>
              <a:rPr lang="en-US" altLang="zh-CN" sz="3600" b="1" dirty="0">
                <a:ea typeface="黑体" panose="02010609060101010101" pitchFamily="49" charset="-122"/>
              </a:rPr>
              <a:t>31</a:t>
            </a:r>
            <a:r>
              <a:rPr lang="zh-CN" altLang="en-US" sz="3600" b="1" dirty="0">
                <a:ea typeface="黑体" panose="02010609060101010101" pitchFamily="49" charset="-122"/>
              </a:rPr>
              <a:t>所以，不要忧虑说：‘吃什么？喝什么？穿什么？’</a:t>
            </a:r>
            <a:r>
              <a:rPr lang="en-US" altLang="zh-CN" sz="3600" b="1" dirty="0">
                <a:ea typeface="黑体" panose="02010609060101010101" pitchFamily="49" charset="-122"/>
              </a:rPr>
              <a:t>"Therefore do not worry, saying, "What shall we eat?' or "What shall we drink?' or "What shall we wear?'</a:t>
            </a:r>
          </a:p>
          <a:p>
            <a:pPr algn="l">
              <a:lnSpc>
                <a:spcPct val="100000"/>
              </a:lnSpc>
            </a:pPr>
            <a:r>
              <a:rPr lang="en-US" altLang="zh-CN" sz="3600" b="1" dirty="0">
                <a:ea typeface="黑体" panose="02010609060101010101" pitchFamily="49" charset="-122"/>
              </a:rPr>
              <a:t>32</a:t>
            </a:r>
            <a:r>
              <a:rPr lang="zh-CN" altLang="en-US" sz="3600" b="1" dirty="0">
                <a:ea typeface="黑体" panose="02010609060101010101" pitchFamily="49" charset="-122"/>
              </a:rPr>
              <a:t>这都是外邦人所求的。你们需用的这一切东西，你们的天父是知道的。</a:t>
            </a:r>
            <a:r>
              <a:rPr lang="en-US" altLang="zh-CN" sz="3600" b="1" dirty="0">
                <a:ea typeface="黑体" panose="02010609060101010101" pitchFamily="49" charset="-122"/>
              </a:rPr>
              <a:t>For after all these things the Gentiles seek. For your heavenly Father knows that you need all these things</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1560220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6:31-33】</a:t>
            </a:r>
          </a:p>
          <a:p>
            <a:pPr algn="l">
              <a:lnSpc>
                <a:spcPct val="100000"/>
              </a:lnSpc>
            </a:pPr>
            <a:r>
              <a:rPr lang="en-US" altLang="zh-CN" sz="3600" b="1" smtClean="0">
                <a:ea typeface="黑体" panose="02010609060101010101" pitchFamily="49" charset="-122"/>
              </a:rPr>
              <a:t>33</a:t>
            </a:r>
            <a:r>
              <a:rPr lang="zh-CN" altLang="en-US" sz="3600" b="1" dirty="0">
                <a:ea typeface="黑体" panose="02010609060101010101" pitchFamily="49" charset="-122"/>
              </a:rPr>
              <a:t>你们要先求他的国和他的义，这些东西都要加给你们了。</a:t>
            </a:r>
          </a:p>
          <a:p>
            <a:pPr algn="l">
              <a:lnSpc>
                <a:spcPct val="100000"/>
              </a:lnSpc>
            </a:pPr>
            <a:r>
              <a:rPr lang="en-US" altLang="zh-CN" sz="3600" b="1" dirty="0">
                <a:ea typeface="黑体" panose="02010609060101010101" pitchFamily="49" charset="-122"/>
              </a:rPr>
              <a:t>But seek first the kingdom of God and His righteousness, and all these things shall be added to you.</a:t>
            </a:r>
          </a:p>
        </p:txBody>
      </p:sp>
    </p:spTree>
    <p:extLst>
      <p:ext uri="{BB962C8B-B14F-4D97-AF65-F5344CB8AC3E}">
        <p14:creationId xmlns:p14="http://schemas.microsoft.com/office/powerpoint/2010/main" val="27306962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10:5-10】</a:t>
            </a:r>
          </a:p>
          <a:p>
            <a:pPr algn="l">
              <a:lnSpc>
                <a:spcPct val="100000"/>
              </a:lnSpc>
            </a:pPr>
            <a:r>
              <a:rPr lang="en-US" altLang="zh-CN" sz="3600" b="1" dirty="0" smtClean="0">
                <a:ea typeface="黑体" panose="02010609060101010101" pitchFamily="49" charset="-122"/>
              </a:rPr>
              <a:t>7</a:t>
            </a:r>
            <a:r>
              <a:rPr lang="zh-CN" altLang="en-US" sz="3600" b="1" dirty="0">
                <a:ea typeface="黑体" panose="02010609060101010101" pitchFamily="49" charset="-122"/>
              </a:rPr>
              <a:t>随走随传，说：‘天国近了！’</a:t>
            </a:r>
          </a:p>
          <a:p>
            <a:pPr algn="l">
              <a:lnSpc>
                <a:spcPct val="100000"/>
              </a:lnSpc>
            </a:pPr>
            <a:r>
              <a:rPr lang="en-US" altLang="zh-CN" sz="3600" b="1" dirty="0">
                <a:ea typeface="黑体" panose="02010609060101010101" pitchFamily="49" charset="-122"/>
              </a:rPr>
              <a:t>And as you go, preach, saying, "The kingdom of heaven is at hand.'</a:t>
            </a:r>
          </a:p>
          <a:p>
            <a:pPr algn="l">
              <a:lnSpc>
                <a:spcPct val="100000"/>
              </a:lnSpc>
            </a:pPr>
            <a:r>
              <a:rPr lang="en-US" altLang="zh-CN" sz="3600" b="1" dirty="0">
                <a:ea typeface="黑体" panose="02010609060101010101" pitchFamily="49" charset="-122"/>
              </a:rPr>
              <a:t>8</a:t>
            </a:r>
            <a:r>
              <a:rPr lang="zh-CN" altLang="en-US" sz="3600" b="1" dirty="0">
                <a:ea typeface="黑体" panose="02010609060101010101" pitchFamily="49" charset="-122"/>
              </a:rPr>
              <a:t>医治病人，叫死人复活，叫长大麻风的洁净，把鬼赶出去。你们白白地得来，也要白白地舍去。</a:t>
            </a:r>
          </a:p>
          <a:p>
            <a:pPr algn="l">
              <a:lnSpc>
                <a:spcPct val="100000"/>
              </a:lnSpc>
            </a:pPr>
            <a:r>
              <a:rPr lang="en-US" altLang="zh-CN" sz="3600" b="1" dirty="0">
                <a:ea typeface="黑体" panose="02010609060101010101" pitchFamily="49" charset="-122"/>
              </a:rPr>
              <a:t>Heal the sick, cleanse the lepers, raise the dead, cast out demons. Freely you have received, freely give</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507061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10:5-10】</a:t>
            </a:r>
          </a:p>
          <a:p>
            <a:pPr algn="l">
              <a:lnSpc>
                <a:spcPct val="100000"/>
              </a:lnSpc>
            </a:pPr>
            <a:r>
              <a:rPr lang="en-US" altLang="zh-CN" sz="3600" b="1" dirty="0" smtClean="0">
                <a:ea typeface="黑体" panose="02010609060101010101" pitchFamily="49" charset="-122"/>
              </a:rPr>
              <a:t>9</a:t>
            </a:r>
            <a:r>
              <a:rPr lang="zh-CN" altLang="en-US" sz="3600" b="1" dirty="0">
                <a:ea typeface="黑体" panose="02010609060101010101" pitchFamily="49" charset="-122"/>
              </a:rPr>
              <a:t>腰袋里不要带金银铜钱。</a:t>
            </a:r>
          </a:p>
          <a:p>
            <a:pPr algn="l">
              <a:lnSpc>
                <a:spcPct val="100000"/>
              </a:lnSpc>
            </a:pPr>
            <a:r>
              <a:rPr lang="en-US" altLang="zh-CN" sz="3600" b="1" dirty="0">
                <a:ea typeface="黑体" panose="02010609060101010101" pitchFamily="49" charset="-122"/>
              </a:rPr>
              <a:t>Provide neither gold nor silver nor copper in your money belts,</a:t>
            </a:r>
          </a:p>
          <a:p>
            <a:pPr algn="l">
              <a:lnSpc>
                <a:spcPct val="100000"/>
              </a:lnSpc>
            </a:pPr>
            <a:r>
              <a:rPr lang="en-US" altLang="zh-CN" sz="3600" b="1" dirty="0">
                <a:ea typeface="黑体" panose="02010609060101010101" pitchFamily="49" charset="-122"/>
              </a:rPr>
              <a:t>10</a:t>
            </a:r>
            <a:r>
              <a:rPr lang="zh-CN" altLang="en-US" sz="3600" b="1" dirty="0">
                <a:ea typeface="黑体" panose="02010609060101010101" pitchFamily="49" charset="-122"/>
              </a:rPr>
              <a:t>行路不要带口袋，不要带两件褂子，也不要带鞋和拐杖，因为工人得饮食是应当的。</a:t>
            </a:r>
          </a:p>
          <a:p>
            <a:pPr algn="l">
              <a:lnSpc>
                <a:spcPct val="100000"/>
              </a:lnSpc>
            </a:pPr>
            <a:r>
              <a:rPr lang="en-US" altLang="zh-CN" sz="3600" b="1" dirty="0">
                <a:ea typeface="黑体" panose="02010609060101010101" pitchFamily="49" charset="-122"/>
              </a:rPr>
              <a:t>nor bag for your journey, nor two tunics, nor sandals, nor staffs; for a worker is worthy of his food.</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8424717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罗马书</a:t>
            </a:r>
            <a:r>
              <a:rPr lang="en-US" altLang="zh-CN" sz="3600" b="1" dirty="0">
                <a:ea typeface="黑体" panose="02010609060101010101" pitchFamily="49" charset="-122"/>
              </a:rPr>
              <a:t>Romans 1</a:t>
            </a:r>
            <a:r>
              <a:rPr lang="zh-CN" altLang="en-US" sz="3600" b="1" dirty="0">
                <a:ea typeface="黑体" panose="02010609060101010101" pitchFamily="49" charset="-122"/>
              </a:rPr>
              <a:t>：</a:t>
            </a:r>
            <a:r>
              <a:rPr lang="en-US" altLang="zh-CN" sz="3600" b="1" dirty="0">
                <a:ea typeface="黑体" panose="02010609060101010101" pitchFamily="49" charset="-122"/>
              </a:rPr>
              <a:t>16】</a:t>
            </a:r>
          </a:p>
          <a:p>
            <a:pPr algn="l">
              <a:lnSpc>
                <a:spcPct val="100000"/>
              </a:lnSpc>
            </a:pPr>
            <a:r>
              <a:rPr lang="zh-CN" altLang="en-US" sz="3600" b="1" dirty="0">
                <a:ea typeface="黑体" panose="02010609060101010101" pitchFamily="49" charset="-122"/>
              </a:rPr>
              <a:t>我不以福音为耻；这福音本是　神的大能，要救一切相信的，先是犹太人，后是希腊人。</a:t>
            </a:r>
          </a:p>
          <a:p>
            <a:pPr algn="l">
              <a:lnSpc>
                <a:spcPct val="100000"/>
              </a:lnSpc>
            </a:pPr>
            <a:r>
              <a:rPr lang="en-US" altLang="zh-CN" sz="3600" b="1" dirty="0">
                <a:ea typeface="黑体" panose="02010609060101010101" pitchFamily="49" charset="-122"/>
              </a:rPr>
              <a:t>For I am not ashamed of the gospel of Christ, for it is the power of God to salvation for everyone who believes, for the Jew first and also for the Greek.</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0606223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10</a:t>
            </a:r>
            <a:r>
              <a:rPr lang="zh-CN" altLang="en-US" sz="3600" b="1" dirty="0">
                <a:ea typeface="黑体" panose="02010609060101010101" pitchFamily="49" charset="-122"/>
              </a:rPr>
              <a:t>：</a:t>
            </a:r>
            <a:r>
              <a:rPr lang="en-US" altLang="zh-CN" sz="3600" b="1" dirty="0">
                <a:ea typeface="黑体" panose="02010609060101010101" pitchFamily="49" charset="-122"/>
              </a:rPr>
              <a:t>7</a:t>
            </a:r>
            <a:r>
              <a:rPr lang="en-US" altLang="zh-CN" sz="3600" b="1" dirty="0" smtClean="0">
                <a:ea typeface="黑体" panose="02010609060101010101" pitchFamily="49" charset="-122"/>
              </a:rPr>
              <a:t>】</a:t>
            </a:r>
          </a:p>
          <a:p>
            <a:pPr algn="l">
              <a:lnSpc>
                <a:spcPct val="100000"/>
              </a:lnSpc>
            </a:pPr>
            <a:r>
              <a:rPr lang="zh-CN" altLang="en-US" sz="3600" b="1" dirty="0" smtClean="0">
                <a:ea typeface="黑体" panose="02010609060101010101" pitchFamily="49" charset="-122"/>
              </a:rPr>
              <a:t>随</a:t>
            </a:r>
            <a:r>
              <a:rPr lang="zh-CN" altLang="en-US" sz="3600" b="1" dirty="0">
                <a:ea typeface="黑体" panose="02010609060101010101" pitchFamily="49" charset="-122"/>
              </a:rPr>
              <a:t>走随传，说：‘天国近了！’</a:t>
            </a:r>
          </a:p>
          <a:p>
            <a:pPr algn="l">
              <a:lnSpc>
                <a:spcPct val="100000"/>
              </a:lnSpc>
            </a:pPr>
            <a:r>
              <a:rPr lang="en-US" altLang="zh-CN" sz="3600" b="1" dirty="0">
                <a:ea typeface="黑体" panose="02010609060101010101" pitchFamily="49" charset="-122"/>
              </a:rPr>
              <a:t>And as you go, preach, saying, "The kingdom of heaven is at hand.'</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7995821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3:1,2,8,10】</a:t>
            </a:r>
          </a:p>
          <a:p>
            <a:pPr algn="l">
              <a:lnSpc>
                <a:spcPct val="100000"/>
              </a:lnSpc>
            </a:pPr>
            <a:r>
              <a:rPr lang="en-US" altLang="zh-CN" sz="3600" b="1" dirty="0">
                <a:ea typeface="黑体" panose="02010609060101010101" pitchFamily="49" charset="-122"/>
              </a:rPr>
              <a:t>1</a:t>
            </a:r>
            <a:r>
              <a:rPr lang="zh-CN" altLang="en-US" sz="3600" b="1" dirty="0">
                <a:ea typeface="黑体" panose="02010609060101010101" pitchFamily="49" charset="-122"/>
              </a:rPr>
              <a:t>那时，有施洗的约翰出来，在犹太的旷野传道，说：</a:t>
            </a:r>
          </a:p>
          <a:p>
            <a:pPr algn="l">
              <a:lnSpc>
                <a:spcPct val="100000"/>
              </a:lnSpc>
            </a:pPr>
            <a:r>
              <a:rPr lang="en-US" altLang="zh-CN" sz="3600" b="1" dirty="0">
                <a:ea typeface="黑体" panose="02010609060101010101" pitchFamily="49" charset="-122"/>
              </a:rPr>
              <a:t>In those days John the Baptist came preaching in the wilderness of Judea,</a:t>
            </a:r>
          </a:p>
          <a:p>
            <a:pPr algn="l">
              <a:lnSpc>
                <a:spcPct val="100000"/>
              </a:lnSpc>
            </a:pPr>
            <a:r>
              <a:rPr lang="en-US" altLang="zh-CN" sz="3600" b="1" dirty="0">
                <a:ea typeface="黑体" panose="02010609060101010101" pitchFamily="49" charset="-122"/>
              </a:rPr>
              <a:t>2“</a:t>
            </a:r>
            <a:r>
              <a:rPr lang="zh-CN" altLang="en-US" sz="3600" b="1" dirty="0">
                <a:ea typeface="黑体" panose="02010609060101010101" pitchFamily="49" charset="-122"/>
              </a:rPr>
              <a:t>天国近了，你们应当悔改！” </a:t>
            </a:r>
          </a:p>
          <a:p>
            <a:pPr algn="l">
              <a:lnSpc>
                <a:spcPct val="100000"/>
              </a:lnSpc>
            </a:pPr>
            <a:r>
              <a:rPr lang="en-US" altLang="zh-CN" sz="3600" b="1" dirty="0">
                <a:ea typeface="黑体" panose="02010609060101010101" pitchFamily="49" charset="-122"/>
              </a:rPr>
              <a:t>and saying, "Repent, for the kingdom of heaven is at hand</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8489655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3:1,2,8,10】</a:t>
            </a:r>
          </a:p>
          <a:p>
            <a:pPr algn="l">
              <a:lnSpc>
                <a:spcPct val="100000"/>
              </a:lnSpc>
            </a:pPr>
            <a:r>
              <a:rPr lang="en-US" altLang="zh-CN" sz="3600" b="1" dirty="0" smtClean="0">
                <a:ea typeface="黑体" panose="02010609060101010101" pitchFamily="49" charset="-122"/>
              </a:rPr>
              <a:t>8</a:t>
            </a:r>
            <a:r>
              <a:rPr lang="zh-CN" altLang="en-US" sz="3600" b="1" dirty="0">
                <a:ea typeface="黑体" panose="02010609060101010101" pitchFamily="49" charset="-122"/>
              </a:rPr>
              <a:t>你们要结出果子来，与悔改的心相称。</a:t>
            </a:r>
          </a:p>
          <a:p>
            <a:pPr algn="l">
              <a:lnSpc>
                <a:spcPct val="100000"/>
              </a:lnSpc>
            </a:pPr>
            <a:r>
              <a:rPr lang="en-US" altLang="zh-CN" sz="3600" b="1" dirty="0">
                <a:ea typeface="黑体" panose="02010609060101010101" pitchFamily="49" charset="-122"/>
              </a:rPr>
              <a:t>Therefore bear fruits worthy of repentance,</a:t>
            </a:r>
          </a:p>
          <a:p>
            <a:pPr algn="l">
              <a:lnSpc>
                <a:spcPct val="100000"/>
              </a:lnSpc>
            </a:pPr>
            <a:r>
              <a:rPr lang="en-US" altLang="zh-CN" sz="3600" b="1" dirty="0">
                <a:ea typeface="黑体" panose="02010609060101010101" pitchFamily="49" charset="-122"/>
              </a:rPr>
              <a:t>10</a:t>
            </a:r>
            <a:r>
              <a:rPr lang="zh-CN" altLang="en-US" sz="3600" b="1" dirty="0">
                <a:ea typeface="黑体" panose="02010609060101010101" pitchFamily="49" charset="-122"/>
              </a:rPr>
              <a:t>现在斧子已经放在树根上，凡不结好果子的树，就砍下来丢在火里。</a:t>
            </a:r>
          </a:p>
          <a:p>
            <a:pPr algn="l">
              <a:lnSpc>
                <a:spcPct val="100000"/>
              </a:lnSpc>
            </a:pPr>
            <a:r>
              <a:rPr lang="en-US" altLang="zh-CN" sz="3600" b="1" dirty="0">
                <a:ea typeface="黑体" panose="02010609060101010101" pitchFamily="49" charset="-122"/>
              </a:rPr>
              <a:t>And even now the ax is laid to the root of the trees. Therefore every tree which does not bear good fruit is cut down and thrown into the fire.</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5565674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10:8b</a:t>
            </a:r>
            <a:r>
              <a:rPr lang="en-US" altLang="zh-CN" sz="3600" b="1" dirty="0" smtClean="0">
                <a:ea typeface="黑体" panose="02010609060101010101" pitchFamily="49" charset="-122"/>
              </a:rPr>
              <a:t>】</a:t>
            </a:r>
          </a:p>
          <a:p>
            <a:pPr algn="l">
              <a:lnSpc>
                <a:spcPct val="100000"/>
              </a:lnSpc>
            </a:pPr>
            <a:r>
              <a:rPr lang="en-US" altLang="zh-CN" sz="3600" b="1" dirty="0" smtClean="0">
                <a:ea typeface="黑体" panose="02010609060101010101" pitchFamily="49" charset="-122"/>
              </a:rPr>
              <a:t>……</a:t>
            </a:r>
            <a:r>
              <a:rPr lang="zh-CN" altLang="en-US" sz="3600" b="1" dirty="0" smtClean="0">
                <a:ea typeface="黑体" panose="02010609060101010101" pitchFamily="49" charset="-122"/>
              </a:rPr>
              <a:t>你们</a:t>
            </a:r>
            <a:r>
              <a:rPr lang="zh-CN" altLang="en-US" sz="3600" b="1" dirty="0">
                <a:ea typeface="黑体" panose="02010609060101010101" pitchFamily="49" charset="-122"/>
              </a:rPr>
              <a:t>白白地得来，也要白白地舍去。</a:t>
            </a:r>
          </a:p>
          <a:p>
            <a:pPr algn="l">
              <a:lnSpc>
                <a:spcPct val="100000"/>
              </a:lnSpc>
            </a:pPr>
            <a:r>
              <a:rPr lang="en-US" altLang="zh-CN" sz="3600" b="1" dirty="0" smtClean="0">
                <a:ea typeface="黑体" panose="02010609060101010101" pitchFamily="49" charset="-122"/>
              </a:rPr>
              <a:t>….Freely </a:t>
            </a:r>
            <a:r>
              <a:rPr lang="en-US" altLang="zh-CN" sz="3600" b="1" dirty="0">
                <a:ea typeface="黑体" panose="02010609060101010101" pitchFamily="49" charset="-122"/>
              </a:rPr>
              <a:t>you have received, freely give.</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4612368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925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哥林多前书</a:t>
            </a:r>
            <a:r>
              <a:rPr lang="en-US" altLang="zh-CN" sz="3600" b="1" dirty="0">
                <a:ea typeface="黑体" panose="02010609060101010101" pitchFamily="49" charset="-122"/>
              </a:rPr>
              <a:t>1 Corinthians 4:7</a:t>
            </a:r>
            <a:r>
              <a:rPr lang="en-US" altLang="zh-CN" sz="3600" b="1" dirty="0" smtClean="0">
                <a:ea typeface="黑体" panose="02010609060101010101" pitchFamily="49" charset="-122"/>
              </a:rPr>
              <a:t>】</a:t>
            </a:r>
          </a:p>
          <a:p>
            <a:pPr algn="l">
              <a:lnSpc>
                <a:spcPct val="100000"/>
              </a:lnSpc>
            </a:pPr>
            <a:r>
              <a:rPr lang="zh-CN" altLang="en-US" sz="3600" b="1" dirty="0" smtClean="0">
                <a:ea typeface="黑体" panose="02010609060101010101" pitchFamily="49" charset="-122"/>
              </a:rPr>
              <a:t>使</a:t>
            </a:r>
            <a:r>
              <a:rPr lang="zh-CN" altLang="en-US" sz="3600" b="1" dirty="0">
                <a:ea typeface="黑体" panose="02010609060101010101" pitchFamily="49" charset="-122"/>
              </a:rPr>
              <a:t>你与人不同的是谁呢？你有什么不是领受的呢？若是领受的，为何自夸，仿佛不是领受的呢？</a:t>
            </a:r>
          </a:p>
          <a:p>
            <a:pPr algn="l">
              <a:lnSpc>
                <a:spcPct val="100000"/>
              </a:lnSpc>
            </a:pPr>
            <a:r>
              <a:rPr lang="en-US" altLang="zh-CN" sz="3600" b="1" dirty="0">
                <a:ea typeface="黑体" panose="02010609060101010101" pitchFamily="49" charset="-122"/>
              </a:rPr>
              <a:t>For who makes you differ from another? And what do you have that you did not receive? Now if you did indeed receive it, why do you boast as if you had not received it?</a:t>
            </a:r>
          </a:p>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诗篇 </a:t>
            </a:r>
            <a:r>
              <a:rPr lang="en-US" altLang="zh-CN" sz="3600" b="1" dirty="0">
                <a:ea typeface="黑体" panose="02010609060101010101" pitchFamily="49" charset="-122"/>
              </a:rPr>
              <a:t>Psalms 115:1</a:t>
            </a:r>
            <a:r>
              <a:rPr lang="en-US" altLang="zh-CN" sz="3600" b="1" dirty="0" smtClean="0">
                <a:ea typeface="黑体" panose="02010609060101010101" pitchFamily="49" charset="-122"/>
              </a:rPr>
              <a:t>】</a:t>
            </a:r>
          </a:p>
          <a:p>
            <a:pPr algn="l">
              <a:lnSpc>
                <a:spcPct val="100000"/>
              </a:lnSpc>
            </a:pPr>
            <a:r>
              <a:rPr lang="zh-CN" altLang="en-US" sz="3600" b="1" dirty="0" smtClean="0">
                <a:ea typeface="黑体" panose="02010609060101010101" pitchFamily="49" charset="-122"/>
              </a:rPr>
              <a:t>耶和华</a:t>
            </a:r>
            <a:r>
              <a:rPr lang="zh-CN" altLang="en-US" sz="3600" b="1" dirty="0">
                <a:ea typeface="黑体" panose="02010609060101010101" pitchFamily="49" charset="-122"/>
              </a:rPr>
              <a:t>啊，荣耀不要归与我们，不要归与我们，要因你的慈爱和诚实归在你的名下。</a:t>
            </a:r>
          </a:p>
          <a:p>
            <a:pPr algn="l">
              <a:lnSpc>
                <a:spcPct val="100000"/>
              </a:lnSpc>
            </a:pPr>
            <a:r>
              <a:rPr lang="en-US" altLang="zh-CN" sz="3600" b="1" dirty="0">
                <a:ea typeface="黑体" panose="02010609060101010101" pitchFamily="49" charset="-122"/>
              </a:rPr>
              <a:t>Not unto us, O LORD, not unto us, But to Your name give glory, Because of Your mercy, Because of Your truth.</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22754642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3471</TotalTime>
  <Words>1440</Words>
  <Application>Microsoft Office PowerPoint</Application>
  <PresentationFormat>全屏显示(4:3)</PresentationFormat>
  <Paragraphs>102</Paragraphs>
  <Slides>19</Slides>
  <Notes>19</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19</vt:i4>
      </vt:variant>
    </vt:vector>
  </HeadingPairs>
  <TitlesOfParts>
    <vt:vector size="26" baseType="lpstr">
      <vt:lpstr>新細明體</vt:lpstr>
      <vt:lpstr>黑体</vt:lpstr>
      <vt:lpstr>宋体</vt:lpstr>
      <vt:lpstr>Arial</vt:lpstr>
      <vt:lpstr>Calibri</vt:lpstr>
      <vt:lpstr>Calibri Light</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390</cp:revision>
  <dcterms:created xsi:type="dcterms:W3CDTF">2014-02-25T17:54:08Z</dcterms:created>
  <dcterms:modified xsi:type="dcterms:W3CDTF">2017-05-20T21:17:09Z</dcterms:modified>
</cp:coreProperties>
</file>