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8"/>
  </p:notesMasterIdLst>
  <p:handoutMasterIdLst>
    <p:handoutMasterId r:id="rId19"/>
  </p:handoutMasterIdLst>
  <p:sldIdLst>
    <p:sldId id="399" r:id="rId2"/>
    <p:sldId id="387" r:id="rId3"/>
    <p:sldId id="375" r:id="rId4"/>
    <p:sldId id="428" r:id="rId5"/>
    <p:sldId id="429" r:id="rId6"/>
    <p:sldId id="383" r:id="rId7"/>
    <p:sldId id="406" r:id="rId8"/>
    <p:sldId id="407" r:id="rId9"/>
    <p:sldId id="398" r:id="rId10"/>
    <p:sldId id="430" r:id="rId11"/>
    <p:sldId id="432" r:id="rId12"/>
    <p:sldId id="433" r:id="rId13"/>
    <p:sldId id="431" r:id="rId14"/>
    <p:sldId id="416" r:id="rId15"/>
    <p:sldId id="417" r:id="rId16"/>
    <p:sldId id="418"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2016/10/15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2016/10/15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smtClean="0">
              <a:solidFill>
                <a:prstClr val="black"/>
              </a:solidFill>
            </a:endParaRPr>
          </a:p>
        </p:txBody>
      </p:sp>
    </p:spTree>
    <p:extLst>
      <p:ext uri="{BB962C8B-B14F-4D97-AF65-F5344CB8AC3E}">
        <p14:creationId xmlns:p14="http://schemas.microsoft.com/office/powerpoint/2010/main" val="4167377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smtClean="0">
              <a:solidFill>
                <a:prstClr val="black"/>
              </a:solidFill>
            </a:endParaRPr>
          </a:p>
        </p:txBody>
      </p:sp>
    </p:spTree>
    <p:extLst>
      <p:ext uri="{BB962C8B-B14F-4D97-AF65-F5344CB8AC3E}">
        <p14:creationId xmlns:p14="http://schemas.microsoft.com/office/powerpoint/2010/main" val="4203319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12</a:t>
            </a:fld>
            <a:endParaRPr lang="en-US" altLang="zh-CN" dirty="0" smtClean="0"/>
          </a:p>
        </p:txBody>
      </p:sp>
    </p:spTree>
    <p:extLst>
      <p:ext uri="{BB962C8B-B14F-4D97-AF65-F5344CB8AC3E}">
        <p14:creationId xmlns:p14="http://schemas.microsoft.com/office/powerpoint/2010/main" val="211382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13</a:t>
            </a:fld>
            <a:endParaRPr lang="en-US" altLang="zh-CN" dirty="0" smtClean="0"/>
          </a:p>
        </p:txBody>
      </p:sp>
    </p:spTree>
    <p:extLst>
      <p:ext uri="{BB962C8B-B14F-4D97-AF65-F5344CB8AC3E}">
        <p14:creationId xmlns:p14="http://schemas.microsoft.com/office/powerpoint/2010/main" val="4108002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1089997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3327243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3597828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306430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5</a:t>
            </a:fld>
            <a:endParaRPr lang="en-US" altLang="zh-CN" dirty="0" smtClean="0"/>
          </a:p>
        </p:txBody>
      </p:sp>
    </p:spTree>
    <p:extLst>
      <p:ext uri="{BB962C8B-B14F-4D97-AF65-F5344CB8AC3E}">
        <p14:creationId xmlns:p14="http://schemas.microsoft.com/office/powerpoint/2010/main" val="2475903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4194418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61768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2016/10/15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2016/10/15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2016/10/15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2016/10/15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2016/10/15</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2016/10/15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2016/10/15</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2016/10/15</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2016/10/15</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2016/10/15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2016/10/15</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2016/10/15</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7</a:t>
            </a:r>
            <a:r>
              <a:rPr lang="zh-CN" altLang="en-US" sz="3600" b="1" dirty="0">
                <a:ea typeface="黑体" panose="02010609060101010101" pitchFamily="49" charset="-122"/>
              </a:rPr>
              <a:t>：</a:t>
            </a:r>
            <a:r>
              <a:rPr lang="en-US" altLang="zh-CN" sz="3600" b="1" dirty="0">
                <a:ea typeface="黑体" panose="02010609060101010101" pitchFamily="49" charset="-122"/>
              </a:rPr>
              <a:t>24-27】</a:t>
            </a:r>
          </a:p>
          <a:p>
            <a:pPr algn="l"/>
            <a:r>
              <a:rPr lang="en-US" altLang="zh-CN" sz="3600" b="1" dirty="0">
                <a:ea typeface="黑体" panose="02010609060101010101" pitchFamily="49" charset="-122"/>
              </a:rPr>
              <a:t>24</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所以，凡聽見我這話就去行的，好比一個聰明人，把房子蓋在磐石上。</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Therefore whoever hears these sayings of Mine, and does them, I will liken him to a wise man who built his house on the rock:</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雨淋，水沖，風吹，撞著那房子，房子總不倒塌，因為根基立在磐石上。</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 rain descended, the floods came, and the winds blew and beat on that house; and it did not fall, for it was founded on the rock.</a:t>
            </a:r>
          </a:p>
        </p:txBody>
      </p:sp>
    </p:spTree>
    <p:extLst>
      <p:ext uri="{BB962C8B-B14F-4D97-AF65-F5344CB8AC3E}">
        <p14:creationId xmlns:p14="http://schemas.microsoft.com/office/powerpoint/2010/main" val="189359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30</a:t>
            </a:r>
            <a:r>
              <a:rPr lang="zh-CN" altLang="en-US" sz="3600" b="1" dirty="0" smtClean="0">
                <a:ea typeface="黑体" panose="02010609060101010101" pitchFamily="49" charset="-122"/>
              </a:rPr>
              <a:t>容這兩樣一齊長，等著收割。當收割的時候，我要對收割的人說：先將稗子薅出來，捆成捆，留著燒，惟有麥子要收在倉裡。’”</a:t>
            </a:r>
          </a:p>
          <a:p>
            <a:pPr algn="l"/>
            <a:r>
              <a:rPr lang="en-US" altLang="zh-CN" sz="3600" b="1" dirty="0" smtClean="0">
                <a:ea typeface="黑体" panose="02010609060101010101" pitchFamily="49" charset="-122"/>
              </a:rPr>
              <a:t>Let </a:t>
            </a:r>
            <a:r>
              <a:rPr lang="en-US" altLang="zh-CN" sz="3600" b="1" dirty="0">
                <a:ea typeface="黑体" panose="02010609060101010101" pitchFamily="49" charset="-122"/>
              </a:rPr>
              <a:t>both grow together until the harvest, and at the time of harvest I will say to the reapers, "First gather together the tares and bind them in bundles to burn them, but gather the wheat into my barn."</a:t>
            </a:r>
          </a:p>
        </p:txBody>
      </p:sp>
    </p:spTree>
    <p:extLst>
      <p:ext uri="{BB962C8B-B14F-4D97-AF65-F5344CB8AC3E}">
        <p14:creationId xmlns:p14="http://schemas.microsoft.com/office/powerpoint/2010/main" val="424134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7</a:t>
            </a:r>
            <a:r>
              <a:rPr lang="zh-CN" altLang="en-US" sz="3600" b="1" dirty="0">
                <a:ea typeface="黑体" panose="02010609060101010101" pitchFamily="49" charset="-122"/>
              </a:rPr>
              <a:t>：</a:t>
            </a:r>
            <a:r>
              <a:rPr lang="en-US" altLang="zh-CN" sz="3600" b="1" dirty="0">
                <a:ea typeface="黑体" panose="02010609060101010101" pitchFamily="49" charset="-122"/>
              </a:rPr>
              <a:t>21-23】</a:t>
            </a:r>
          </a:p>
          <a:p>
            <a:pPr algn="l"/>
            <a:r>
              <a:rPr lang="en-US" altLang="zh-CN" sz="3600" b="1" dirty="0">
                <a:ea typeface="黑体" panose="02010609060101010101" pitchFamily="49" charset="-122"/>
              </a:rPr>
              <a:t>21</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凡稱呼我‘主啊，主啊’的人不能都進天國；惟獨遵行我天父旨意的人，才能進去。</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Not everyone who says to Me, "Lord, Lord,' shall enter the kingdom of heaven, but he who does the will of My Father in heaven</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22</a:t>
            </a:r>
            <a:r>
              <a:rPr lang="zh-CN" altLang="en-US" sz="3600" b="1" dirty="0" smtClean="0">
                <a:ea typeface="黑体" panose="02010609060101010101" pitchFamily="49" charset="-122"/>
              </a:rPr>
              <a:t>當那日，必有許多人對我說：‘主啊，主啊，我們不是奉你的名傳道，奉你的名趕鬼，奉你的名行許多異能嗎？’</a:t>
            </a:r>
          </a:p>
          <a:p>
            <a:pPr algn="l"/>
            <a:r>
              <a:rPr lang="en-US" altLang="zh-CN" sz="3600" b="1" dirty="0" smtClean="0">
                <a:ea typeface="黑体" panose="02010609060101010101" pitchFamily="49" charset="-122"/>
              </a:rPr>
              <a:t>Many </a:t>
            </a:r>
            <a:r>
              <a:rPr lang="en-US" altLang="zh-CN" sz="3600" b="1" dirty="0">
                <a:ea typeface="黑体" panose="02010609060101010101" pitchFamily="49" charset="-122"/>
              </a:rPr>
              <a:t>will say to Me in that day, "Lord, Lord, have we not prophesied in Your name, cast out demons in Your name, and done many wonders in Your name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88797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我就明明地告訴他們說：‘我從來不認識你們，你們這些作惡的人，離開我去吧！’”</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then I will declare to them, "I never knew you; depart from Me, you who practice lawlessness!'</a:t>
            </a:r>
          </a:p>
        </p:txBody>
      </p:sp>
    </p:spTree>
    <p:extLst>
      <p:ext uri="{BB962C8B-B14F-4D97-AF65-F5344CB8AC3E}">
        <p14:creationId xmlns:p14="http://schemas.microsoft.com/office/powerpoint/2010/main" val="1689210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400" b="1" dirty="0">
                <a:ea typeface="黑体" panose="02010609060101010101" pitchFamily="49" charset="-122"/>
              </a:rPr>
              <a:t>【</a:t>
            </a:r>
            <a:r>
              <a:rPr lang="zh-CN" altLang="en-US" sz="3400" b="1" dirty="0">
                <a:ea typeface="黑体" panose="02010609060101010101" pitchFamily="49" charset="-122"/>
              </a:rPr>
              <a:t>路加福音</a:t>
            </a:r>
            <a:r>
              <a:rPr lang="en-US" altLang="zh-CN" sz="3400" b="1" dirty="0">
                <a:ea typeface="黑体" panose="02010609060101010101" pitchFamily="49" charset="-122"/>
              </a:rPr>
              <a:t>Luke 6</a:t>
            </a:r>
            <a:r>
              <a:rPr lang="zh-CN" altLang="en-US" sz="3400" b="1" dirty="0">
                <a:ea typeface="黑体" panose="02010609060101010101" pitchFamily="49" charset="-122"/>
              </a:rPr>
              <a:t>：</a:t>
            </a:r>
            <a:r>
              <a:rPr lang="en-US" altLang="zh-CN" sz="3400" b="1" dirty="0">
                <a:ea typeface="黑体" panose="02010609060101010101" pitchFamily="49" charset="-122"/>
              </a:rPr>
              <a:t>47-48】</a:t>
            </a:r>
          </a:p>
          <a:p>
            <a:pPr algn="l"/>
            <a:r>
              <a:rPr lang="en-US" altLang="zh-CN" sz="3400" b="1" dirty="0" smtClean="0">
                <a:ea typeface="黑体" panose="02010609060101010101" pitchFamily="49" charset="-122"/>
              </a:rPr>
              <a:t>47</a:t>
            </a:r>
            <a:r>
              <a:rPr lang="zh-CN" altLang="en-US" sz="3400" b="1" dirty="0" smtClean="0">
                <a:ea typeface="黑体" panose="02010609060101010101" pitchFamily="49" charset="-122"/>
              </a:rPr>
              <a:t>凡到我這裡來，聽見我的話就去行的，我要告訴你們他像什麼人。</a:t>
            </a:r>
          </a:p>
          <a:p>
            <a:pPr algn="l"/>
            <a:r>
              <a:rPr lang="en-US" altLang="zh-CN" sz="3400" b="1" dirty="0" smtClean="0">
                <a:ea typeface="黑体" panose="02010609060101010101" pitchFamily="49" charset="-122"/>
              </a:rPr>
              <a:t>Whoever </a:t>
            </a:r>
            <a:r>
              <a:rPr lang="en-US" altLang="zh-CN" sz="3400" b="1" dirty="0">
                <a:ea typeface="黑体" panose="02010609060101010101" pitchFamily="49" charset="-122"/>
              </a:rPr>
              <a:t>comes to Me, and hears My sayings and does them, I will show you whom he is like:</a:t>
            </a:r>
          </a:p>
          <a:p>
            <a:pPr algn="l"/>
            <a:r>
              <a:rPr lang="en-US" altLang="zh-CN" sz="3400" b="1" dirty="0" smtClean="0">
                <a:ea typeface="黑体" panose="02010609060101010101" pitchFamily="49" charset="-122"/>
              </a:rPr>
              <a:t>48</a:t>
            </a:r>
            <a:r>
              <a:rPr lang="zh-CN" altLang="en-US" sz="3400" b="1" dirty="0" smtClean="0">
                <a:ea typeface="黑体" panose="02010609060101010101" pitchFamily="49" charset="-122"/>
              </a:rPr>
              <a:t>他像一個人蓋房子，深深的挖地，把根基安在磐石上。到發大水的時候，水沖那房子，房子總不能搖動，因為根基立在磐石上（有古卷作“因為蓋造得好”）。</a:t>
            </a:r>
          </a:p>
          <a:p>
            <a:pPr algn="l"/>
            <a:r>
              <a:rPr lang="en-US" altLang="zh-CN" sz="3400" b="1" dirty="0" smtClean="0">
                <a:ea typeface="黑体" panose="02010609060101010101" pitchFamily="49" charset="-122"/>
              </a:rPr>
              <a:t>He </a:t>
            </a:r>
            <a:r>
              <a:rPr lang="en-US" altLang="zh-CN" sz="3400" b="1" dirty="0">
                <a:ea typeface="黑体" panose="02010609060101010101" pitchFamily="49" charset="-122"/>
              </a:rPr>
              <a:t>is like a man building a house, who dug deep and laid the foundation on the rock. And when the flood arose, the stream beat vehemently against that house, and could not shake it, for it was founded on the rock.</a:t>
            </a:r>
          </a:p>
        </p:txBody>
      </p:sp>
    </p:spTree>
    <p:extLst>
      <p:ext uri="{BB962C8B-B14F-4D97-AF65-F5344CB8AC3E}">
        <p14:creationId xmlns:p14="http://schemas.microsoft.com/office/powerpoint/2010/main" val="2807546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哥林多前書</a:t>
            </a:r>
            <a:r>
              <a:rPr lang="en-US" altLang="zh-CN" sz="3600" b="1" dirty="0" smtClean="0">
                <a:ea typeface="黑体" panose="02010609060101010101" pitchFamily="49" charset="-122"/>
              </a:rPr>
              <a:t>1 </a:t>
            </a:r>
            <a:r>
              <a:rPr lang="en-US" altLang="zh-CN" sz="3600" b="1" dirty="0">
                <a:ea typeface="黑体" panose="02010609060101010101" pitchFamily="49" charset="-122"/>
              </a:rPr>
              <a:t>Corinthians 3</a:t>
            </a:r>
            <a:r>
              <a:rPr lang="zh-CN" altLang="en-US" sz="3600" b="1" dirty="0">
                <a:ea typeface="黑体" panose="02010609060101010101" pitchFamily="49" charset="-122"/>
              </a:rPr>
              <a:t>：</a:t>
            </a:r>
            <a:r>
              <a:rPr lang="en-US" altLang="zh-CN" sz="3600" b="1" dirty="0">
                <a:ea typeface="黑体" panose="02010609060101010101" pitchFamily="49" charset="-122"/>
              </a:rPr>
              <a:t>11-13】</a:t>
            </a:r>
          </a:p>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因為那已經立好的根基就是耶穌基督，此外沒有人能立別的根基。</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no other foundation can anyone lay than that which is laid, which is Jesus Christ.</a:t>
            </a:r>
          </a:p>
          <a:p>
            <a:pPr algn="l"/>
            <a:r>
              <a:rPr lang="en-US" altLang="zh-CN" sz="3600" b="1" dirty="0" smtClean="0">
                <a:ea typeface="黑体" panose="02010609060101010101" pitchFamily="49" charset="-122"/>
              </a:rPr>
              <a:t>12</a:t>
            </a:r>
            <a:r>
              <a:rPr lang="zh-CN" altLang="en-US" sz="3600" b="1" dirty="0" smtClean="0">
                <a:ea typeface="黑体" panose="02010609060101010101" pitchFamily="49" charset="-122"/>
              </a:rPr>
              <a:t>若有人用金、銀、寶石、草木、禾秸在這根基上建造，</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if anyone builds on this foundation with gold, silver, precious stones, wood, hay, straw</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852706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13</a:t>
            </a:r>
            <a:r>
              <a:rPr lang="zh-CN" altLang="en-US" sz="3600" b="1" dirty="0" smtClean="0">
                <a:ea typeface="黑体" panose="02010609060101010101" pitchFamily="49" charset="-122"/>
              </a:rPr>
              <a:t>各人的工程必然顯露，因為那日子要將它表明出來，有火發現，這火要試驗各人的工程怎樣。</a:t>
            </a:r>
          </a:p>
          <a:p>
            <a:pPr algn="l"/>
            <a:r>
              <a:rPr lang="en-US" altLang="zh-CN" sz="3600" b="1" dirty="0" smtClean="0">
                <a:ea typeface="黑体" panose="02010609060101010101" pitchFamily="49" charset="-122"/>
              </a:rPr>
              <a:t>each </a:t>
            </a:r>
            <a:r>
              <a:rPr lang="en-US" altLang="zh-CN" sz="3600" b="1" dirty="0">
                <a:ea typeface="黑体" panose="02010609060101010101" pitchFamily="49" charset="-122"/>
              </a:rPr>
              <a:t>one's work will become clear; for the Day will declare it, because it will be revealed by fire; and the fire will test each one's work, of what sort it is.</a:t>
            </a:r>
          </a:p>
        </p:txBody>
      </p:sp>
    </p:spTree>
    <p:extLst>
      <p:ext uri="{BB962C8B-B14F-4D97-AF65-F5344CB8AC3E}">
        <p14:creationId xmlns:p14="http://schemas.microsoft.com/office/powerpoint/2010/main" val="3066519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62</a:t>
            </a:r>
            <a:r>
              <a:rPr lang="zh-CN" altLang="en-US" sz="3600" b="1" dirty="0">
                <a:ea typeface="黑体" panose="02010609060101010101" pitchFamily="49" charset="-122"/>
              </a:rPr>
              <a:t>：</a:t>
            </a:r>
            <a:r>
              <a:rPr lang="en-US" altLang="zh-CN" sz="3600" b="1" dirty="0">
                <a:ea typeface="黑体" panose="02010609060101010101" pitchFamily="49" charset="-122"/>
              </a:rPr>
              <a:t>6-7】</a:t>
            </a:r>
          </a:p>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惟獨他是我的磐石，我的拯救，他是我的高臺，我必不動搖。</a:t>
            </a:r>
          </a:p>
          <a:p>
            <a:pPr algn="l"/>
            <a:r>
              <a:rPr lang="en-US" altLang="zh-CN" sz="3600" b="1" dirty="0" smtClean="0">
                <a:ea typeface="黑体" panose="02010609060101010101" pitchFamily="49" charset="-122"/>
              </a:rPr>
              <a:t>He </a:t>
            </a:r>
            <a:r>
              <a:rPr lang="en-US" altLang="zh-CN" sz="3600" b="1" dirty="0">
                <a:ea typeface="黑体" panose="02010609060101010101" pitchFamily="49" charset="-122"/>
              </a:rPr>
              <a:t>only is my rock and my salvation; He is my defense; I shall not be moved.</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我的拯救，我的榮耀，都在乎　神；我力量的磐石，我的避難所，都在乎　神。</a:t>
            </a:r>
          </a:p>
          <a:p>
            <a:pPr algn="l"/>
            <a:r>
              <a:rPr lang="en-US" altLang="zh-CN" sz="3600" b="1" dirty="0" smtClean="0">
                <a:ea typeface="黑体" panose="02010609060101010101" pitchFamily="49" charset="-122"/>
              </a:rPr>
              <a:t>In </a:t>
            </a:r>
            <a:r>
              <a:rPr lang="en-US" altLang="zh-CN" sz="3600" b="1" dirty="0">
                <a:ea typeface="黑体" panose="02010609060101010101" pitchFamily="49" charset="-122"/>
              </a:rPr>
              <a:t>God is my salvation and my glory; The rock of my strength, And my refuge, is in God.</a:t>
            </a:r>
          </a:p>
        </p:txBody>
      </p:sp>
    </p:spTree>
    <p:extLst>
      <p:ext uri="{BB962C8B-B14F-4D97-AF65-F5344CB8AC3E}">
        <p14:creationId xmlns:p14="http://schemas.microsoft.com/office/powerpoint/2010/main" val="2135749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凡聽見我這話不去行的，好比一個無知的人，把房子蓋在沙土上。</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But everyone who hears these sayings of Mine, and does not do them, will be like a foolish man who built his house on the sand:</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雨淋，水沖，風吹，撞著那房子，房子就倒塌了，並且倒塌得很大。”</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 rain descended, the floods came, and the winds blew and beat on that house; and it fell. And great was its fall."</a:t>
            </a: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7</a:t>
            </a:r>
            <a:r>
              <a:rPr lang="zh-CN" altLang="en-US" sz="3600" b="1" dirty="0">
                <a:ea typeface="黑体" panose="02010609060101010101" pitchFamily="49" charset="-122"/>
              </a:rPr>
              <a:t>：</a:t>
            </a:r>
            <a:r>
              <a:rPr lang="en-US" altLang="zh-CN" sz="3600" b="1" dirty="0">
                <a:ea typeface="黑体" panose="02010609060101010101" pitchFamily="49" charset="-122"/>
              </a:rPr>
              <a:t>13-14】</a:t>
            </a:r>
          </a:p>
          <a:p>
            <a:pPr algn="l" defTabSz="914400">
              <a:spcBef>
                <a:spcPct val="20000"/>
              </a:spcBef>
            </a:pPr>
            <a:r>
              <a:rPr lang="en-US" altLang="zh-CN" sz="3600" b="1" dirty="0">
                <a:ea typeface="黑体" panose="02010609060101010101" pitchFamily="49" charset="-122"/>
              </a:rPr>
              <a:t>13</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你們要進窄門。因為引到滅亡，那門是寬的，路是大的，進去的人也多；</a:t>
            </a:r>
          </a:p>
          <a:p>
            <a:pPr algn="l" defTabSz="914400">
              <a:spcBef>
                <a:spcPct val="20000"/>
              </a:spcBef>
            </a:pPr>
            <a:r>
              <a:rPr lang="en-US" altLang="zh-CN" sz="3600" b="1" dirty="0" smtClean="0">
                <a:ea typeface="黑体" panose="02010609060101010101" pitchFamily="49" charset="-122"/>
              </a:rPr>
              <a:t>"</a:t>
            </a:r>
            <a:r>
              <a:rPr lang="en-US" altLang="zh-CN" sz="3600" b="1" dirty="0">
                <a:ea typeface="黑体" panose="02010609060101010101" pitchFamily="49" charset="-122"/>
              </a:rPr>
              <a:t>Enter by the narrow gate; for wide is the gate and broad is the way that leads to destruction, and there are many who go in by it.</a:t>
            </a:r>
          </a:p>
          <a:p>
            <a:pPr algn="l" defTabSz="914400">
              <a:spcBef>
                <a:spcPct val="20000"/>
              </a:spcBef>
            </a:pPr>
            <a:r>
              <a:rPr lang="en-US" altLang="zh-CN" sz="3600" b="1" dirty="0" smtClean="0">
                <a:ea typeface="黑体" panose="02010609060101010101" pitchFamily="49" charset="-122"/>
              </a:rPr>
              <a:t>14</a:t>
            </a:r>
            <a:r>
              <a:rPr lang="zh-CN" altLang="en-US" sz="3600" b="1" dirty="0" smtClean="0">
                <a:ea typeface="黑体" panose="02010609060101010101" pitchFamily="49" charset="-122"/>
              </a:rPr>
              <a:t>引到永生，那門是窄的，路是小的，找著的人也少。”</a:t>
            </a:r>
          </a:p>
          <a:p>
            <a:pPr algn="l" defTabSz="914400">
              <a:spcBef>
                <a:spcPct val="20000"/>
              </a:spcBef>
            </a:pPr>
            <a:r>
              <a:rPr lang="en-US" altLang="zh-CN" sz="3600" b="1" dirty="0" smtClean="0">
                <a:ea typeface="黑体" panose="02010609060101010101" pitchFamily="49" charset="-122"/>
              </a:rPr>
              <a:t>Because </a:t>
            </a:r>
            <a:r>
              <a:rPr lang="en-US" altLang="zh-CN" sz="3600" b="1" dirty="0">
                <a:ea typeface="黑体" panose="02010609060101010101" pitchFamily="49" charset="-122"/>
              </a:rPr>
              <a:t>narrow is the gate and difficult is the way which leads to life, and there are few who find it.</a:t>
            </a: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7</a:t>
            </a:r>
            <a:r>
              <a:rPr lang="zh-CN" altLang="en-US" sz="3600" b="1" dirty="0">
                <a:ea typeface="黑体" panose="02010609060101010101" pitchFamily="49" charset="-122"/>
              </a:rPr>
              <a:t>：</a:t>
            </a:r>
            <a:r>
              <a:rPr lang="en-US" altLang="zh-CN" sz="3600" b="1" dirty="0">
                <a:ea typeface="黑体" panose="02010609060101010101" pitchFamily="49" charset="-122"/>
              </a:rPr>
              <a:t>21-23】</a:t>
            </a:r>
          </a:p>
          <a:p>
            <a:pPr algn="l"/>
            <a:r>
              <a:rPr lang="en-US" altLang="zh-CN" sz="3600" b="1" dirty="0">
                <a:ea typeface="黑体" panose="02010609060101010101" pitchFamily="49" charset="-122"/>
              </a:rPr>
              <a:t>21</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凡稱呼我‘主啊，主啊’的人不能都進天國；惟獨遵行我天父旨意的人，才能進去。</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Not everyone who says to Me, "Lord, Lord,' shall enter the kingdom of heaven, but he who does the will of My Father in heaven</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22</a:t>
            </a:r>
            <a:r>
              <a:rPr lang="zh-CN" altLang="en-US" sz="3600" b="1" dirty="0" smtClean="0">
                <a:ea typeface="黑体" panose="02010609060101010101" pitchFamily="49" charset="-122"/>
              </a:rPr>
              <a:t>當那日，必有許多人對我說：‘主啊，主啊，我們不是奉你的名傳道，奉你的名趕鬼，奉你的名行許多異能嗎？’</a:t>
            </a:r>
          </a:p>
          <a:p>
            <a:pPr algn="l"/>
            <a:r>
              <a:rPr lang="en-US" altLang="zh-CN" sz="3600" b="1" dirty="0" smtClean="0">
                <a:ea typeface="黑体" panose="02010609060101010101" pitchFamily="49" charset="-122"/>
              </a:rPr>
              <a:t>Many </a:t>
            </a:r>
            <a:r>
              <a:rPr lang="en-US" altLang="zh-CN" sz="3600" b="1" dirty="0">
                <a:ea typeface="黑体" panose="02010609060101010101" pitchFamily="49" charset="-122"/>
              </a:rPr>
              <a:t>will say to Me in that day, "Lord, Lord, have we not prophesied in Your name, cast out demons in Your name, and done many wonders in Your name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51947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我就明明地告訴他們說：‘我從來不認識你們，你們這些作惡的人，離開我去吧！’”</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then I will declare to them, "I never knew you; depart from Me, you who practice lawlessness!'</a:t>
            </a:r>
          </a:p>
        </p:txBody>
      </p:sp>
    </p:spTree>
    <p:extLst>
      <p:ext uri="{BB962C8B-B14F-4D97-AF65-F5344CB8AC3E}">
        <p14:creationId xmlns:p14="http://schemas.microsoft.com/office/powerpoint/2010/main" val="3718301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哥林多前書</a:t>
            </a:r>
            <a:r>
              <a:rPr lang="en-US" altLang="zh-CN" sz="3600" b="1" dirty="0" smtClean="0">
                <a:ea typeface="黑体" panose="02010609060101010101" pitchFamily="49" charset="-122"/>
              </a:rPr>
              <a:t>1 </a:t>
            </a:r>
            <a:r>
              <a:rPr lang="en-US" altLang="zh-CN" sz="3600" b="1" dirty="0">
                <a:ea typeface="黑体" panose="02010609060101010101" pitchFamily="49" charset="-122"/>
              </a:rPr>
              <a:t>Corinthians 3</a:t>
            </a:r>
            <a:r>
              <a:rPr lang="zh-CN" altLang="en-US" sz="3600" b="1" dirty="0">
                <a:ea typeface="黑体" panose="02010609060101010101" pitchFamily="49" charset="-122"/>
              </a:rPr>
              <a:t>：</a:t>
            </a:r>
            <a:r>
              <a:rPr lang="en-US" altLang="zh-CN" sz="3600" b="1" dirty="0">
                <a:ea typeface="黑体" panose="02010609060101010101" pitchFamily="49" charset="-122"/>
              </a:rPr>
              <a:t>11】</a:t>
            </a:r>
          </a:p>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因為那已經立好的根基就是耶穌基督，此外沒有人能立別的根基。</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no other foundation can anyone lay than that which is laid, which is Jesus Christ.</a:t>
            </a: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13</a:t>
            </a:r>
            <a:r>
              <a:rPr lang="zh-CN" altLang="en-US" sz="3600" b="1" dirty="0">
                <a:ea typeface="黑体" panose="02010609060101010101" pitchFamily="49" charset="-122"/>
              </a:rPr>
              <a:t>：</a:t>
            </a:r>
            <a:r>
              <a:rPr lang="en-US" altLang="zh-CN" sz="3600" b="1" dirty="0">
                <a:ea typeface="黑体" panose="02010609060101010101" pitchFamily="49" charset="-122"/>
              </a:rPr>
              <a:t>24-30】</a:t>
            </a:r>
          </a:p>
          <a:p>
            <a:pPr algn="l"/>
            <a:r>
              <a:rPr lang="en-US" altLang="zh-CN" sz="3600" b="1" dirty="0" smtClean="0">
                <a:ea typeface="黑体" panose="02010609060101010101" pitchFamily="49" charset="-122"/>
              </a:rPr>
              <a:t>24</a:t>
            </a:r>
            <a:r>
              <a:rPr lang="zh-CN" altLang="en-US" sz="3600" b="1" dirty="0" smtClean="0">
                <a:ea typeface="黑体" panose="02010609060101010101" pitchFamily="49" charset="-122"/>
              </a:rPr>
              <a:t>耶穌又設個比喻對他們說：“天國好像人撒好種在田裡，</a:t>
            </a:r>
          </a:p>
          <a:p>
            <a:pPr algn="l"/>
            <a:r>
              <a:rPr lang="en-US" altLang="zh-CN" sz="3600" b="1" dirty="0" smtClean="0">
                <a:ea typeface="黑体" panose="02010609060101010101" pitchFamily="49" charset="-122"/>
              </a:rPr>
              <a:t>Another </a:t>
            </a:r>
            <a:r>
              <a:rPr lang="en-US" altLang="zh-CN" sz="3600" b="1" dirty="0">
                <a:ea typeface="黑体" panose="02010609060101010101" pitchFamily="49" charset="-122"/>
              </a:rPr>
              <a:t>parable He put forth to them, saying: "The kingdom of heaven is like a man who sowed good seed in his field;</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及至人睡覺的時候，有仇敵來，將稗子撒在麥子裡就走了。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while men slept, his enemy came and sowed tares among the wheat and went his way.</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127088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到長苗吐穗的時候，稗子也顯出來。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when the grain had sprouted and produced a crop, then the tares also appeared.</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田主的僕人來告訴他說：‘主啊，你不是撒好種在田裡嗎？從哪裡來的稗子呢？</a:t>
            </a:r>
          </a:p>
          <a:p>
            <a:pPr algn="l"/>
            <a:r>
              <a:rPr lang="zh-CN" altLang="en-US" sz="3600" b="1" dirty="0" smtClean="0">
                <a:ea typeface="黑体" panose="02010609060101010101" pitchFamily="49" charset="-122"/>
              </a:rPr>
              <a:t>’</a:t>
            </a:r>
            <a:r>
              <a:rPr lang="en-US" altLang="zh-CN" sz="3600" b="1" dirty="0">
                <a:ea typeface="黑体" panose="02010609060101010101" pitchFamily="49" charset="-122"/>
              </a:rPr>
              <a:t>So the servants of the owner came and said to him, "Sir, did you not sow good seed in your field? How then does it have tares?'</a:t>
            </a:r>
          </a:p>
        </p:txBody>
      </p:sp>
    </p:spTree>
    <p:extLst>
      <p:ext uri="{BB962C8B-B14F-4D97-AF65-F5344CB8AC3E}">
        <p14:creationId xmlns:p14="http://schemas.microsoft.com/office/powerpoint/2010/main" val="572827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28</a:t>
            </a:r>
            <a:r>
              <a:rPr lang="zh-CN" altLang="en-US" sz="3600" b="1" dirty="0" smtClean="0">
                <a:ea typeface="黑体" panose="02010609060101010101" pitchFamily="49" charset="-122"/>
              </a:rPr>
              <a:t>主人說：‘這是仇敵作的。’僕人說：‘你要我們去薅出來嗎？</a:t>
            </a:r>
          </a:p>
          <a:p>
            <a:pPr algn="l"/>
            <a:r>
              <a:rPr lang="zh-CN" altLang="en-US" sz="3600" b="1" dirty="0" smtClean="0">
                <a:ea typeface="黑体" panose="02010609060101010101" pitchFamily="49" charset="-122"/>
              </a:rPr>
              <a:t>’</a:t>
            </a:r>
            <a:r>
              <a:rPr lang="en-US" altLang="zh-CN" sz="3600" b="1" dirty="0">
                <a:ea typeface="黑体" panose="02010609060101010101" pitchFamily="49" charset="-122"/>
              </a:rPr>
              <a:t>He said to them, "An enemy has done this.' The servants said to him, "Do you want us then to go and gather them up?'</a:t>
            </a:r>
          </a:p>
          <a:p>
            <a:pPr algn="l"/>
            <a:r>
              <a:rPr lang="en-US" altLang="zh-CN" sz="3600" b="1" dirty="0" smtClean="0">
                <a:ea typeface="黑体" panose="02010609060101010101" pitchFamily="49" charset="-122"/>
              </a:rPr>
              <a:t>29</a:t>
            </a:r>
            <a:r>
              <a:rPr lang="zh-CN" altLang="en-US" sz="3600" b="1" dirty="0" smtClean="0">
                <a:ea typeface="黑体" panose="02010609060101010101" pitchFamily="49" charset="-122"/>
              </a:rPr>
              <a:t>主人說：‘不必，恐怕薅稗子，連麥子也拔出來。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said, "No, lest while you gather up the tares you also uproot the wheat with them</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64486474"/>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3053</TotalTime>
  <Words>1498</Words>
  <Application>Microsoft Office PowerPoint</Application>
  <PresentationFormat>全屏显示(4:3)</PresentationFormat>
  <Paragraphs>81</Paragraphs>
  <Slides>16</Slides>
  <Notes>16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16</vt:i4>
      </vt:variant>
    </vt:vector>
  </HeadingPairs>
  <TitlesOfParts>
    <vt:vector size="23"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313</cp:revision>
  <dcterms:created xsi:type="dcterms:W3CDTF">2014-02-25T17:54:08Z</dcterms:created>
  <dcterms:modified xsi:type="dcterms:W3CDTF">2016-10-16T03:16:07Z</dcterms:modified>
</cp:coreProperties>
</file>